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2" r:id="rId5"/>
    <p:sldId id="273" r:id="rId6"/>
    <p:sldId id="271" r:id="rId7"/>
    <p:sldId id="262" r:id="rId8"/>
    <p:sldId id="285" r:id="rId9"/>
    <p:sldId id="286" r:id="rId10"/>
    <p:sldId id="270" r:id="rId11"/>
    <p:sldId id="276" r:id="rId12"/>
    <p:sldId id="266" r:id="rId13"/>
    <p:sldId id="274" r:id="rId14"/>
    <p:sldId id="265" r:id="rId15"/>
    <p:sldId id="259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899592" y="764704"/>
            <a:ext cx="7776864" cy="15121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076056" y="3501008"/>
            <a:ext cx="3744416" cy="24482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58182" flipH="1">
            <a:off x="-111067" y="3771755"/>
            <a:ext cx="5702589" cy="324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6864" cy="1470025"/>
          </a:xfrm>
        </p:spPr>
        <p:txBody>
          <a:bodyPr/>
          <a:lstStyle>
            <a:lvl1pPr>
              <a:defRPr b="1" baseline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3136" y="3501008"/>
            <a:ext cx="3816424" cy="2448272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72200" y="6381328"/>
            <a:ext cx="2376264" cy="36004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одним вырезанным углом 10"/>
          <p:cNvSpPr/>
          <p:nvPr userDrawn="1"/>
        </p:nvSpPr>
        <p:spPr>
          <a:xfrm flipH="1" flipV="1">
            <a:off x="1043608" y="1700808"/>
            <a:ext cx="7719292" cy="4680520"/>
          </a:xfrm>
          <a:prstGeom prst="snip1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 userDrawn="1"/>
        </p:nvSpPr>
        <p:spPr>
          <a:xfrm>
            <a:off x="1043608" y="260648"/>
            <a:ext cx="7719292" cy="11521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43192" cy="115699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700808"/>
            <a:ext cx="7719292" cy="468052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0" name="Picture 2" descr="http://img-fotki.yandex.ru/get/6738/134091466.198/0_ffa81_ef3fafdd_L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252536" y="5549900"/>
            <a:ext cx="1976388" cy="111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755576" y="3789040"/>
            <a:ext cx="7704856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3568" y="3668613"/>
            <a:ext cx="7772400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20486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aramond" panose="02020404030301010803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3074" name="Picture 2" descr="http://img-fotki.yandex.ru/get/6738/134091466.198/0_ffa81_ef3fafdd_L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32700" y="5013176"/>
            <a:ext cx="1341760" cy="133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6738/134091466.198/0_ffa81_ef3fafdd_L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2667917"/>
            <a:ext cx="1424508" cy="102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нутый угол 9"/>
          <p:cNvSpPr/>
          <p:nvPr userDrawn="1"/>
        </p:nvSpPr>
        <p:spPr>
          <a:xfrm>
            <a:off x="4684938" y="1556792"/>
            <a:ext cx="4032448" cy="4536504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нутый угол 11"/>
          <p:cNvSpPr/>
          <p:nvPr userDrawn="1"/>
        </p:nvSpPr>
        <p:spPr>
          <a:xfrm flipH="1">
            <a:off x="467544" y="1556792"/>
            <a:ext cx="4081313" cy="4536504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467544" y="332656"/>
            <a:ext cx="8231856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4098" name="Picture 2" descr="http://img-fotki.yandex.ru/get/6738/134091466.198/0_ffa81_ef3fafdd_L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72400" y="5626101"/>
            <a:ext cx="137160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738/134091466.198/0_ffa81_ef3fafdd_L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5653237"/>
            <a:ext cx="144016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82836"/>
            <a:ext cx="8208912" cy="12241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755576" y="1556793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7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916416" cy="1470025"/>
          </a:xfrm>
        </p:spPr>
        <p:txBody>
          <a:bodyPr>
            <a:normAutofit fontScale="90000"/>
          </a:bodyPr>
          <a:lstStyle/>
          <a:p>
            <a:r>
              <a:rPr lang="ru-RU" sz="4000" smtClean="0">
                <a:solidFill>
                  <a:srgbClr val="0070C0"/>
                </a:solidFill>
                <a:latin typeface="Georgia" pitchFamily="18" charset="0"/>
              </a:rPr>
              <a:t>Экологический проект в ДОУ</a:t>
            </a: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>«Синичкин  день»</a:t>
            </a:r>
            <a:endParaRPr lang="ru-RU" sz="40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3929066"/>
            <a:ext cx="3744416" cy="194820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Составили:</a:t>
            </a:r>
            <a:endParaRPr lang="en-US" dirty="0" smtClean="0">
              <a:solidFill>
                <a:srgbClr val="0070C0"/>
              </a:solidFill>
              <a:latin typeface="Georgia" pitchFamily="18" charset="0"/>
            </a:endParaRPr>
          </a:p>
          <a:p>
            <a:pPr algn="ctr"/>
            <a:r>
              <a:rPr lang="ru-RU" dirty="0" err="1" smtClean="0">
                <a:solidFill>
                  <a:srgbClr val="0070C0"/>
                </a:solidFill>
                <a:latin typeface="Georgia" pitchFamily="18" charset="0"/>
              </a:rPr>
              <a:t>Нурлыбаева</a:t>
            </a:r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 Ф. А.</a:t>
            </a:r>
          </a:p>
          <a:p>
            <a:pPr algn="ctr"/>
            <a:r>
              <a:rPr lang="ru-RU" dirty="0" err="1" smtClean="0">
                <a:solidFill>
                  <a:srgbClr val="0070C0"/>
                </a:solidFill>
                <a:latin typeface="Georgia" pitchFamily="18" charset="0"/>
              </a:rPr>
              <a:t>Меннажиева</a:t>
            </a:r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 З.С.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2021 г.</a:t>
            </a:r>
            <a:endParaRPr lang="ru-RU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7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501090" cy="70328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3. Этап - заключительный</a:t>
            </a:r>
            <a: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ru-RU" sz="4000" dirty="0" smtClean="0">
                <a:solidFill>
                  <a:srgbClr val="0070C0"/>
                </a:solidFill>
                <a:latin typeface="Georgia" pitchFamily="18" charset="0"/>
              </a:rPr>
            </a:b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85926"/>
            <a:ext cx="7581528" cy="459540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Georgia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785926"/>
            <a:ext cx="7365504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сюжетной коллективной композиции «Синичка невеличка»,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Познавательное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занятие «День рождения синички – 12 ноября».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 «Наблюдаем с детьми 6-7 лет зимой за зимующими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птицами»</a:t>
            </a:r>
          </a:p>
          <a:p>
            <a:pPr marL="342900" indent="-3429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зготовление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детьми кормушек для птиц и подкормка птиц зимой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Дидактические  игры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2100" y="1785938"/>
            <a:ext cx="7581900" cy="45958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92896"/>
            <a:ext cx="4608512" cy="3456384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Рассматривание иллюстраций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2100" y="1785938"/>
            <a:ext cx="7581900" cy="45958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948" y="2259676"/>
            <a:ext cx="5508104" cy="4131078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Показ презентаций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2100" y="1785938"/>
            <a:ext cx="7581900" cy="45958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0_ffa81_ef3fafdd_L (3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0657" flipH="1">
            <a:off x="6220682" y="5435387"/>
            <a:ext cx="1714512" cy="13187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45557"/>
            <a:ext cx="7524328" cy="3385948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Рисование</a:t>
            </a:r>
            <a:b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 «Птичка-синичка»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2100" y="1785938"/>
            <a:ext cx="7581900" cy="45958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8" name="Рисунок 7" descr="0_ffa81_ef3fafdd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81687">
            <a:off x="1537138" y="5130640"/>
            <a:ext cx="1665174" cy="1428761"/>
          </a:xfrm>
          <a:prstGeom prst="rect">
            <a:avLst/>
          </a:prstGeom>
        </p:spPr>
      </p:pic>
      <p:pic>
        <p:nvPicPr>
          <p:cNvPr id="10" name="Рисунок 9" descr="0_ffa81_ef3fafdd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99541" flipH="1">
            <a:off x="5716730" y="1725416"/>
            <a:ext cx="1500198" cy="1428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078" y="2875970"/>
            <a:ext cx="4421274" cy="3315956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60648"/>
            <a:ext cx="8229600" cy="10252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eorgia" pitchFamily="18" charset="0"/>
              </a:rPr>
              <a:t>Коллективная работа</a:t>
            </a:r>
            <a:endParaRPr lang="ru-RU" dirty="0"/>
          </a:p>
        </p:txBody>
      </p:sp>
      <p:pic>
        <p:nvPicPr>
          <p:cNvPr id="9" name="Рисунок 8" descr="0_ffa81_ef3fafdd_L (2) - коп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5691">
            <a:off x="6643702" y="1928802"/>
            <a:ext cx="1780774" cy="1428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08050"/>
            <a:ext cx="3661917" cy="2746438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63048" y="3517872"/>
            <a:ext cx="3591293" cy="2693470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1981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Развешивание кормушек</a:t>
            </a:r>
            <a:b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 на участке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2100" y="1785938"/>
            <a:ext cx="7581900" cy="45958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1473" y="3437580"/>
            <a:ext cx="3525011" cy="2643758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20342"/>
            <a:ext cx="2715766" cy="3621021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Проект «Синичкин  день»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85720" y="1785938"/>
            <a:ext cx="8572560" cy="459581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Тип проекта: </a:t>
            </a: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информационно-познавательный.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Вид проекта: </a:t>
            </a: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групповой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Участники проекта: воспитатели</a:t>
            </a: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, дети (6-7 лет), родители.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Продолжительность проекта: </a:t>
            </a: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краткосрочный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Проект реализуется</a:t>
            </a: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 с 08.11.2021г. – 12.11.2021г.</a:t>
            </a:r>
          </a:p>
          <a:p>
            <a:pPr>
              <a:buFont typeface="Wingdings" pitchFamily="2" charset="2"/>
              <a:buChar char="Ø"/>
            </a:pPr>
            <a:r>
              <a:rPr lang="ru-RU" sz="3100" b="1" dirty="0" smtClean="0">
                <a:solidFill>
                  <a:srgbClr val="0070C0"/>
                </a:solidFill>
                <a:latin typeface="Georgia" pitchFamily="18" charset="0"/>
              </a:rPr>
              <a:t>Материально-техническое обеспечение:</a:t>
            </a:r>
          </a:p>
          <a:p>
            <a:pPr>
              <a:buNone/>
            </a:pPr>
            <a:r>
              <a:rPr lang="ru-RU" sz="3100" dirty="0" smtClean="0">
                <a:solidFill>
                  <a:srgbClr val="0070C0"/>
                </a:solidFill>
                <a:latin typeface="Georgia" pitchFamily="18" charset="0"/>
              </a:rPr>
              <a:t>    реализация проекта осуществляется с использованием возможностей групповой комнаты, с использованием мультимедийных средств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501090" cy="11319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Актуальность проекта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85926"/>
            <a:ext cx="7581528" cy="459540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728" y="1785926"/>
            <a:ext cx="72866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В современных условиях экологическое воспитание детей становится особенно актуальным и необходимым. Именно в период дошкольного детства происходит становление личности, формирование осознанно – правильного отношения к природным явлениям и объектам. Поэтому очень важно научить детей любить, уважать и беречь природу.</a:t>
            </a:r>
          </a:p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Тема проекта “Синичкин день” выбрана не случайно, ведь птицы всегда рядом с человеком. Поэтому, важно научить детей понимать значение птиц в жизни людей, осознавать, что они помогают птицам выжить, тем самым спасают окружающий мир от опасности.</a:t>
            </a:r>
          </a:p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Получив опыт природоохранной деятельности, дети начинают приобретать крупицы экологического сознания.</a:t>
            </a:r>
          </a:p>
          <a:p>
            <a:r>
              <a:rPr lang="ru-RU" dirty="0" smtClean="0">
                <a:solidFill>
                  <a:srgbClr val="0070C0"/>
                </a:solidFill>
                <a:latin typeface="Georgia" pitchFamily="18" charset="0"/>
              </a:rPr>
              <a:t>Если подобная работа пройдет с дошкольного детства до взросления, мы получим экологически грамотного человека.</a:t>
            </a:r>
            <a:endParaRPr lang="ru-RU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501090" cy="11319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Проблема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85926"/>
            <a:ext cx="7581528" cy="459540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714488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Georgia" pitchFamily="18" charset="0"/>
              </a:rPr>
              <a:t> У воспитанников недостаточно представлений о всероссийском празднике“Синичкин день”, мало знаний о зимующих птицах, о том, как помочь птицам выжить в зимнее время года.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84148"/>
            <a:ext cx="2232248" cy="2976331"/>
          </a:xfrm>
          <a:prstGeom prst="rect">
            <a:avLst/>
          </a:prstGeom>
          <a:ln w="762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Цель проекта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4294967295"/>
          </p:nvPr>
        </p:nvSpPr>
        <p:spPr>
          <a:xfrm>
            <a:off x="1428728" y="1857364"/>
            <a:ext cx="6715172" cy="452438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экологическим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праздником – «Синичкин день»;</a:t>
            </a:r>
          </a:p>
          <a:p>
            <a:pPr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у детей и их родителей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привычки подкармливать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зимующих птиц в зимнее время года,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интереса, бережного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зимующим</a:t>
            </a:r>
          </a:p>
          <a:p>
            <a:pPr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тицам.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728" y="4005279"/>
            <a:ext cx="3672408" cy="2754306"/>
          </a:xfrm>
          <a:prstGeom prst="rect">
            <a:avLst/>
          </a:prstGeom>
          <a:ln w="7620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807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501090" cy="11319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Задачи проекта:</a:t>
            </a:r>
            <a:endParaRPr lang="ru-RU" sz="4000" b="1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85926"/>
            <a:ext cx="7581528" cy="459540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1785926"/>
            <a:ext cx="7500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праздником «Синичкин день».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представления о зимующих птицах, их внешнем виде, повадках, условиях проживания зимой;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наблюдательность, внимание, любознательность;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птицам, желание помогать им в зимнее время.</a:t>
            </a:r>
          </a:p>
          <a:p>
            <a:endParaRPr lang="ru-RU" sz="2400" dirty="0" smtClean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Georgia" pitchFamily="18" charset="0"/>
              </a:rPr>
              <a:t>Ожидаемые  результаты  проекта:</a:t>
            </a:r>
            <a:endParaRPr lang="ru-RU" sz="40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</a:p>
          <a:p>
            <a:pPr>
              <a:buNone/>
            </a:pPr>
            <a:endParaRPr lang="ru-RU" sz="24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259632" y="1600200"/>
            <a:ext cx="738433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-удовлетворение проведенной работой и результатами проекта.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-собран и систематизирован весь материал по теме проекта.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знают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называют большое количество зимующих птиц;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отличают и сравнивают птиц: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детей появилась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и забота о пернатых друзьях;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свободной деятельности широко применяют стихи, пение песен, используют для этой деятельности наряды и атрибуты.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-появился интерес к образовательному процессу, развитию творчества, знаний и умений у детей, желание общаться с природой, участвовать в жизни группы.</a:t>
            </a:r>
          </a:p>
          <a:p>
            <a:pPr marL="0" indent="0">
              <a:buNone/>
            </a:pPr>
            <a:endParaRPr lang="ru-RU" sz="2200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82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460432" cy="115699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Georgia" pitchFamily="18" charset="0"/>
              </a:rPr>
              <a:t>Основные формы </a:t>
            </a:r>
            <a:br>
              <a:rPr lang="ru-RU" sz="3600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Georgia" pitchFamily="18" charset="0"/>
              </a:rPr>
              <a:t>реализации данного проекта:</a:t>
            </a:r>
            <a:endParaRPr lang="ru-RU" sz="36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</a:p>
          <a:p>
            <a:pPr>
              <a:buNone/>
            </a:pPr>
            <a:endParaRPr lang="ru-RU" sz="24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259632" y="1600200"/>
            <a:ext cx="738433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988840"/>
            <a:ext cx="760035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>
                <a:solidFill>
                  <a:srgbClr val="0070C0"/>
                </a:solidFill>
                <a:latin typeface="Georgia" pitchFamily="18" charset="0"/>
              </a:rPr>
              <a:t>1. Этап - подготовительный:</a:t>
            </a:r>
            <a:endParaRPr lang="ru-RU" sz="2800" dirty="0">
              <a:solidFill>
                <a:srgbClr val="0070C0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произведения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Бианки «Синичкин календарь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зимующих птиц;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«Зимующие птицы»;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картинку»;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о зимующих птицах.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целью информирования родителей о теме проекта, его целях и задачах, формах и методах работы с детьми.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дома побеседовать с детьми о зимующих птицах.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изготовить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кормушки для птиц.</a:t>
            </a:r>
          </a:p>
        </p:txBody>
      </p:sp>
    </p:spTree>
    <p:extLst>
      <p:ext uri="{BB962C8B-B14F-4D97-AF65-F5344CB8AC3E}">
        <p14:creationId xmlns:p14="http://schemas.microsoft.com/office/powerpoint/2010/main" val="318622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Georgia" pitchFamily="18" charset="0"/>
              </a:rPr>
              <a:t>2. Этап </a:t>
            </a:r>
            <a:r>
              <a:rPr lang="ru-RU" b="1" dirty="0">
                <a:solidFill>
                  <a:srgbClr val="0070C0"/>
                </a:solidFill>
                <a:latin typeface="Georgia" pitchFamily="18" charset="0"/>
              </a:rPr>
              <a:t>– основной:</a:t>
            </a:r>
            <a:br>
              <a:rPr lang="ru-RU" b="1" dirty="0">
                <a:solidFill>
                  <a:srgbClr val="0070C0"/>
                </a:solidFill>
                <a:latin typeface="Georgia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«Как живут синички»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проблемных ситуаций: «Почему синички и воробьи зимой поселяются рядом с человеком?» и «Чем питаются птицы зимой?»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Настольно-печатные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игры: «Собери картинку», «Найди такую же»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Прослушивание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аудиозаписи «Звуки леса (голоса птиц)»</a:t>
            </a:r>
          </a:p>
          <a:p>
            <a:pPr>
              <a:buNone/>
            </a:pPr>
            <a:endParaRPr lang="ru-RU" sz="4000" dirty="0">
              <a:solidFill>
                <a:srgbClr val="0070C0"/>
              </a:solidFill>
              <a:latin typeface="Georgia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055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</TotalTime>
  <Words>519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Garamond</vt:lpstr>
      <vt:lpstr>Georgia</vt:lpstr>
      <vt:lpstr>Times New Roman</vt:lpstr>
      <vt:lpstr>Wingdings</vt:lpstr>
      <vt:lpstr>Тема Office</vt:lpstr>
      <vt:lpstr>Экологический проект в ДОУ «Синичкин  день»</vt:lpstr>
      <vt:lpstr>Проект «Синичкин  день»</vt:lpstr>
      <vt:lpstr>Актуальность проекта</vt:lpstr>
      <vt:lpstr>Проблема</vt:lpstr>
      <vt:lpstr>Цель проекта</vt:lpstr>
      <vt:lpstr>Задачи проекта:</vt:lpstr>
      <vt:lpstr>Ожидаемые  результаты  проекта:</vt:lpstr>
      <vt:lpstr>Основные формы  реализации данного проекта:</vt:lpstr>
      <vt:lpstr> 2. Этап – основной: </vt:lpstr>
      <vt:lpstr>3. Этап - заключительный </vt:lpstr>
      <vt:lpstr>Дидактические  игры</vt:lpstr>
      <vt:lpstr>Рассматривание иллюстраций</vt:lpstr>
      <vt:lpstr>Показ презентаций</vt:lpstr>
      <vt:lpstr>Рисование  «Птичка-синичка»</vt:lpstr>
      <vt:lpstr>Коллективная работа</vt:lpstr>
      <vt:lpstr>Развешивание кормушек  на участке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Погодаев</dc:creator>
  <cp:lastModifiedBy>User</cp:lastModifiedBy>
  <cp:revision>100</cp:revision>
  <dcterms:created xsi:type="dcterms:W3CDTF">2016-02-09T02:59:57Z</dcterms:created>
  <dcterms:modified xsi:type="dcterms:W3CDTF">2023-03-03T12:54:42Z</dcterms:modified>
</cp:coreProperties>
</file>