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297" r:id="rId3"/>
    <p:sldId id="318" r:id="rId4"/>
    <p:sldId id="276" r:id="rId5"/>
    <p:sldId id="294" r:id="rId6"/>
    <p:sldId id="264" r:id="rId7"/>
    <p:sldId id="298" r:id="rId8"/>
    <p:sldId id="299" r:id="rId9"/>
    <p:sldId id="265" r:id="rId10"/>
    <p:sldId id="300" r:id="rId11"/>
    <p:sldId id="301" r:id="rId12"/>
    <p:sldId id="304" r:id="rId13"/>
    <p:sldId id="261" r:id="rId14"/>
    <p:sldId id="307" r:id="rId15"/>
    <p:sldId id="309" r:id="rId16"/>
    <p:sldId id="263" r:id="rId17"/>
    <p:sldId id="286" r:id="rId18"/>
    <p:sldId id="314" r:id="rId19"/>
    <p:sldId id="312" r:id="rId20"/>
    <p:sldId id="315" r:id="rId21"/>
    <p:sldId id="316" r:id="rId22"/>
    <p:sldId id="310" r:id="rId23"/>
    <p:sldId id="270" r:id="rId24"/>
    <p:sldId id="271" r:id="rId25"/>
    <p:sldId id="292" r:id="rId26"/>
    <p:sldId id="31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7123-ED27-4D0E-869E-C3149702C629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8B95-C69A-4CF9-A1AF-62DA7AE93F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7123-ED27-4D0E-869E-C3149702C629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8B95-C69A-4CF9-A1AF-62DA7AE93F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7123-ED27-4D0E-869E-C3149702C629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8B95-C69A-4CF9-A1AF-62DA7AE93F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7123-ED27-4D0E-869E-C3149702C629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8B95-C69A-4CF9-A1AF-62DA7AE93F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7123-ED27-4D0E-869E-C3149702C629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8B95-C69A-4CF9-A1AF-62DA7AE93F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7123-ED27-4D0E-869E-C3149702C629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8B95-C69A-4CF9-A1AF-62DA7AE93F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7123-ED27-4D0E-869E-C3149702C629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8B95-C69A-4CF9-A1AF-62DA7AE93F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7123-ED27-4D0E-869E-C3149702C629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8B95-C69A-4CF9-A1AF-62DA7AE93F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7123-ED27-4D0E-869E-C3149702C629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8B95-C69A-4CF9-A1AF-62DA7AE93F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7123-ED27-4D0E-869E-C3149702C629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8B95-C69A-4CF9-A1AF-62DA7AE93F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7123-ED27-4D0E-869E-C3149702C629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8B95-C69A-4CF9-A1AF-62DA7AE93F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87123-ED27-4D0E-869E-C3149702C629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08B95-C69A-4CF9-A1AF-62DA7AE93F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657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/>
              <a:t>      </a:t>
            </a:r>
          </a:p>
          <a:p>
            <a:pPr>
              <a:buNone/>
            </a:pPr>
            <a:endParaRPr lang="ru-RU" sz="1800" b="1" dirty="0"/>
          </a:p>
          <a:p>
            <a:endParaRPr lang="ru-RU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2DE64B-AE8A-4445-A369-6977CC93D0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246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FA8AB9-6073-4805-A5CD-635F89B509F2}"/>
              </a:ext>
            </a:extLst>
          </p:cNvPr>
          <p:cNvSpPr txBox="1"/>
          <p:nvPr/>
        </p:nvSpPr>
        <p:spPr>
          <a:xfrm>
            <a:off x="2555776" y="116632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№18 «МИШУТКА»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470DB6-8FA0-461A-952C-755070A8FCA4}"/>
              </a:ext>
            </a:extLst>
          </p:cNvPr>
          <p:cNvSpPr txBox="1"/>
          <p:nvPr/>
        </p:nvSpPr>
        <p:spPr>
          <a:xfrm>
            <a:off x="1763688" y="1844824"/>
            <a:ext cx="66967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и приемы ознакомления детей старшего дошкольного возраста с русской народной культурой»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20BB5B-5095-4631-8E00-07E4DBA6AAA1}"/>
              </a:ext>
            </a:extLst>
          </p:cNvPr>
          <p:cNvSpPr txBox="1"/>
          <p:nvPr/>
        </p:nvSpPr>
        <p:spPr>
          <a:xfrm>
            <a:off x="4572000" y="4437112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Губайдуллина З.Ф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Воспитатель: высшая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квалификационная категория       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F7E1E1-4EB3-4F24-9FB3-8CFBAE6122F6}"/>
              </a:ext>
            </a:extLst>
          </p:cNvPr>
          <p:cNvSpPr txBox="1"/>
          <p:nvPr/>
        </p:nvSpPr>
        <p:spPr>
          <a:xfrm>
            <a:off x="2843808" y="630932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Сургут, 2022год</a:t>
            </a:r>
          </a:p>
        </p:txBody>
      </p:sp>
    </p:spTree>
    <p:extLst>
      <p:ext uri="{BB962C8B-B14F-4D97-AF65-F5344CB8AC3E}">
        <p14:creationId xmlns:p14="http://schemas.microsoft.com/office/powerpoint/2010/main" val="319640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 работы с детьми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853136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Организованная образовательная деятельность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 и развлечения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познавательной и художественной литературы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 в быту и природе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в музей , русскую избу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конкурсов рисунков и поделок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тематических выставок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видеофильмов, презентаций, слушание музыки.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 интересными людьми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приёмы работы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17638"/>
            <a:ext cx="8229600" cy="500711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sz="1800" dirty="0"/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прибауток,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пословиц, загадок, поговорок.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русских народных песен и танцев.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русских народных игр.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русских народных костюмов в праздниках и самостоятельной деятельности.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и применение игрушек и изделий народных промыслов.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кукольного театра.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Разыгрывание сценок и эпизодов сказок.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о народных обычаях и традициях.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 о русском быте.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 вопросы, разъяснения 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500"/>
                            </p:stCondLst>
                            <p:childTnLst>
                              <p:par>
                                <p:cTn id="5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краеведческого музея 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EBF5D760-4166-464B-B77C-F9B227A20C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86697"/>
            <a:ext cx="2520280" cy="3360374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DE9D0D7-6230-4B57-A371-99D17A8BE2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336" y="1282712"/>
            <a:ext cx="2699464" cy="35992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2D04DB0-370E-467C-8E83-1F6839BF02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669" y="2744539"/>
            <a:ext cx="3003798" cy="4005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атмосферы национального быта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E1D1495F-AFF9-4324-B160-6D26B1B2A4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5424"/>
            <a:ext cx="2322258" cy="3096344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C010718-89F0-494C-AA6B-7D02813FBC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700" y="3429000"/>
            <a:ext cx="3936437" cy="295232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B6A7E5F-E6EB-4E10-B64E-C1726025EB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837" y="1417638"/>
            <a:ext cx="2373098" cy="31641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традиционными и обрядовыми праздниками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42ECD2F-06AF-4EC4-B919-F02520436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00808"/>
            <a:ext cx="3394472" cy="4525963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C616A8-3968-4F56-A3E0-B45CA8FA2F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952" y="1700808"/>
            <a:ext cx="3394472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традиционными и обрядовыми праздниками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21A341F-21F4-4916-B323-1D613D7AE1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997" y="4153092"/>
            <a:ext cx="3240359" cy="2430270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3AC314-E3F8-4911-A5AD-243AE07210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507484"/>
            <a:ext cx="3240360" cy="24302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3A3D5F4-2BC7-4F73-BFCC-A8CA09C014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99031"/>
            <a:ext cx="4176464" cy="498433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Народное искусство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8E5F9CD-C98F-4C9B-8782-2B73001CAA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36" y="1268760"/>
            <a:ext cx="3785523" cy="3096344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358145E-86D8-414F-AF34-696785325F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410998"/>
            <a:ext cx="3929539" cy="294715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>
            <a:noAutofit/>
          </a:bodyPr>
          <a:lstStyle/>
          <a:p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365104"/>
            <a:ext cx="8496944" cy="223224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400" b="1" i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B477EE-7B39-4353-89A5-A3506FF4BE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943" y="3789040"/>
            <a:ext cx="3725762" cy="279432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F2AE54-8F92-4450-892A-9151F687D9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50" y="3789040"/>
            <a:ext cx="3725762" cy="279432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B34689-1C1C-4596-A2E1-232FC1155B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531" y="1283376"/>
            <a:ext cx="3968442" cy="22322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0BCB54-013E-44BF-95B3-9D1239E0662F}"/>
              </a:ext>
            </a:extLst>
          </p:cNvPr>
          <p:cNvSpPr txBox="1"/>
          <p:nvPr/>
        </p:nvSpPr>
        <p:spPr>
          <a:xfrm>
            <a:off x="1979712" y="476672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ИЗГОТОВЛЕНИЕ КУКОЛ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28215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музыкальных инструментах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BA0A2A9-DB5F-4F29-854B-09B635996E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44824"/>
            <a:ext cx="3034679" cy="4197852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A96BBC-F81C-4E8F-8056-218B7BC7A0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1191"/>
            <a:ext cx="3256114" cy="434148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ТЕАТР 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br>
              <a:rPr lang="ru-RU" sz="2800" i="1" dirty="0">
                <a:latin typeface="+mj-lt"/>
                <a:ea typeface="Times New Roman"/>
              </a:rPr>
            </a:br>
            <a:br>
              <a:rPr lang="ru-RU" dirty="0">
                <a:latin typeface="+mj-lt"/>
                <a:ea typeface="Times New Roman"/>
              </a:rPr>
            </a:br>
            <a:endParaRPr lang="ru-RU" dirty="0">
              <a:latin typeface="+mj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0A49AA-B87A-4991-A7B4-89334DFDE5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967738"/>
            <a:ext cx="3735176" cy="27926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0B4E672-3BD2-46C2-8F1F-E31F468B38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6" y="1220764"/>
            <a:ext cx="3411273" cy="255845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4BB87B0-F8B4-478D-B026-1FC7F2F93B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45" y="1220695"/>
            <a:ext cx="3554870" cy="266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699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Актуальность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Старинная мудрость напоминает нам: «Человек, не знающий своего прошлого, не знает ничего». Без знаний своих корней, традиций своего народа, нельзя воспитать полноценного  человека, любящего своих родителей, свой дом, свою страну, с уважением относящегося к  другим народам.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Исследования в области дошкольной педагогики и психологии свидетельствуют о том, что именно в дошкольном возрасте закладываются  базисные  основы личности. </a:t>
            </a:r>
          </a:p>
          <a:p>
            <a:pPr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Воспитание патриотических чувств на современном этапе развития общества обязывают ДОУ развивать  познавательный интерес, любовь к Родине, к её историко-культурному наследию.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Мини –музей  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br>
              <a:rPr lang="ru-RU" sz="2800" i="1" dirty="0">
                <a:latin typeface="+mj-lt"/>
                <a:ea typeface="Times New Roman"/>
              </a:rPr>
            </a:br>
            <a:br>
              <a:rPr lang="ru-RU" dirty="0">
                <a:latin typeface="+mj-lt"/>
                <a:ea typeface="Times New Roman"/>
              </a:rPr>
            </a:br>
            <a:endParaRPr lang="ru-RU" dirty="0">
              <a:latin typeface="+mj-l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F20141-CF68-4D0D-B296-05F8B446C7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99967"/>
            <a:ext cx="3711784" cy="24686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F1D5C9-F6C0-4E99-AE74-07D93B3219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338480"/>
            <a:ext cx="3312368" cy="253828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95FC59E-EF02-4FD0-BFDF-1E896DB7EB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41" y="3951217"/>
            <a:ext cx="3615671" cy="27117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7CDB4D6-4977-4A44-8D3C-CDB55C13F9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6056" y="4124688"/>
            <a:ext cx="3187625" cy="253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4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Мини –музей  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br>
              <a:rPr lang="ru-RU" sz="2800" i="1" dirty="0">
                <a:latin typeface="+mj-lt"/>
                <a:ea typeface="Times New Roman"/>
              </a:rPr>
            </a:br>
            <a:br>
              <a:rPr lang="ru-RU" dirty="0">
                <a:latin typeface="+mj-lt"/>
                <a:ea typeface="Times New Roman"/>
              </a:rPr>
            </a:br>
            <a:endParaRPr lang="ru-RU" dirty="0">
              <a:latin typeface="+mj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731049-AC03-478F-81D2-64CFBB69F5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642" y="1600200"/>
            <a:ext cx="4611544" cy="46805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CCDF9A-88A2-4C20-B578-8D2F23350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60" y="1313647"/>
            <a:ext cx="3356248" cy="223960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115E2DD-9535-4DA0-BB6F-DBE927F501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32" y="4066176"/>
            <a:ext cx="3356248" cy="251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90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Взаимодействие с родителями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Реализация данного направления работы в полной мере стала возможна при тесном взаимодействии детского сада и семьи. Обе стороны при этом направляли свои усилия на познание возможностей развития каждого ребенка, создания благоприятных условий. Совместные мероприятия способствовали установлению доверительных отношений с родителями, что оказывало положительное влияние на состояние педагогического процесса. </a:t>
            </a:r>
            <a:br>
              <a:rPr lang="ru-RU" sz="28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699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Содержание работы с родителями реализовались через разнообразные формы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35022"/>
              </p:ext>
            </p:extLst>
          </p:nvPr>
        </p:nvGraphicFramePr>
        <p:xfrm>
          <a:off x="395536" y="1268760"/>
          <a:ext cx="8229600" cy="5486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 какой целью</a:t>
                      </a:r>
                      <a:r>
                        <a:rPr lang="ru-RU" sz="1800" b="1" i="1" spc="-1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используется</a:t>
                      </a:r>
                      <a:r>
                        <a:rPr lang="ru-RU" sz="1800" b="1" i="1" spc="-2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эта форма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pc="-1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Формы проведения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spc="-2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Информационно-</a:t>
                      </a:r>
                      <a:r>
                        <a:rPr lang="ru-RU" sz="1800" b="1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аналитические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spc="-2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Выявление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интересов,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потребностей,</a:t>
                      </a:r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запросов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родителей, уровня их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педагогической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грамотности.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spc="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Проведение анкетирования</a:t>
                      </a:r>
                      <a:r>
                        <a:rPr lang="ru-RU" sz="1800" spc="1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spc="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и</a:t>
                      </a:r>
                      <a:r>
                        <a:rPr lang="ru-RU" sz="1800" spc="-1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опросов.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spc="-1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Досуговые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Установление эмоционального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контакта между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педагогами, родителями,</a:t>
                      </a:r>
                      <a:r>
                        <a:rPr lang="ru-RU" sz="1800" spc="-2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детьми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Совместные досуги,</a:t>
                      </a:r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праздники,</a:t>
                      </a:r>
                      <a:r>
                        <a:rPr lang="ru-RU" sz="1800" spc="1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развлечения, участие родителей и детей в</a:t>
                      </a: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конкурсах и выставках изделий народного</a:t>
                      </a:r>
                      <a:r>
                        <a:rPr lang="ru-RU" sz="1800" spc="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рукоделия</a:t>
                      </a: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игрушек, открыток.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Привлечение</a:t>
                      </a:r>
                      <a:r>
                        <a:rPr lang="ru-RU" sz="18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к </a:t>
                      </a:r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изготовлению</a:t>
                      </a:r>
                      <a:r>
                        <a:rPr lang="ru-RU" sz="1800" spc="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атрибутов к играм и</a:t>
                      </a: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элементов русского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народного костюма.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6495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119017"/>
              </p:ext>
            </p:extLst>
          </p:nvPr>
        </p:nvGraphicFramePr>
        <p:xfrm>
          <a:off x="251520" y="260648"/>
          <a:ext cx="8445624" cy="5394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9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Познавательные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Ознакомление</a:t>
                      </a:r>
                      <a:b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родителей с</a:t>
                      </a:r>
                      <a:r>
                        <a:rPr lang="ru-RU" sz="180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spc="-1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русской</a:t>
                      </a:r>
                      <a: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spc="-1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народной</a:t>
                      </a:r>
                      <a:r>
                        <a:rPr lang="ru-RU" sz="1800" spc="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культурой, </a:t>
                      </a:r>
                      <a:r>
                        <a:rPr lang="ru-RU" sz="1800" spc="-2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обрядами</a:t>
                      </a:r>
                      <a: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spc="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русского</a:t>
                      </a:r>
                      <a:r>
                        <a:rPr lang="ru-RU" sz="1800" spc="1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spc="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народа.</a:t>
                      </a:r>
                      <a:b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Формирование у</a:t>
                      </a:r>
                      <a:b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родителей</a:t>
                      </a:r>
                      <a:r>
                        <a:rPr lang="ru-RU" sz="1800" spc="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практических</a:t>
                      </a:r>
                      <a:b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800" spc="-2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навыков.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Проведение</a:t>
                      </a:r>
                      <a:r>
                        <a:rPr lang="ru-RU" sz="1800" spc="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родительского</a:t>
                      </a:r>
                      <a:r>
                        <a:rPr lang="ru-RU" sz="180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собрания по теме</a:t>
                      </a:r>
                      <a:r>
                        <a:rPr lang="ru-RU" sz="1800" spc="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«Роль семьи в приобщении</a:t>
                      </a:r>
                      <a:r>
                        <a:rPr lang="ru-RU" sz="1800" spc="5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детей к русской народной культуре</a:t>
                      </a: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», консультации</a:t>
                      </a:r>
                      <a: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нетрадицион-ной</a:t>
                      </a:r>
                      <a:r>
                        <a:rPr lang="ru-RU" sz="180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800" spc="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форме, игры с</a:t>
                      </a:r>
                      <a:r>
                        <a:rPr lang="ru-RU" sz="1800" spc="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spc="-2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фольк-лорным</a:t>
                      </a:r>
                      <a:r>
                        <a:rPr lang="ru-RU" sz="1800" spc="-2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содержанием,</a:t>
                      </a:r>
                      <a:r>
                        <a:rPr lang="ru-RU" sz="1800" spc="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тематическая  библиотека для</a:t>
                      </a:r>
                      <a:r>
                        <a:rPr lang="ru-RU" sz="180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spc="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родителей, папки-</a:t>
                      </a:r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передвижки.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Наглядно -</a:t>
                      </a:r>
                      <a:b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800" b="1" spc="-2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информационные:</a:t>
                      </a:r>
                      <a:b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800" b="1" spc="-1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информационно-</a:t>
                      </a:r>
                      <a:b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800" b="1" spc="-1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ознакомительные;</a:t>
                      </a:r>
                      <a:b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800" b="1" spc="-1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информационно-</a:t>
                      </a:r>
                      <a:b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просветительские.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Ознакомление</a:t>
                      </a:r>
                      <a:b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родителей с</a:t>
                      </a:r>
                      <a:r>
                        <a:rPr lang="ru-RU" sz="180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работой в</a:t>
                      </a:r>
                      <a:b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группе, с</a:t>
                      </a:r>
                      <a:r>
                        <a:rPr lang="ru-RU" sz="1800" spc="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преподнесением</a:t>
                      </a:r>
                      <a:b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материала в</a:t>
                      </a:r>
                      <a:r>
                        <a:rPr lang="ru-RU" sz="180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зависимости от</a:t>
                      </a:r>
                      <a:r>
                        <a:rPr lang="ru-RU" sz="1800" spc="2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возраста детей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Организация открытых</a:t>
                      </a:r>
                      <a:b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просмотров занятий и</a:t>
                      </a:r>
                      <a:r>
                        <a:rPr lang="ru-RU" sz="1800" spc="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других видов</a:t>
                      </a:r>
                      <a:r>
                        <a:rPr lang="ru-RU" sz="1800" spc="0" baseline="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деятельности.</a:t>
                      </a:r>
                      <a:br>
                        <a:rPr lang="ru-RU" sz="1800" dirty="0">
                          <a:solidFill>
                            <a:srgbClr val="55555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Выпуск газет,</a:t>
                      </a:r>
                      <a:r>
                        <a:rPr lang="ru-RU" sz="1800" spc="2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обновление материалов </a:t>
                      </a:r>
                      <a:r>
                        <a:rPr lang="ru-RU" sz="1800" spc="2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 родительском уголке,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организация мини -</a:t>
                      </a:r>
                      <a:r>
                        <a:rPr lang="ru-RU" sz="1800" spc="1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библиотеки по </a:t>
                      </a:r>
                      <a:r>
                        <a:rPr lang="ru-RU" sz="1800" spc="2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народному творчеству,</a:t>
                      </a:r>
                      <a:r>
                        <a:rPr lang="ru-RU" sz="1800" spc="2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с</a:t>
                      </a:r>
                      <a:r>
                        <a:rPr lang="ru-RU" sz="1800" spc="25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оздание альбомов.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2215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детей к истокам  русской народной  культуры нужно с раннего детства. Базовый процесс «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вращивания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ребенка в культуру в дошкольном возрасте помогает ребенку-дошкольнику познать самого себя, гордиться своей страной, осознавая ценность, а главное, необходимость своей жизни не только для самого себя, но и общества в целом. </a:t>
            </a:r>
          </a:p>
          <a:p>
            <a:pPr algn="ctr">
              <a:buNone/>
            </a:pP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данная система работы позволяет формировать у детей дошкольного возраста знания о культурном наследии русского народа.</a:t>
            </a:r>
          </a:p>
          <a:p>
            <a:pPr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sz="5400" b="1" dirty="0"/>
          </a:p>
        </p:txBody>
      </p:sp>
    </p:spTree>
  </p:cSld>
  <p:clrMapOvr>
    <a:masterClrMapping/>
  </p:clrMapOvr>
  <p:transition spd="slow"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Пожелание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endParaRPr lang="ru-RU" dirty="0"/>
          </a:p>
          <a:p>
            <a:pPr>
              <a:buNone/>
            </a:pPr>
            <a:r>
              <a:rPr lang="ru-RU" sz="5000" b="1" dirty="0"/>
              <a:t>        </a:t>
            </a:r>
            <a:r>
              <a:rPr lang="ru-RU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Хочется пожелать, чтобы у педагогов  тоже появилось желание  попробовать различные технологии в работе с детьми по приобщению к  истокам русской народной культуры.                                                                     </a:t>
            </a:r>
          </a:p>
          <a:p>
            <a:pPr>
              <a:buNone/>
            </a:pPr>
            <a:endParaRPr lang="ru-RU" sz="5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Без памяти – нет традиций,    </a:t>
            </a:r>
          </a:p>
          <a:p>
            <a:pPr>
              <a:buNone/>
            </a:pP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без традиций – нет культуры,</a:t>
            </a:r>
          </a:p>
          <a:p>
            <a:pPr>
              <a:buNone/>
            </a:pP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без культуры - нет воспитания, </a:t>
            </a:r>
          </a:p>
          <a:p>
            <a:pPr>
              <a:buNone/>
            </a:pP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без воспитания – нет духовности,      </a:t>
            </a:r>
          </a:p>
          <a:p>
            <a:pPr>
              <a:buNone/>
            </a:pP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без духовности – нет личности, </a:t>
            </a:r>
          </a:p>
          <a:p>
            <a:pPr>
              <a:buNone/>
            </a:pP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без личности – нет народа как  </a:t>
            </a:r>
          </a:p>
          <a:p>
            <a:pPr>
              <a:buNone/>
            </a:pP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исторической личности.</a:t>
            </a:r>
          </a:p>
          <a:p>
            <a:pPr algn="ctr">
              <a:buNone/>
            </a:pP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5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УСПЕХОВ В РАБОТЕ!</a:t>
            </a:r>
          </a:p>
          <a:p>
            <a:pPr algn="ctr">
              <a:buNone/>
            </a:pP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5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58618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настоящее время наша страна переживает непростой период, где утрачиваются представления о доброте, милосердии, гражданственности и патриотизме, а привычными становятся слова «наркотики», «насилие», безнравственность», «бездуховность». И нужно серьёзно задуматься о том, какими вырастут наши нынешние  дошкольники. Не получим ли мы в их лице «потерянное поколение», не имеющие никаких нравственных ценностей? </a:t>
            </a:r>
          </a:p>
          <a:p>
            <a:pPr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Назрела необходимость качественных изменений в деятельности дошкольной образовательной организации как первой ступени системы непрерывного образования подрастающего поколения, ведь от того, что видит и слышит ребенок с детства, зависит формирование его сознания и отношение к окружающему. Одной из задач Федерального Государственного Стандарта дошкольного образования, утверждённого приказом Министерства образования и науки Российской Федерации от «17» октября 2013 года N 1155, является объединение обучения и воспитания в целостный образовательный процесс на основе духовно-нравственных и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социокультурных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ценностей и принятых в обществе правил и норм поведения в интересах человека, семьи, общества; формирование общей культуры личности детей, развития их социальных, нравственных, эстетических, интеллектуальных качеств. В связи с этим особую актуальность приобретает овладение народным наследием, естественным образом приобщающее ребенка к основам народной  культуры.</a:t>
            </a:r>
          </a:p>
          <a:p>
            <a:pPr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Стратегия развития воспитания в Российской Федерации на период до 2025 года" Распоряжение Правительства Российской Федерации от 29 мая 2015 г. N 996-р г. Москва ";</a:t>
            </a:r>
          </a:p>
          <a:p>
            <a:pPr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Концепция гражданско-патриотического воспитания в Ханты-Мансийском автономном округе – Югре на 2021-2024 годы;</a:t>
            </a:r>
          </a:p>
          <a:p>
            <a:pPr>
              <a:buNone/>
            </a:pPr>
            <a:endParaRPr lang="ru-RU" sz="3600" b="1" dirty="0"/>
          </a:p>
          <a:p>
            <a:pPr>
              <a:buNone/>
            </a:pPr>
            <a:endParaRPr lang="ru-RU" sz="1800" b="1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7119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 детей  к истокам  русской народной культуры  посредством организации воспитательно-образовательной деятельности в ДОУ.</a:t>
            </a:r>
          </a:p>
          <a:p>
            <a:pPr>
              <a:buNone/>
            </a:pP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выстроить  систему работы по приобщению дошкольников к истокам русской народной культуры;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предметно-развивающую среду в группе, способствующую приобщению детей к народной культуре;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элементами материальной культуры, включающей в себя знакомство с жилищем, орудиями труда, предметами быта, одеждой;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народными обычаями, обрядами, праздниками, народным творчеством, искусством;  развивать познавательную активность, самостоятельность, творчество;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чувство уважения к предкам, гордость за Родину, бережное отношение к  экспонатам мини-музея;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родителей к активному взаимодействию по приобщению детей к народной культуре, к созданию музея, расширить представления родителей об истории и традициях русского народа.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925144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/>
              <a:t>1</a:t>
            </a:r>
            <a:r>
              <a:rPr lang="ru-RU" sz="1600" dirty="0"/>
              <a:t>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теоретических основ приобщения дошкольников к истокам русской народной культуры.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 Классики отечественной педагогики о необходимости приобщения дошкольников к национальной культуре.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проблемы приобщения детей к русской культуре.	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 Народная культура, как область воспитательных воздействий в ДОУ.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 Условия  эффективного приобщения детей к истокам родной культуры.	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Система  работы по приобщению дошкольников к истокам русской народной культуры.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 Анализ и интерпретация результатов исследования.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 Создание уголка, воспроизводящего атмосферу русского национального быта.	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 Широкое использование фольклора .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 Знакомство с традиционными и обрядовыми праздниками.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 Знакомство с народным искусством.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2.6 Знакомство с русскими народными играми.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2.7 Проектная деятельность по приобщению детей к истокам русской народной культуры.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Классики педагогики о приобщении дошкольников к народной культуре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17638"/>
            <a:ext cx="8229600" cy="4793366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/>
              <a:t>    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мыслители и педагоги прошлого глубоко раскрывали роль народной культуры в воспитании,  развитии и формировании личности.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Мысль о народности воспитания являлась главнейшей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педагоги-ческой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теории К. Д. Ушинского, В.Г. Белинского, В.А. Сухомлинского, Н.К. Крупской. 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К.Д Ушинский  ввел термин «народная педагогика», видя в культуре русского народа национальную самобытность, богатый материал для воспитания любви к Родине. Народная педагогика - это воспитание подрастающего поколения на традициях местного культурного материала. 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Большой вклад в научное обоснование нравственно-патриотического воспитания дошкольников внесли Р.И.Жуковская, Н.В.Виноградова,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Е.И.Радина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проблемы в наше время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96752"/>
            <a:ext cx="8229600" cy="4657062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/>
              <a:t>        </a:t>
            </a:r>
          </a:p>
          <a:p>
            <a:pPr>
              <a:buNone/>
            </a:pPr>
            <a:r>
              <a:rPr lang="ru-RU" sz="2000" dirty="0"/>
              <a:t>    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исследования, посвященные проблемам приобщения дошкольников к истории, культуре, социальной жизни родного города (а через него Отечества), связаны с изучением механизмов социализации, формирования социальной компетенции ребенка (Т.Н.Антонова, Т.Т. Зубова,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Е.П.Арнаутова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др.), осознанием ребенка самого себя как представителя человеческого рода  (С.А.Козлова, О.А.Князева, С.Е.Шукшина), восприятием детьми мира предметов (О.А.Артамонова), формированием знаний о трудовой деятельности взрослых (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М.В.Крулехт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Возможности народной культуры, как средства творческого развития ребенка, формирования представлений у детей о народном искусстве раскрыли О.Л. Князева, Т.С. Комарова, М.Д.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Маханева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А.П. Усова,      Н. П.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Сакулина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Е.А.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Флерина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эффективного приобщения детей к истокам русской народной культуры.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853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эффективного приобщения детей к истокам народной  культуры нужно работать по следующим направлениям:</a:t>
            </a:r>
          </a:p>
          <a:p>
            <a:pPr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Окружение ребёнка предметами национального характера. Это поможет детям понять, что они - часть великого русского народа.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Использование фольклора во всех его проявлениях (сказки, песенки, пословицы, поговорки, хороводы и т.д.), т.к. именно он вмещает в себя все ценности родного языка.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Народные праздники и традиции.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Ознакомление детей с народной декоративной росписью, увлечение их национальным изобразительным искусством.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Знакомство с народными играми.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родным краем.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</TotalTime>
  <Words>1639</Words>
  <Application>Microsoft Office PowerPoint</Application>
  <PresentationFormat>Экран (4:3)</PresentationFormat>
  <Paragraphs>139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Тема Office</vt:lpstr>
      <vt:lpstr>Презентация PowerPoint</vt:lpstr>
      <vt:lpstr>Актуальность</vt:lpstr>
      <vt:lpstr>Актуальность</vt:lpstr>
      <vt:lpstr>Цель:</vt:lpstr>
      <vt:lpstr>Задачи </vt:lpstr>
      <vt:lpstr>Содержание работы</vt:lpstr>
      <vt:lpstr>Классики педагогики о приобщении дошкольников к народной культуре.</vt:lpstr>
      <vt:lpstr>Изучение проблемы в наше время</vt:lpstr>
      <vt:lpstr>Условия эффективного приобщения детей к истокам русской народной культуры.</vt:lpstr>
      <vt:lpstr>Формы  работы с детьми</vt:lpstr>
      <vt:lpstr>Методы и приёмы работы</vt:lpstr>
      <vt:lpstr>Посещение краеведческого музея </vt:lpstr>
      <vt:lpstr>Создание атмосферы национального быта</vt:lpstr>
      <vt:lpstr>Знакомство с традиционными и обрядовыми праздниками</vt:lpstr>
      <vt:lpstr>Знакомство с традиционными и обрядовыми праздниками</vt:lpstr>
      <vt:lpstr>Народное искусство</vt:lpstr>
      <vt:lpstr>Презентация PowerPoint</vt:lpstr>
      <vt:lpstr>Игры на музыкальных инструментах </vt:lpstr>
      <vt:lpstr>ТЕАТР  </vt:lpstr>
      <vt:lpstr>Мини –музей   </vt:lpstr>
      <vt:lpstr>Мини –музей   </vt:lpstr>
      <vt:lpstr>Взаимодействие с родителями </vt:lpstr>
      <vt:lpstr>Содержание работы с родителями реализовались через разнообразные формы</vt:lpstr>
      <vt:lpstr>Презентация PowerPoint</vt:lpstr>
      <vt:lpstr>Заключение</vt:lpstr>
      <vt:lpstr>Пожелание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Samsung</cp:lastModifiedBy>
  <cp:revision>90</cp:revision>
  <dcterms:created xsi:type="dcterms:W3CDTF">2013-01-21T18:39:41Z</dcterms:created>
  <dcterms:modified xsi:type="dcterms:W3CDTF">2022-11-20T09:04:07Z</dcterms:modified>
</cp:coreProperties>
</file>