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2" r:id="rId5"/>
    <p:sldId id="263" r:id="rId6"/>
    <p:sldId id="260" r:id="rId7"/>
    <p:sldId id="271" r:id="rId8"/>
    <p:sldId id="261" r:id="rId9"/>
    <p:sldId id="259" r:id="rId10"/>
    <p:sldId id="268" r:id="rId11"/>
    <p:sldId id="264" r:id="rId12"/>
    <p:sldId id="270" r:id="rId13"/>
    <p:sldId id="266" r:id="rId14"/>
    <p:sldId id="267" r:id="rId15"/>
    <p:sldId id="277" r:id="rId16"/>
    <p:sldId id="278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1C7A76B-50B6-4848-BCEB-152F60D5E807}" v="500" dt="2022-12-05T15:01:52.369"/>
    <p1510:client id="{92E1412F-E27A-483B-AE0D-BCFA288A3BFE}" v="1567" dt="2022-12-05T17:55:39.286"/>
    <p1510:client id="{98190B26-D016-40FB-8439-65F8EBE1E658}" v="721" dt="2022-12-06T16:48:09.502"/>
    <p1510:client id="{D9C7030C-A76B-4BC3-9E14-7B0A4018CB05}" v="140" dt="2022-12-06T17:09:04.15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2" autoAdjust="0"/>
    <p:restoredTop sz="94660"/>
  </p:normalViewPr>
  <p:slideViewPr>
    <p:cSldViewPr snapToGrid="0">
      <p:cViewPr varScale="1">
        <p:scale>
          <a:sx n="55" d="100"/>
          <a:sy n="55" d="100"/>
        </p:scale>
        <p:origin x="470" y="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16.02.2024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0799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16.02.2024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57274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16.02.2024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22617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16.02.2024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37117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16.02.2024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63698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16.02.2024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57622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16.02.2024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0027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16.02.2024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53355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16.02.2024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87541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16.02.2024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56952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16.02.2024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41692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FFB779-270B-4192-84BA-A697F48306DC}" type="datetimeFigureOut">
              <a:rPr lang="ru-RU" smtClean="0"/>
              <a:t>16.02.2024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4979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78540" y="974014"/>
            <a:ext cx="10515600" cy="2852737"/>
          </a:xfrm>
        </p:spPr>
        <p:txBody>
          <a:bodyPr>
            <a:normAutofit/>
          </a:bodyPr>
          <a:lstStyle/>
          <a:p>
            <a:r>
              <a:rPr lang="ru-RU" sz="4000" dirty="0">
                <a:solidFill>
                  <a:srgbClr val="7030A0"/>
                </a:solidFill>
                <a:latin typeface="Times New Roman"/>
                <a:cs typeface="Calibri Light"/>
              </a:rPr>
              <a:t>Сотворчество воспитателя и детей в продуктивных видах деятельности</a:t>
            </a:r>
            <a:endParaRPr lang="ru-RU" sz="4000">
              <a:solidFill>
                <a:srgbClr val="7030A0"/>
              </a:solidFill>
              <a:latin typeface="Times New Roman"/>
              <a:cs typeface="Calibri Ligh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body" idx="1"/>
          </p:nvPr>
        </p:nvSpPr>
        <p:spPr>
          <a:xfrm>
            <a:off x="5424716" y="5609198"/>
            <a:ext cx="10515600" cy="150018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z="2000" dirty="0">
                <a:latin typeface="Times New Roman"/>
                <a:cs typeface="Calibri"/>
              </a:rPr>
              <a:t>Воспитатель </a:t>
            </a:r>
            <a:r>
              <a:rPr lang="ru-RU" sz="2000" dirty="0" err="1">
                <a:latin typeface="Times New Roman"/>
                <a:cs typeface="Calibri"/>
              </a:rPr>
              <a:t>Сарибасова</a:t>
            </a:r>
            <a:r>
              <a:rPr lang="ru-RU" sz="2000" dirty="0">
                <a:latin typeface="Times New Roman"/>
                <a:cs typeface="Calibri"/>
              </a:rPr>
              <a:t> З.К.</a:t>
            </a:r>
            <a:endParaRPr lang="ru-RU" sz="2000" dirty="0">
              <a:latin typeface="Times New Roman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5EDC0315-F421-3177-4C4B-DD33F168B9FC}"/>
              </a:ext>
            </a:extLst>
          </p:cNvPr>
          <p:cNvSpPr txBox="1"/>
          <p:nvPr/>
        </p:nvSpPr>
        <p:spPr>
          <a:xfrm>
            <a:off x="-1273882" y="289067"/>
            <a:ext cx="13466606" cy="2308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lvl="3"/>
            <a:r>
              <a:rPr lang="en-US" sz="900" dirty="0">
                <a:latin typeface="Times New Roman"/>
                <a:cs typeface="Calibri"/>
              </a:rPr>
              <a:t>М   у   н   и   ц   и   п   а   л   ь   н    о   е</a:t>
            </a:r>
            <a:r>
              <a:rPr lang="en-US" sz="900" dirty="0">
                <a:latin typeface="Times New Roman"/>
                <a:ea typeface="+mn-lt"/>
                <a:cs typeface="+mn-lt"/>
              </a:rPr>
              <a:t>   б   ю   д   ж   е   т   н   о   е    д   о   ш   к   о   л   ь   н   о   е     о   б   р   а   з   о   в   а   т   е   л   ь   н   о   е     у   ч   р   е    ж   д   е   н   и   е </a:t>
            </a:r>
            <a:r>
              <a:rPr lang="en-US" sz="900" dirty="0">
                <a:solidFill>
                  <a:srgbClr val="000000"/>
                </a:solidFill>
                <a:latin typeface="Times New Roman"/>
                <a:ea typeface="+mn-lt"/>
                <a:cs typeface="+mn-lt"/>
              </a:rPr>
              <a:t>   </a:t>
            </a:r>
            <a:r>
              <a:rPr lang="en-US" sz="900" dirty="0">
                <a:solidFill>
                  <a:srgbClr val="333333"/>
                </a:solidFill>
                <a:latin typeface="Times New Roman"/>
                <a:ea typeface="+mn-lt"/>
                <a:cs typeface="+mn-lt"/>
              </a:rPr>
              <a:t>д   е   т   с   к   и   й     с   а   д      № 9 "М    е   т   е   л   </a:t>
            </a:r>
            <a:r>
              <a:rPr lang="en-US" sz="900" dirty="0">
                <a:solidFill>
                  <a:srgbClr val="333333"/>
                </a:solidFill>
                <a:ea typeface="+mn-lt"/>
                <a:cs typeface="+mn-lt"/>
              </a:rPr>
              <a:t>и   ц   а"</a:t>
            </a:r>
            <a:r>
              <a:rPr lang="en-US" sz="900" dirty="0">
                <a:ea typeface="+mn-lt"/>
                <a:cs typeface="+mn-lt"/>
              </a:rPr>
              <a:t>  </a:t>
            </a:r>
            <a:endParaRPr lang="ru-RU" sz="90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51651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617"/>
    </mc:Choice>
    <mc:Fallback xmlns="">
      <p:transition spd="slow" advTm="18617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4" name="Rectangle 29">
            <a:extLst>
              <a:ext uri="{FF2B5EF4-FFF2-40B4-BE49-F238E27FC236}">
                <a16:creationId xmlns="" xmlns:a16="http://schemas.microsoft.com/office/drawing/2014/main" id="{E8DC6FCD-811B-436E-9FEE-FC957486CD7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Рисунок 7" descr="Изображение выглядит как текст, человек, внутренний, стол&#10;&#10;Автоматически созданное описание">
            <a:extLst>
              <a:ext uri="{FF2B5EF4-FFF2-40B4-BE49-F238E27FC236}">
                <a16:creationId xmlns="" xmlns:a16="http://schemas.microsoft.com/office/drawing/2014/main" id="{68A22B73-7040-954E-9ACE-93406F6EC34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813" r="-2" b="23423"/>
          <a:stretch/>
        </p:blipFill>
        <p:spPr>
          <a:xfrm>
            <a:off x="198739" y="171717"/>
            <a:ext cx="5804105" cy="3167426"/>
          </a:xfrm>
          <a:prstGeom prst="rect">
            <a:avLst/>
          </a:prstGeom>
        </p:spPr>
      </p:pic>
      <p:pic>
        <p:nvPicPr>
          <p:cNvPr id="6" name="Рисунок 6" descr="Изображение выглядит как текст, человек, внутренний, ребенок&#10;&#10;Автоматически созданное описание">
            <a:extLst>
              <a:ext uri="{FF2B5EF4-FFF2-40B4-BE49-F238E27FC236}">
                <a16:creationId xmlns="" xmlns:a16="http://schemas.microsoft.com/office/drawing/2014/main" id="{82ECFCB8-42BE-339E-D645-2115D88561C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1577" r="2" b="5583"/>
          <a:stretch/>
        </p:blipFill>
        <p:spPr>
          <a:xfrm>
            <a:off x="6195373" y="171717"/>
            <a:ext cx="5797883" cy="3167426"/>
          </a:xfrm>
          <a:prstGeom prst="rect">
            <a:avLst/>
          </a:prstGeom>
        </p:spPr>
      </p:pic>
      <p:pic>
        <p:nvPicPr>
          <p:cNvPr id="9" name="Рисунок 9" descr="Изображение выглядит как человек, ребенок, внутренний, день рождения&#10;&#10;Автоматически созданное описание">
            <a:extLst>
              <a:ext uri="{FF2B5EF4-FFF2-40B4-BE49-F238E27FC236}">
                <a16:creationId xmlns="" xmlns:a16="http://schemas.microsoft.com/office/drawing/2014/main" id="{A8C56961-A769-ABEC-3FDC-A315259314C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6251" r="-2" b="29657"/>
          <a:stretch/>
        </p:blipFill>
        <p:spPr>
          <a:xfrm>
            <a:off x="403265" y="3655260"/>
            <a:ext cx="6323776" cy="3039746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8584" y="3626411"/>
            <a:ext cx="4091460" cy="3068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772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313"/>
    </mc:Choice>
    <mc:Fallback xmlns="">
      <p:transition spd="slow" advTm="19313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63171" y="560518"/>
            <a:ext cx="10515600" cy="1282633"/>
          </a:xfrm>
        </p:spPr>
        <p:txBody>
          <a:bodyPr>
            <a:normAutofit/>
          </a:bodyPr>
          <a:lstStyle/>
          <a:p>
            <a:r>
              <a:rPr lang="ru-RU" sz="4000" dirty="0">
                <a:cs typeface="Calibri Light"/>
              </a:rPr>
              <a:t>        </a:t>
            </a:r>
            <a:r>
              <a:rPr lang="ru-RU" sz="4000" b="1" dirty="0">
                <a:solidFill>
                  <a:srgbClr val="7030A0"/>
                </a:solidFill>
                <a:cs typeface="Calibri Light"/>
              </a:rPr>
              <a:t>            </a:t>
            </a:r>
            <a:r>
              <a:rPr lang="ru-RU" sz="4000" b="1" dirty="0">
                <a:solidFill>
                  <a:srgbClr val="7030A0"/>
                </a:solidFill>
                <a:latin typeface="Times New Roman"/>
                <a:cs typeface="Calibri Light"/>
              </a:rPr>
              <a:t>                Лепка</a:t>
            </a:r>
            <a:endParaRPr lang="ru-RU" sz="4000" b="1" dirty="0">
              <a:solidFill>
                <a:srgbClr val="7030A0"/>
              </a:solidFill>
              <a:latin typeface="Times New Roman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idx="1"/>
          </p:nvPr>
        </p:nvSpPr>
        <p:spPr>
          <a:xfrm>
            <a:off x="1940163" y="1840936"/>
            <a:ext cx="10086305" cy="478063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z="3200" b="1" dirty="0">
                <a:latin typeface="Times New Roman"/>
                <a:ea typeface="+mn-lt"/>
                <a:cs typeface="+mn-lt"/>
              </a:rPr>
              <a:t>Конструктивный способ</a:t>
            </a:r>
            <a:endParaRPr lang="ru-RU" sz="3200" b="1">
              <a:latin typeface="Times New Roman"/>
              <a:cs typeface="Calibri" panose="020F0502020204030204"/>
            </a:endParaRPr>
          </a:p>
          <a:p>
            <a:r>
              <a:rPr lang="ru-RU" sz="3200" b="1" dirty="0">
                <a:latin typeface="Times New Roman"/>
                <a:ea typeface="+mn-lt"/>
                <a:cs typeface="+mn-lt"/>
              </a:rPr>
              <a:t>Скульптурный способ</a:t>
            </a:r>
            <a:endParaRPr lang="ru-RU" sz="3200" b="1">
              <a:latin typeface="Times New Roman"/>
              <a:cs typeface="Times New Roman"/>
            </a:endParaRPr>
          </a:p>
          <a:p>
            <a:r>
              <a:rPr lang="ru-RU" sz="3200" b="1" dirty="0">
                <a:latin typeface="Times New Roman"/>
                <a:ea typeface="+mn-lt"/>
                <a:cs typeface="+mn-lt"/>
              </a:rPr>
              <a:t>Комбинированный способ</a:t>
            </a:r>
            <a:endParaRPr lang="ru-RU" sz="3200" b="1">
              <a:latin typeface="Times New Roman"/>
              <a:cs typeface="Times New Roman"/>
            </a:endParaRPr>
          </a:p>
          <a:p>
            <a:r>
              <a:rPr lang="ru-RU" sz="3200" b="1" dirty="0">
                <a:latin typeface="Times New Roman"/>
                <a:ea typeface="+mn-lt"/>
                <a:cs typeface="+mn-lt"/>
              </a:rPr>
              <a:t>Модульная лепка</a:t>
            </a:r>
            <a:endParaRPr lang="ru-RU" sz="3200" b="1">
              <a:latin typeface="Times New Roman"/>
              <a:cs typeface="Times New Roman"/>
            </a:endParaRPr>
          </a:p>
          <a:p>
            <a:r>
              <a:rPr lang="ru-RU" sz="3200" b="1" dirty="0">
                <a:latin typeface="Times New Roman"/>
                <a:ea typeface="+mn-lt"/>
                <a:cs typeface="+mn-lt"/>
              </a:rPr>
              <a:t>Лепка по форме</a:t>
            </a:r>
            <a:endParaRPr lang="ru-RU" sz="3200" b="1" dirty="0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148617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990"/>
    </mc:Choice>
    <mc:Fallback xmlns="">
      <p:transition spd="slow" advTm="18990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Freeform: Shape 42">
            <a:extLst>
              <a:ext uri="{FF2B5EF4-FFF2-40B4-BE49-F238E27FC236}">
                <a16:creationId xmlns="" xmlns:a16="http://schemas.microsoft.com/office/drawing/2014/main" id="{D1B5A7A9-844F-449B-9F0B-ADA823A93F1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-2" y="1"/>
            <a:ext cx="5859797" cy="3346705"/>
          </a:xfrm>
          <a:custGeom>
            <a:avLst/>
            <a:gdLst>
              <a:gd name="connsiteX0" fmla="*/ 0 w 5859797"/>
              <a:gd name="connsiteY0" fmla="*/ 0 h 3346705"/>
              <a:gd name="connsiteX1" fmla="*/ 5859797 w 5859797"/>
              <a:gd name="connsiteY1" fmla="*/ 0 h 3346705"/>
              <a:gd name="connsiteX2" fmla="*/ 4309834 w 5859797"/>
              <a:gd name="connsiteY2" fmla="*/ 3346705 h 3346705"/>
              <a:gd name="connsiteX3" fmla="*/ 4304257 w 5859797"/>
              <a:gd name="connsiteY3" fmla="*/ 3346705 h 3346705"/>
              <a:gd name="connsiteX4" fmla="*/ 3238029 w 5859797"/>
              <a:gd name="connsiteY4" fmla="*/ 3346705 h 3346705"/>
              <a:gd name="connsiteX5" fmla="*/ 0 w 5859797"/>
              <a:gd name="connsiteY5" fmla="*/ 3346705 h 33467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859797" h="3346705">
                <a:moveTo>
                  <a:pt x="0" y="0"/>
                </a:moveTo>
                <a:lnTo>
                  <a:pt x="5859797" y="0"/>
                </a:lnTo>
                <a:lnTo>
                  <a:pt x="4309834" y="3346705"/>
                </a:lnTo>
                <a:lnTo>
                  <a:pt x="4304257" y="3346705"/>
                </a:lnTo>
                <a:lnTo>
                  <a:pt x="3238029" y="3346705"/>
                </a:lnTo>
                <a:lnTo>
                  <a:pt x="0" y="334670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5" name="Freeform: Shape 44">
            <a:extLst>
              <a:ext uri="{FF2B5EF4-FFF2-40B4-BE49-F238E27FC236}">
                <a16:creationId xmlns="" xmlns:a16="http://schemas.microsoft.com/office/drawing/2014/main" id="{26EF3366-D369-4699-9224-92DF2A6BD39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4493433" y="244"/>
            <a:ext cx="5451847" cy="3346705"/>
          </a:xfrm>
          <a:custGeom>
            <a:avLst/>
            <a:gdLst>
              <a:gd name="connsiteX0" fmla="*/ 1549963 w 5451847"/>
              <a:gd name="connsiteY0" fmla="*/ 0 h 3346705"/>
              <a:gd name="connsiteX1" fmla="*/ 1555540 w 5451847"/>
              <a:gd name="connsiteY1" fmla="*/ 0 h 3346705"/>
              <a:gd name="connsiteX2" fmla="*/ 2621768 w 5451847"/>
              <a:gd name="connsiteY2" fmla="*/ 0 h 3346705"/>
              <a:gd name="connsiteX3" fmla="*/ 4832507 w 5451847"/>
              <a:gd name="connsiteY3" fmla="*/ 0 h 3346705"/>
              <a:gd name="connsiteX4" fmla="*/ 3282657 w 5451847"/>
              <a:gd name="connsiteY4" fmla="*/ 3346461 h 3346705"/>
              <a:gd name="connsiteX5" fmla="*/ 5451847 w 5451847"/>
              <a:gd name="connsiteY5" fmla="*/ 3346461 h 3346705"/>
              <a:gd name="connsiteX6" fmla="*/ 5451847 w 5451847"/>
              <a:gd name="connsiteY6" fmla="*/ 3346705 h 3346705"/>
              <a:gd name="connsiteX7" fmla="*/ 0 w 5451847"/>
              <a:gd name="connsiteY7" fmla="*/ 3346705 h 33467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451847" h="3346705">
                <a:moveTo>
                  <a:pt x="1549963" y="0"/>
                </a:moveTo>
                <a:lnTo>
                  <a:pt x="1555540" y="0"/>
                </a:lnTo>
                <a:lnTo>
                  <a:pt x="2621768" y="0"/>
                </a:lnTo>
                <a:lnTo>
                  <a:pt x="4832507" y="0"/>
                </a:lnTo>
                <a:lnTo>
                  <a:pt x="3282657" y="3346461"/>
                </a:lnTo>
                <a:lnTo>
                  <a:pt x="5451847" y="3346461"/>
                </a:lnTo>
                <a:lnTo>
                  <a:pt x="5451847" y="3346705"/>
                </a:lnTo>
                <a:lnTo>
                  <a:pt x="0" y="334670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7" name="Freeform: Shape 46">
            <a:extLst>
              <a:ext uri="{FF2B5EF4-FFF2-40B4-BE49-F238E27FC236}">
                <a16:creationId xmlns="" xmlns:a16="http://schemas.microsoft.com/office/drawing/2014/main" id="{1BC0FF49-4C2C-401A-A538-A520CA00E1F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7967349" y="0"/>
            <a:ext cx="4224651" cy="3346705"/>
          </a:xfrm>
          <a:custGeom>
            <a:avLst/>
            <a:gdLst>
              <a:gd name="connsiteX0" fmla="*/ 1549963 w 4224651"/>
              <a:gd name="connsiteY0" fmla="*/ 0 h 3346705"/>
              <a:gd name="connsiteX1" fmla="*/ 1555540 w 4224651"/>
              <a:gd name="connsiteY1" fmla="*/ 0 h 3346705"/>
              <a:gd name="connsiteX2" fmla="*/ 2621768 w 4224651"/>
              <a:gd name="connsiteY2" fmla="*/ 0 h 3346705"/>
              <a:gd name="connsiteX3" fmla="*/ 4224651 w 4224651"/>
              <a:gd name="connsiteY3" fmla="*/ 0 h 3346705"/>
              <a:gd name="connsiteX4" fmla="*/ 4224651 w 4224651"/>
              <a:gd name="connsiteY4" fmla="*/ 3346705 h 3346705"/>
              <a:gd name="connsiteX5" fmla="*/ 0 w 4224651"/>
              <a:gd name="connsiteY5" fmla="*/ 3346705 h 33467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24651" h="3346705">
                <a:moveTo>
                  <a:pt x="1549963" y="0"/>
                </a:moveTo>
                <a:lnTo>
                  <a:pt x="1555540" y="0"/>
                </a:lnTo>
                <a:lnTo>
                  <a:pt x="2621768" y="0"/>
                </a:lnTo>
                <a:lnTo>
                  <a:pt x="4224651" y="0"/>
                </a:lnTo>
                <a:lnTo>
                  <a:pt x="4224651" y="3346705"/>
                </a:lnTo>
                <a:lnTo>
                  <a:pt x="0" y="334670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9" name="Freeform: Shape 48">
            <a:extLst>
              <a:ext uri="{FF2B5EF4-FFF2-40B4-BE49-F238E27FC236}">
                <a16:creationId xmlns="" xmlns:a16="http://schemas.microsoft.com/office/drawing/2014/main" id="{F79205F4-89F3-4686-B966-BBF5CC998C9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3511296"/>
            <a:ext cx="7698564" cy="3346705"/>
          </a:xfrm>
          <a:custGeom>
            <a:avLst/>
            <a:gdLst>
              <a:gd name="connsiteX0" fmla="*/ 0 w 7698564"/>
              <a:gd name="connsiteY0" fmla="*/ 0 h 3346705"/>
              <a:gd name="connsiteX1" fmla="*/ 7698564 w 7698564"/>
              <a:gd name="connsiteY1" fmla="*/ 0 h 3346705"/>
              <a:gd name="connsiteX2" fmla="*/ 6148601 w 7698564"/>
              <a:gd name="connsiteY2" fmla="*/ 3346705 h 3346705"/>
              <a:gd name="connsiteX3" fmla="*/ 6143024 w 7698564"/>
              <a:gd name="connsiteY3" fmla="*/ 3346705 h 3346705"/>
              <a:gd name="connsiteX4" fmla="*/ 5076796 w 7698564"/>
              <a:gd name="connsiteY4" fmla="*/ 3346705 h 3346705"/>
              <a:gd name="connsiteX5" fmla="*/ 1246924 w 7698564"/>
              <a:gd name="connsiteY5" fmla="*/ 3346705 h 3346705"/>
              <a:gd name="connsiteX6" fmla="*/ 1246924 w 7698564"/>
              <a:gd name="connsiteY6" fmla="*/ 3346226 h 3346705"/>
              <a:gd name="connsiteX7" fmla="*/ 0 w 7698564"/>
              <a:gd name="connsiteY7" fmla="*/ 3346226 h 33467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698564" h="3346705">
                <a:moveTo>
                  <a:pt x="0" y="0"/>
                </a:moveTo>
                <a:lnTo>
                  <a:pt x="7698564" y="0"/>
                </a:lnTo>
                <a:lnTo>
                  <a:pt x="6148601" y="3346705"/>
                </a:lnTo>
                <a:lnTo>
                  <a:pt x="6143024" y="3346705"/>
                </a:lnTo>
                <a:lnTo>
                  <a:pt x="5076796" y="3346705"/>
                </a:lnTo>
                <a:lnTo>
                  <a:pt x="1246924" y="3346705"/>
                </a:lnTo>
                <a:lnTo>
                  <a:pt x="1246924" y="3346226"/>
                </a:lnTo>
                <a:lnTo>
                  <a:pt x="0" y="334622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1" name="Freeform: Shape 50">
            <a:extLst>
              <a:ext uri="{FF2B5EF4-FFF2-40B4-BE49-F238E27FC236}">
                <a16:creationId xmlns="" xmlns:a16="http://schemas.microsoft.com/office/drawing/2014/main" id="{00DBC40C-EA02-4A4D-8449-A1FC9968DDA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6350090" y="3511296"/>
            <a:ext cx="5841911" cy="3346705"/>
          </a:xfrm>
          <a:custGeom>
            <a:avLst/>
            <a:gdLst>
              <a:gd name="connsiteX0" fmla="*/ 1549963 w 5841911"/>
              <a:gd name="connsiteY0" fmla="*/ 0 h 3346705"/>
              <a:gd name="connsiteX1" fmla="*/ 1555540 w 5841911"/>
              <a:gd name="connsiteY1" fmla="*/ 0 h 3346705"/>
              <a:gd name="connsiteX2" fmla="*/ 2621768 w 5841911"/>
              <a:gd name="connsiteY2" fmla="*/ 0 h 3346705"/>
              <a:gd name="connsiteX3" fmla="*/ 5841911 w 5841911"/>
              <a:gd name="connsiteY3" fmla="*/ 0 h 3346705"/>
              <a:gd name="connsiteX4" fmla="*/ 5841911 w 5841911"/>
              <a:gd name="connsiteY4" fmla="*/ 3346705 h 3346705"/>
              <a:gd name="connsiteX5" fmla="*/ 0 w 5841911"/>
              <a:gd name="connsiteY5" fmla="*/ 3346705 h 33467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841911" h="3346705">
                <a:moveTo>
                  <a:pt x="1549963" y="0"/>
                </a:moveTo>
                <a:lnTo>
                  <a:pt x="1555540" y="0"/>
                </a:lnTo>
                <a:lnTo>
                  <a:pt x="2621768" y="0"/>
                </a:lnTo>
                <a:lnTo>
                  <a:pt x="5841911" y="0"/>
                </a:lnTo>
                <a:lnTo>
                  <a:pt x="5841911" y="3346705"/>
                </a:lnTo>
                <a:lnTo>
                  <a:pt x="0" y="334670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Прямоугольник 12">
            <a:extLst>
              <a:ext uri="{FF2B5EF4-FFF2-40B4-BE49-F238E27FC236}">
                <a16:creationId xmlns="" xmlns:a16="http://schemas.microsoft.com/office/drawing/2014/main" id="{789505AE-BC09-6FC8-3338-9753AF3DF521}"/>
              </a:ext>
            </a:extLst>
          </p:cNvPr>
          <p:cNvSpPr/>
          <p:nvPr/>
        </p:nvSpPr>
        <p:spPr>
          <a:xfrm>
            <a:off x="-119063" y="-138907"/>
            <a:ext cx="13342188" cy="740433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6" name="Рисунок 26" descr="Изображение выглядит как стол, человек, внутренний, сидит&#10;&#10;Автоматически созданное описание">
            <a:extLst>
              <a:ext uri="{FF2B5EF4-FFF2-40B4-BE49-F238E27FC236}">
                <a16:creationId xmlns="" xmlns:a16="http://schemas.microsoft.com/office/drawing/2014/main" id="{737C094F-CC51-1127-1234-CB55A26C10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2866" y="388921"/>
            <a:ext cx="6246003" cy="3043748"/>
          </a:xfrm>
          <a:prstGeom prst="rect">
            <a:avLst/>
          </a:prstGeom>
        </p:spPr>
      </p:pic>
      <p:pic>
        <p:nvPicPr>
          <p:cNvPr id="8" name="Рисунок 8">
            <a:extLst>
              <a:ext uri="{FF2B5EF4-FFF2-40B4-BE49-F238E27FC236}">
                <a16:creationId xmlns="" xmlns:a16="http://schemas.microsoft.com/office/drawing/2014/main" id="{BCEC43A2-5954-A6C1-7E92-0C7956145E8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845" r="6516" b="2"/>
          <a:stretch/>
        </p:blipFill>
        <p:spPr>
          <a:xfrm>
            <a:off x="67033" y="3652860"/>
            <a:ext cx="1906345" cy="3281548"/>
          </a:xfrm>
          <a:prstGeom prst="rect">
            <a:avLst/>
          </a:prstGeom>
        </p:spPr>
      </p:pic>
      <p:pic>
        <p:nvPicPr>
          <p:cNvPr id="5" name="Рисунок 5" descr="Изображение выглядит как ребенок, человек, внутренний, мальчик&#10;&#10;Автоматически созданное описание">
            <a:extLst>
              <a:ext uri="{FF2B5EF4-FFF2-40B4-BE49-F238E27FC236}">
                <a16:creationId xmlns="" xmlns:a16="http://schemas.microsoft.com/office/drawing/2014/main" id="{FD921B90-B788-DC23-9724-AFD06A64BE0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0785" r="20788" b="1"/>
          <a:stretch/>
        </p:blipFill>
        <p:spPr>
          <a:xfrm>
            <a:off x="2149246" y="3656553"/>
            <a:ext cx="3949911" cy="3295491"/>
          </a:xfrm>
          <a:prstGeom prst="rect">
            <a:avLst/>
          </a:prstGeom>
        </p:spPr>
      </p:pic>
      <p:pic>
        <p:nvPicPr>
          <p:cNvPr id="3" name="Рисунок 9" descr="Изображение выглядит как человек, ребенок, внутренний, маленький&#10;&#10;Автоматически созданное описание">
            <a:extLst>
              <a:ext uri="{FF2B5EF4-FFF2-40B4-BE49-F238E27FC236}">
                <a16:creationId xmlns="" xmlns:a16="http://schemas.microsoft.com/office/drawing/2014/main" id="{E5C02D31-5197-C224-7122-0F155A14AFD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3638" y="389698"/>
            <a:ext cx="6266326" cy="3045539"/>
          </a:xfrm>
          <a:prstGeom prst="rect">
            <a:avLst/>
          </a:prstGeom>
        </p:spPr>
      </p:pic>
      <p:pic>
        <p:nvPicPr>
          <p:cNvPr id="11" name="Рисунок 11" descr="Изображение выглядит как человек, ребенок, внутренний, группа&#10;&#10;Автоматически созданное описание">
            <a:extLst>
              <a:ext uri="{FF2B5EF4-FFF2-40B4-BE49-F238E27FC236}">
                <a16:creationId xmlns="" xmlns:a16="http://schemas.microsoft.com/office/drawing/2014/main" id="{5EC1E0F1-DC80-DE84-9BE4-7E8F04B4EF5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61540" y="3655629"/>
            <a:ext cx="6763405" cy="3291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693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994"/>
    </mc:Choice>
    <mc:Fallback xmlns="">
      <p:transition spd="slow" advTm="18994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rgbClr val="7030A0"/>
                </a:solidFill>
                <a:cs typeface="Calibri Light"/>
              </a:rPr>
              <a:t>                    </a:t>
            </a:r>
            <a:r>
              <a:rPr lang="ru-RU" sz="4000" b="1" dirty="0">
                <a:solidFill>
                  <a:srgbClr val="7030A0"/>
                </a:solidFill>
                <a:latin typeface="Times New Roman"/>
                <a:cs typeface="Calibri Light"/>
              </a:rPr>
              <a:t> Материалы для лепки</a:t>
            </a:r>
            <a:endParaRPr lang="ru-RU" sz="4000" b="1">
              <a:solidFill>
                <a:srgbClr val="7030A0"/>
              </a:solidFill>
              <a:latin typeface="Times New Roman"/>
              <a:cs typeface="Times New Roman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idx="1"/>
          </p:nvPr>
        </p:nvSpPr>
        <p:spPr>
          <a:xfrm>
            <a:off x="2235200" y="1757240"/>
            <a:ext cx="9118600" cy="441972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z="3200" b="1" dirty="0">
                <a:latin typeface="Times New Roman"/>
                <a:ea typeface="+mn-lt"/>
                <a:cs typeface="Calibri Light"/>
              </a:rPr>
              <a:t>Пластилин </a:t>
            </a:r>
          </a:p>
          <a:p>
            <a:r>
              <a:rPr lang="ru-RU" sz="3200" b="1" dirty="0">
                <a:latin typeface="Times New Roman"/>
                <a:ea typeface="+mn-lt"/>
                <a:cs typeface="Calibri Light"/>
              </a:rPr>
              <a:t>Глина</a:t>
            </a:r>
          </a:p>
          <a:p>
            <a:r>
              <a:rPr lang="ru-RU" sz="3200" b="1" dirty="0">
                <a:latin typeface="Times New Roman"/>
                <a:ea typeface="+mn-lt"/>
                <a:cs typeface="Calibri Light"/>
              </a:rPr>
              <a:t>Соленое тесто</a:t>
            </a:r>
          </a:p>
          <a:p>
            <a:r>
              <a:rPr lang="ru-RU" sz="3200" b="1" dirty="0">
                <a:latin typeface="Times New Roman"/>
                <a:ea typeface="+mn-lt"/>
                <a:cs typeface="Calibri Light"/>
              </a:rPr>
              <a:t>Воск </a:t>
            </a:r>
          </a:p>
          <a:p>
            <a:r>
              <a:rPr lang="ru-RU" sz="3200" b="1" dirty="0">
                <a:latin typeface="Times New Roman"/>
                <a:ea typeface="+mn-lt"/>
                <a:cs typeface="Calibri Light"/>
              </a:rPr>
              <a:t>Кинетический песок</a:t>
            </a:r>
          </a:p>
        </p:txBody>
      </p:sp>
    </p:spTree>
    <p:extLst>
      <p:ext uri="{BB962C8B-B14F-4D97-AF65-F5344CB8AC3E}">
        <p14:creationId xmlns:p14="http://schemas.microsoft.com/office/powerpoint/2010/main" val="341318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848"/>
    </mc:Choice>
    <mc:Fallback xmlns="">
      <p:transition spd="slow" advTm="18848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 descr="Изображение выглядит как текст, LEGO, игрушка, цветной&#10;&#10;Автоматически созданное описание">
            <a:extLst>
              <a:ext uri="{FF2B5EF4-FFF2-40B4-BE49-F238E27FC236}">
                <a16:creationId xmlns="" xmlns:a16="http://schemas.microsoft.com/office/drawing/2014/main" id="{F1D3A52B-2103-F48C-5872-D9FC01E45D2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986" b="7744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rgbClr val="7030A0"/>
                </a:solidFill>
                <a:cs typeface="Calibri Light"/>
              </a:rPr>
              <a:t>               </a:t>
            </a:r>
            <a:r>
              <a:rPr lang="ru-RU" sz="4000" b="1" dirty="0">
                <a:solidFill>
                  <a:srgbClr val="7030A0"/>
                </a:solidFill>
                <a:latin typeface="Times New Roman"/>
                <a:cs typeface="Calibri Light"/>
              </a:rPr>
              <a:t>Конструирование</a:t>
            </a:r>
            <a:endParaRPr lang="ru-RU" sz="4000">
              <a:latin typeface="Times New Roman"/>
              <a:cs typeface="Times New Roman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idx="1"/>
          </p:nvPr>
        </p:nvSpPr>
        <p:spPr>
          <a:xfrm>
            <a:off x="1883508" y="1649779"/>
            <a:ext cx="9118600" cy="456626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z="3200" b="1" dirty="0">
                <a:latin typeface="Times New Roman"/>
                <a:ea typeface="+mn-lt"/>
                <a:cs typeface="+mn-lt"/>
              </a:rPr>
              <a:t>Из строительных материалов</a:t>
            </a:r>
            <a:endParaRPr lang="ru-RU" sz="3200" b="1">
              <a:latin typeface="Times New Roman"/>
              <a:cs typeface="Calibri" panose="020F0502020204030204"/>
            </a:endParaRPr>
          </a:p>
          <a:p>
            <a:r>
              <a:rPr lang="ru-RU" sz="3200" b="1" dirty="0">
                <a:latin typeface="Times New Roman"/>
                <a:ea typeface="+mn-lt"/>
                <a:cs typeface="+mn-lt"/>
              </a:rPr>
              <a:t>Из бумаги, картона, катушек и др.</a:t>
            </a:r>
            <a:endParaRPr lang="ru-RU" sz="3200" b="1">
              <a:latin typeface="Times New Roman"/>
              <a:cs typeface="Calibri"/>
            </a:endParaRPr>
          </a:p>
          <a:p>
            <a:r>
              <a:rPr lang="ru-RU" sz="3200" b="1" dirty="0">
                <a:latin typeface="Times New Roman"/>
                <a:ea typeface="+mn-lt"/>
                <a:cs typeface="+mn-lt"/>
              </a:rPr>
              <a:t>Из природного материала</a:t>
            </a:r>
            <a:endParaRPr lang="ru-RU" sz="3200" b="1">
              <a:latin typeface="Times New Roman"/>
              <a:cs typeface="Calibri"/>
            </a:endParaRPr>
          </a:p>
          <a:p>
            <a:r>
              <a:rPr lang="ru-RU" sz="3200" b="1" dirty="0">
                <a:latin typeface="Times New Roman"/>
                <a:ea typeface="+mn-lt"/>
                <a:cs typeface="+mn-lt"/>
              </a:rPr>
              <a:t>С применением специальных</a:t>
            </a:r>
            <a:endParaRPr lang="ru-RU" sz="3200" b="1">
              <a:latin typeface="Times New Roman"/>
              <a:cs typeface="Calibri"/>
            </a:endParaRPr>
          </a:p>
          <a:p>
            <a:r>
              <a:rPr lang="ru-RU" sz="3200" b="1" dirty="0">
                <a:latin typeface="Times New Roman"/>
                <a:ea typeface="+mn-lt"/>
                <a:cs typeface="+mn-lt"/>
              </a:rPr>
              <a:t>конструкторов (пластмассовых,</a:t>
            </a:r>
            <a:endParaRPr lang="ru-RU" sz="3200" b="1">
              <a:latin typeface="Times New Roman"/>
              <a:cs typeface="Calibri"/>
            </a:endParaRPr>
          </a:p>
          <a:p>
            <a:pPr marL="0" indent="0">
              <a:buNone/>
            </a:pPr>
            <a:r>
              <a:rPr lang="ru-RU" sz="3200" b="1" dirty="0">
                <a:latin typeface="Times New Roman"/>
                <a:ea typeface="+mn-lt"/>
                <a:cs typeface="+mn-lt"/>
              </a:rPr>
              <a:t>металлических – создание подвижных игрушек</a:t>
            </a:r>
            <a:r>
              <a:rPr lang="ru-RU" sz="2000" dirty="0">
                <a:latin typeface="Times New Roman"/>
                <a:ea typeface="+mn-lt"/>
                <a:cs typeface="+mn-lt"/>
              </a:rPr>
              <a:t>)</a:t>
            </a:r>
            <a:endParaRPr lang="ru-RU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524261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635"/>
    </mc:Choice>
    <mc:Fallback xmlns="">
      <p:transition spd="slow" advTm="16635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17">
            <a:extLst>
              <a:ext uri="{FF2B5EF4-FFF2-40B4-BE49-F238E27FC236}">
                <a16:creationId xmlns="" xmlns:a16="http://schemas.microsoft.com/office/drawing/2014/main" id="{2D2B266D-3625-4584-A5C3-7D3F672CFF3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19">
            <a:extLst>
              <a:ext uri="{FF2B5EF4-FFF2-40B4-BE49-F238E27FC236}">
                <a16:creationId xmlns="" xmlns:a16="http://schemas.microsoft.com/office/drawing/2014/main" id="{C463B99A-73EE-4FBB-B7C4-F9F9BCC25C6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="" xmlns:a16="http://schemas.microsoft.com/office/drawing/2014/main" id="{A5D2A5D1-BA0D-47D3-B051-DA7743C46E2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219825"/>
          </a:xfrm>
          <a:custGeom>
            <a:avLst/>
            <a:gdLst>
              <a:gd name="connsiteX0" fmla="*/ 6789701 w 12192000"/>
              <a:gd name="connsiteY0" fmla="*/ 6151588 h 6219825"/>
              <a:gd name="connsiteX1" fmla="*/ 6788702 w 12192000"/>
              <a:gd name="connsiteY1" fmla="*/ 6151666 h 6219825"/>
              <a:gd name="connsiteX2" fmla="*/ 6788476 w 12192000"/>
              <a:gd name="connsiteY2" fmla="*/ 6152200 h 6219825"/>
              <a:gd name="connsiteX3" fmla="*/ 9834 w 12192000"/>
              <a:gd name="connsiteY3" fmla="*/ 0 h 6219825"/>
              <a:gd name="connsiteX4" fmla="*/ 12357 w 12192000"/>
              <a:gd name="connsiteY4" fmla="*/ 1 h 6219825"/>
              <a:gd name="connsiteX5" fmla="*/ 12192000 w 12192000"/>
              <a:gd name="connsiteY5" fmla="*/ 1 h 6219825"/>
              <a:gd name="connsiteX6" fmla="*/ 12192000 w 12192000"/>
              <a:gd name="connsiteY6" fmla="*/ 5105401 h 6219825"/>
              <a:gd name="connsiteX7" fmla="*/ 12191716 w 12192000"/>
              <a:gd name="connsiteY7" fmla="*/ 5105401 h 6219825"/>
              <a:gd name="connsiteX8" fmla="*/ 12192000 w 12192000"/>
              <a:gd name="connsiteY8" fmla="*/ 5256977 h 6219825"/>
              <a:gd name="connsiteX9" fmla="*/ 12061096 w 12192000"/>
              <a:gd name="connsiteY9" fmla="*/ 5296034 h 6219825"/>
              <a:gd name="connsiteX10" fmla="*/ 11676800 w 12192000"/>
              <a:gd name="connsiteY10" fmla="*/ 5399652 h 6219825"/>
              <a:gd name="connsiteX11" fmla="*/ 10425355 w 12192000"/>
              <a:gd name="connsiteY11" fmla="*/ 5683310 h 6219825"/>
              <a:gd name="connsiteX12" fmla="*/ 9424022 w 12192000"/>
              <a:gd name="connsiteY12" fmla="*/ 5858546 h 6219825"/>
              <a:gd name="connsiteX13" fmla="*/ 8458419 w 12192000"/>
              <a:gd name="connsiteY13" fmla="*/ 5992303 h 6219825"/>
              <a:gd name="connsiteX14" fmla="*/ 7715970 w 12192000"/>
              <a:gd name="connsiteY14" fmla="*/ 6072283 h 6219825"/>
              <a:gd name="connsiteX15" fmla="*/ 6951716 w 12192000"/>
              <a:gd name="connsiteY15" fmla="*/ 6138091 h 6219825"/>
              <a:gd name="connsiteX16" fmla="*/ 6936303 w 12192000"/>
              <a:gd name="connsiteY16" fmla="*/ 6140163 h 6219825"/>
              <a:gd name="connsiteX17" fmla="*/ 6790448 w 12192000"/>
              <a:gd name="connsiteY17" fmla="*/ 6151529 h 6219825"/>
              <a:gd name="connsiteX18" fmla="*/ 6799941 w 12192000"/>
              <a:gd name="connsiteY18" fmla="*/ 6153349 h 6219825"/>
              <a:gd name="connsiteX19" fmla="*/ 6835432 w 12192000"/>
              <a:gd name="connsiteY19" fmla="*/ 6151642 h 6219825"/>
              <a:gd name="connsiteX20" fmla="*/ 6884003 w 12192000"/>
              <a:gd name="connsiteY20" fmla="*/ 6148662 h 6219825"/>
              <a:gd name="connsiteX21" fmla="*/ 7578771 w 12192000"/>
              <a:gd name="connsiteY21" fmla="*/ 6116122 h 6219825"/>
              <a:gd name="connsiteX22" fmla="*/ 8623845 w 12192000"/>
              <a:gd name="connsiteY22" fmla="*/ 6029188 h 6219825"/>
              <a:gd name="connsiteX23" fmla="*/ 9479970 w 12192000"/>
              <a:gd name="connsiteY23" fmla="*/ 5925239 h 6219825"/>
              <a:gd name="connsiteX24" fmla="*/ 10629308 w 12192000"/>
              <a:gd name="connsiteY24" fmla="*/ 5731000 h 6219825"/>
              <a:gd name="connsiteX25" fmla="*/ 11998498 w 12192000"/>
              <a:gd name="connsiteY25" fmla="*/ 5404869 h 6219825"/>
              <a:gd name="connsiteX26" fmla="*/ 12192000 w 12192000"/>
              <a:gd name="connsiteY26" fmla="*/ 5347846 h 6219825"/>
              <a:gd name="connsiteX27" fmla="*/ 12192000 w 12192000"/>
              <a:gd name="connsiteY27" fmla="*/ 5402606 h 6219825"/>
              <a:gd name="connsiteX28" fmla="*/ 11829257 w 12192000"/>
              <a:gd name="connsiteY28" fmla="*/ 5507950 h 6219825"/>
              <a:gd name="connsiteX29" fmla="*/ 10939183 w 12192000"/>
              <a:gd name="connsiteY29" fmla="*/ 5722555 h 6219825"/>
              <a:gd name="connsiteX30" fmla="*/ 9985530 w 12192000"/>
              <a:gd name="connsiteY30" fmla="*/ 5902635 h 6219825"/>
              <a:gd name="connsiteX31" fmla="*/ 9186882 w 12192000"/>
              <a:gd name="connsiteY31" fmla="*/ 6018631 h 6219825"/>
              <a:gd name="connsiteX32" fmla="*/ 8578198 w 12192000"/>
              <a:gd name="connsiteY32" fmla="*/ 6088179 h 6219825"/>
              <a:gd name="connsiteX33" fmla="*/ 7864358 w 12192000"/>
              <a:gd name="connsiteY33" fmla="*/ 6149656 h 6219825"/>
              <a:gd name="connsiteX34" fmla="*/ 6935502 w 12192000"/>
              <a:gd name="connsiteY34" fmla="*/ 6201071 h 6219825"/>
              <a:gd name="connsiteX35" fmla="*/ 6477750 w 12192000"/>
              <a:gd name="connsiteY35" fmla="*/ 6214980 h 6219825"/>
              <a:gd name="connsiteX36" fmla="*/ 6362294 w 12192000"/>
              <a:gd name="connsiteY36" fmla="*/ 6219825 h 6219825"/>
              <a:gd name="connsiteX37" fmla="*/ 6057129 w 12192000"/>
              <a:gd name="connsiteY37" fmla="*/ 6219825 h 6219825"/>
              <a:gd name="connsiteX38" fmla="*/ 5977784 w 12192000"/>
              <a:gd name="connsiteY38" fmla="*/ 6215229 h 6219825"/>
              <a:gd name="connsiteX39" fmla="*/ 5265087 w 12192000"/>
              <a:gd name="connsiteY39" fmla="*/ 6178965 h 6219825"/>
              <a:gd name="connsiteX40" fmla="*/ 4346277 w 12192000"/>
              <a:gd name="connsiteY40" fmla="*/ 6116869 h 6219825"/>
              <a:gd name="connsiteX41" fmla="*/ 3373045 w 12192000"/>
              <a:gd name="connsiteY41" fmla="*/ 6018259 h 6219825"/>
              <a:gd name="connsiteX42" fmla="*/ 2362173 w 12192000"/>
              <a:gd name="connsiteY42" fmla="*/ 5899282 h 6219825"/>
              <a:gd name="connsiteX43" fmla="*/ 1233178 w 12192000"/>
              <a:gd name="connsiteY43" fmla="*/ 5726033 h 6219825"/>
              <a:gd name="connsiteX44" fmla="*/ 68500 w 12192000"/>
              <a:gd name="connsiteY44" fmla="*/ 5486226 h 6219825"/>
              <a:gd name="connsiteX45" fmla="*/ 0 w 12192000"/>
              <a:gd name="connsiteY45" fmla="*/ 5468863 h 6219825"/>
              <a:gd name="connsiteX46" fmla="*/ 0 w 12192000"/>
              <a:gd name="connsiteY46" fmla="*/ 5412351 h 6219825"/>
              <a:gd name="connsiteX47" fmla="*/ 72441 w 12192000"/>
              <a:gd name="connsiteY47" fmla="*/ 5431135 h 6219825"/>
              <a:gd name="connsiteX48" fmla="*/ 600716 w 12192000"/>
              <a:gd name="connsiteY48" fmla="*/ 5549555 h 6219825"/>
              <a:gd name="connsiteX49" fmla="*/ 1769512 w 12192000"/>
              <a:gd name="connsiteY49" fmla="*/ 5759811 h 6219825"/>
              <a:gd name="connsiteX50" fmla="*/ 2613554 w 12192000"/>
              <a:gd name="connsiteY50" fmla="*/ 5876802 h 6219825"/>
              <a:gd name="connsiteX51" fmla="*/ 2581134 w 12192000"/>
              <a:gd name="connsiteY51" fmla="*/ 5866867 h 6219825"/>
              <a:gd name="connsiteX52" fmla="*/ 1112635 w 12192000"/>
              <a:gd name="connsiteY52" fmla="*/ 5534031 h 6219825"/>
              <a:gd name="connsiteX53" fmla="*/ 420412 w 12192000"/>
              <a:gd name="connsiteY53" fmla="*/ 5334514 h 6219825"/>
              <a:gd name="connsiteX54" fmla="*/ 0 w 12192000"/>
              <a:gd name="connsiteY54" fmla="*/ 5195539 h 6219825"/>
              <a:gd name="connsiteX55" fmla="*/ 60 w 12192000"/>
              <a:gd name="connsiteY55" fmla="*/ 5105401 h 6219825"/>
              <a:gd name="connsiteX56" fmla="*/ 0 w 12192000"/>
              <a:gd name="connsiteY56" fmla="*/ 5105401 h 6219825"/>
              <a:gd name="connsiteX57" fmla="*/ 0 w 12192000"/>
              <a:gd name="connsiteY57" fmla="*/ 1 h 6219825"/>
              <a:gd name="connsiteX58" fmla="*/ 9834 w 12192000"/>
              <a:gd name="connsiteY58" fmla="*/ 1 h 6219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12192000" h="6219825">
                <a:moveTo>
                  <a:pt x="6789701" y="6151588"/>
                </a:moveTo>
                <a:lnTo>
                  <a:pt x="6788702" y="6151666"/>
                </a:lnTo>
                <a:cubicBezTo>
                  <a:pt x="6788627" y="6151844"/>
                  <a:pt x="6788551" y="6152022"/>
                  <a:pt x="6788476" y="6152200"/>
                </a:cubicBezTo>
                <a:close/>
                <a:moveTo>
                  <a:pt x="9834" y="0"/>
                </a:moveTo>
                <a:lnTo>
                  <a:pt x="12357" y="1"/>
                </a:lnTo>
                <a:lnTo>
                  <a:pt x="12192000" y="1"/>
                </a:lnTo>
                <a:lnTo>
                  <a:pt x="12192000" y="5105401"/>
                </a:lnTo>
                <a:lnTo>
                  <a:pt x="12191716" y="5105401"/>
                </a:lnTo>
                <a:lnTo>
                  <a:pt x="12192000" y="5256977"/>
                </a:lnTo>
                <a:lnTo>
                  <a:pt x="12061096" y="5296034"/>
                </a:lnTo>
                <a:cubicBezTo>
                  <a:pt x="11933500" y="5332263"/>
                  <a:pt x="11805390" y="5366806"/>
                  <a:pt x="11676800" y="5399652"/>
                </a:cubicBezTo>
                <a:cubicBezTo>
                  <a:pt x="11262789" y="5507204"/>
                  <a:pt x="10845343" y="5600846"/>
                  <a:pt x="10425355" y="5683310"/>
                </a:cubicBezTo>
                <a:cubicBezTo>
                  <a:pt x="10092810" y="5748549"/>
                  <a:pt x="9759033" y="5806970"/>
                  <a:pt x="9424022" y="5858546"/>
                </a:cubicBezTo>
                <a:cubicBezTo>
                  <a:pt x="9102997" y="5908224"/>
                  <a:pt x="8781133" y="5952809"/>
                  <a:pt x="8458419" y="5992303"/>
                </a:cubicBezTo>
                <a:cubicBezTo>
                  <a:pt x="8211360" y="6022481"/>
                  <a:pt x="7963792" y="6048065"/>
                  <a:pt x="7715970" y="6072283"/>
                </a:cubicBezTo>
                <a:lnTo>
                  <a:pt x="6951716" y="6138091"/>
                </a:lnTo>
                <a:lnTo>
                  <a:pt x="6936303" y="6140163"/>
                </a:lnTo>
                <a:lnTo>
                  <a:pt x="6790448" y="6151529"/>
                </a:lnTo>
                <a:lnTo>
                  <a:pt x="6799941" y="6153349"/>
                </a:lnTo>
                <a:cubicBezTo>
                  <a:pt x="6811623" y="6153816"/>
                  <a:pt x="6823734" y="6151642"/>
                  <a:pt x="6835432" y="6151642"/>
                </a:cubicBezTo>
                <a:cubicBezTo>
                  <a:pt x="6851580" y="6151642"/>
                  <a:pt x="6867729" y="6149034"/>
                  <a:pt x="6884003" y="6148662"/>
                </a:cubicBezTo>
                <a:cubicBezTo>
                  <a:pt x="7115805" y="6143198"/>
                  <a:pt x="7347351" y="6131026"/>
                  <a:pt x="7578771" y="6116122"/>
                </a:cubicBezTo>
                <a:cubicBezTo>
                  <a:pt x="7927552" y="6093644"/>
                  <a:pt x="8276080" y="6065453"/>
                  <a:pt x="8623845" y="6029188"/>
                </a:cubicBezTo>
                <a:cubicBezTo>
                  <a:pt x="8909939" y="5999878"/>
                  <a:pt x="9195310" y="5965228"/>
                  <a:pt x="9479970" y="5925239"/>
                </a:cubicBezTo>
                <a:cubicBezTo>
                  <a:pt x="9864901" y="5870842"/>
                  <a:pt x="10248014" y="5806101"/>
                  <a:pt x="10629308" y="5731000"/>
                </a:cubicBezTo>
                <a:cubicBezTo>
                  <a:pt x="11090114" y="5639842"/>
                  <a:pt x="11546975" y="5532291"/>
                  <a:pt x="11998498" y="5404869"/>
                </a:cubicBezTo>
                <a:lnTo>
                  <a:pt x="12192000" y="5347846"/>
                </a:lnTo>
                <a:lnTo>
                  <a:pt x="12192000" y="5402606"/>
                </a:lnTo>
                <a:lnTo>
                  <a:pt x="11829257" y="5507950"/>
                </a:lnTo>
                <a:cubicBezTo>
                  <a:pt x="11534769" y="5587680"/>
                  <a:pt x="11238120" y="5658596"/>
                  <a:pt x="10939183" y="5722555"/>
                </a:cubicBezTo>
                <a:cubicBezTo>
                  <a:pt x="10622824" y="5790365"/>
                  <a:pt x="10304941" y="5850387"/>
                  <a:pt x="9985530" y="5902635"/>
                </a:cubicBezTo>
                <a:cubicBezTo>
                  <a:pt x="9720036" y="5946102"/>
                  <a:pt x="9453814" y="5984764"/>
                  <a:pt x="9186882" y="6018631"/>
                </a:cubicBezTo>
                <a:cubicBezTo>
                  <a:pt x="8984197" y="6044216"/>
                  <a:pt x="8781514" y="6068309"/>
                  <a:pt x="8578198" y="6088179"/>
                </a:cubicBezTo>
                <a:lnTo>
                  <a:pt x="7864358" y="6149656"/>
                </a:lnTo>
                <a:cubicBezTo>
                  <a:pt x="7554994" y="6172009"/>
                  <a:pt x="7245502" y="6189895"/>
                  <a:pt x="6935502" y="6201071"/>
                </a:cubicBezTo>
                <a:lnTo>
                  <a:pt x="6477750" y="6214980"/>
                </a:lnTo>
                <a:cubicBezTo>
                  <a:pt x="6439195" y="6212895"/>
                  <a:pt x="6400529" y="6214521"/>
                  <a:pt x="6362294" y="6219825"/>
                </a:cubicBezTo>
                <a:lnTo>
                  <a:pt x="6057129" y="6219825"/>
                </a:lnTo>
                <a:lnTo>
                  <a:pt x="5977784" y="6215229"/>
                </a:lnTo>
                <a:lnTo>
                  <a:pt x="5265087" y="6178965"/>
                </a:lnTo>
                <a:cubicBezTo>
                  <a:pt x="4958267" y="6166544"/>
                  <a:pt x="4651826" y="6146055"/>
                  <a:pt x="4346277" y="6116869"/>
                </a:cubicBezTo>
                <a:lnTo>
                  <a:pt x="3373045" y="6018259"/>
                </a:lnTo>
                <a:cubicBezTo>
                  <a:pt x="3035412" y="5983982"/>
                  <a:pt x="2698456" y="5944327"/>
                  <a:pt x="2362173" y="5899282"/>
                </a:cubicBezTo>
                <a:cubicBezTo>
                  <a:pt x="1984692" y="5849108"/>
                  <a:pt x="1608364" y="5791358"/>
                  <a:pt x="1233178" y="5726033"/>
                </a:cubicBezTo>
                <a:cubicBezTo>
                  <a:pt x="842181" y="5657291"/>
                  <a:pt x="453758" y="5578770"/>
                  <a:pt x="68500" y="5486226"/>
                </a:cubicBezTo>
                <a:lnTo>
                  <a:pt x="0" y="5468863"/>
                </a:lnTo>
                <a:lnTo>
                  <a:pt x="0" y="5412351"/>
                </a:lnTo>
                <a:lnTo>
                  <a:pt x="72441" y="5431135"/>
                </a:lnTo>
                <a:cubicBezTo>
                  <a:pt x="247961" y="5473331"/>
                  <a:pt x="424164" y="5512608"/>
                  <a:pt x="600716" y="5549555"/>
                </a:cubicBezTo>
                <a:cubicBezTo>
                  <a:pt x="988279" y="5630403"/>
                  <a:pt x="1378133" y="5699330"/>
                  <a:pt x="1769512" y="5759811"/>
                </a:cubicBezTo>
                <a:cubicBezTo>
                  <a:pt x="2052426" y="5803406"/>
                  <a:pt x="2335725" y="5843519"/>
                  <a:pt x="2613554" y="5876802"/>
                </a:cubicBezTo>
                <a:cubicBezTo>
                  <a:pt x="2605544" y="5879410"/>
                  <a:pt x="2594611" y="5869350"/>
                  <a:pt x="2581134" y="5866867"/>
                </a:cubicBezTo>
                <a:cubicBezTo>
                  <a:pt x="2087178" y="5774877"/>
                  <a:pt x="1597684" y="5663937"/>
                  <a:pt x="1112635" y="5534031"/>
                </a:cubicBezTo>
                <a:cubicBezTo>
                  <a:pt x="880453" y="5471934"/>
                  <a:pt x="649713" y="5405428"/>
                  <a:pt x="420412" y="5334514"/>
                </a:cubicBezTo>
                <a:lnTo>
                  <a:pt x="0" y="5195539"/>
                </a:lnTo>
                <a:lnTo>
                  <a:pt x="60" y="5105401"/>
                </a:lnTo>
                <a:lnTo>
                  <a:pt x="0" y="5105401"/>
                </a:lnTo>
                <a:lnTo>
                  <a:pt x="0" y="1"/>
                </a:lnTo>
                <a:lnTo>
                  <a:pt x="9834" y="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8" name="Рисунок 4" descr="Изображение выглядит как ребенок, человек, внутренний, маленький&#10;&#10;Автоматически созданное описание">
            <a:extLst>
              <a:ext uri="{FF2B5EF4-FFF2-40B4-BE49-F238E27FC236}">
                <a16:creationId xmlns="" xmlns:a16="http://schemas.microsoft.com/office/drawing/2014/main" id="{62CEB1C5-CF27-AF01-BD69-31AA91A9DAF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927" r="4435" b="2"/>
          <a:stretch/>
        </p:blipFill>
        <p:spPr>
          <a:xfrm>
            <a:off x="330200" y="228600"/>
            <a:ext cx="2851150" cy="4953000"/>
          </a:xfrm>
          <a:prstGeom prst="rect">
            <a:avLst/>
          </a:prstGeom>
        </p:spPr>
      </p:pic>
      <p:pic>
        <p:nvPicPr>
          <p:cNvPr id="12" name="Рисунок 6">
            <a:extLst>
              <a:ext uri="{FF2B5EF4-FFF2-40B4-BE49-F238E27FC236}">
                <a16:creationId xmlns="" xmlns:a16="http://schemas.microsoft.com/office/drawing/2014/main" id="{BB9F8D3C-3742-7159-426E-687A092A39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3632200" y="-144462"/>
            <a:ext cx="2227263" cy="2973388"/>
          </a:xfrm>
          <a:prstGeom prst="rect">
            <a:avLst/>
          </a:prstGeom>
        </p:spPr>
      </p:pic>
      <p:pic>
        <p:nvPicPr>
          <p:cNvPr id="6" name="Рисунок 5" descr="Изображение выглядит как текст, внутренний, человек, сидит&#10;&#10;Автоматически созданное описание">
            <a:extLst>
              <a:ext uri="{FF2B5EF4-FFF2-40B4-BE49-F238E27FC236}">
                <a16:creationId xmlns="" xmlns:a16="http://schemas.microsoft.com/office/drawing/2014/main" id="{38C71EB7-78D1-8FDD-E4FA-54A96EF5AA5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9645" b="-4"/>
          <a:stretch/>
        </p:blipFill>
        <p:spPr>
          <a:xfrm>
            <a:off x="6308725" y="228600"/>
            <a:ext cx="2697163" cy="2227263"/>
          </a:xfrm>
          <a:prstGeom prst="rect">
            <a:avLst/>
          </a:prstGeom>
        </p:spPr>
      </p:pic>
      <p:pic>
        <p:nvPicPr>
          <p:cNvPr id="2" name="Рисунок 2" descr="Изображение выглядит как внутренний&#10;&#10;Автоматически созданное описание">
            <a:extLst>
              <a:ext uri="{FF2B5EF4-FFF2-40B4-BE49-F238E27FC236}">
                <a16:creationId xmlns="" xmlns:a16="http://schemas.microsoft.com/office/drawing/2014/main" id="{EFAE3D65-92E2-EB5B-FC8E-F3E72E0D9E1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4582" r="1055" b="-4"/>
          <a:stretch/>
        </p:blipFill>
        <p:spPr>
          <a:xfrm>
            <a:off x="9085263" y="228600"/>
            <a:ext cx="2697163" cy="2227263"/>
          </a:xfrm>
          <a:prstGeom prst="rect">
            <a:avLst/>
          </a:prstGeom>
        </p:spPr>
      </p:pic>
      <p:pic>
        <p:nvPicPr>
          <p:cNvPr id="3" name="Рисунок 3">
            <a:extLst>
              <a:ext uri="{FF2B5EF4-FFF2-40B4-BE49-F238E27FC236}">
                <a16:creationId xmlns="" xmlns:a16="http://schemas.microsoft.com/office/drawing/2014/main" id="{A7B86F36-43C5-BAEA-A48D-F62486C0209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911" r="1265" b="-2"/>
          <a:stretch/>
        </p:blipFill>
        <p:spPr>
          <a:xfrm>
            <a:off x="3259138" y="2533650"/>
            <a:ext cx="3200400" cy="2647950"/>
          </a:xfrm>
          <a:prstGeom prst="rect">
            <a:avLst/>
          </a:prstGeom>
        </p:spPr>
      </p:pic>
      <p:pic>
        <p:nvPicPr>
          <p:cNvPr id="10" name="Рисунок 8" descr="Изображение выглядит как внутренний, контейнер&#10;&#10;Автоматически созданное описание">
            <a:extLst>
              <a:ext uri="{FF2B5EF4-FFF2-40B4-BE49-F238E27FC236}">
                <a16:creationId xmlns="" xmlns:a16="http://schemas.microsoft.com/office/drawing/2014/main" id="{38A58DC5-C05F-FF2C-FF5F-74A77373661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37325" y="2533650"/>
            <a:ext cx="1965325" cy="2647950"/>
          </a:xfrm>
          <a:prstGeom prst="rect">
            <a:avLst/>
          </a:prstGeom>
        </p:spPr>
      </p:pic>
      <p:pic>
        <p:nvPicPr>
          <p:cNvPr id="4" name="Рисунок 4" descr="Изображение выглядит как текст&#10;&#10;Автоматически созданное описание">
            <a:extLst>
              <a:ext uri="{FF2B5EF4-FFF2-40B4-BE49-F238E27FC236}">
                <a16:creationId xmlns="" xmlns:a16="http://schemas.microsoft.com/office/drawing/2014/main" id="{5CC9AE82-0B76-37A8-A392-360E5F301E1A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r="10225" b="1"/>
          <a:stretch/>
        </p:blipFill>
        <p:spPr>
          <a:xfrm>
            <a:off x="8582025" y="2533650"/>
            <a:ext cx="3200400" cy="2647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992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199"/>
    </mc:Choice>
    <mc:Fallback xmlns="">
      <p:transition spd="slow" advTm="18199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6" name="Rectangle 33">
            <a:extLst>
              <a:ext uri="{FF2B5EF4-FFF2-40B4-BE49-F238E27FC236}">
                <a16:creationId xmlns="" xmlns:a16="http://schemas.microsoft.com/office/drawing/2014/main" id="{04812C46-200A-4DEB-A05E-3ED6C68C238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Рисунок 4">
            <a:extLst>
              <a:ext uri="{FF2B5EF4-FFF2-40B4-BE49-F238E27FC236}">
                <a16:creationId xmlns="" xmlns:a16="http://schemas.microsoft.com/office/drawing/2014/main" id="{2C0C6215-20C6-045A-1D13-F22BAE800AD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436"/>
          <a:stretch/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47" name="Rectangle 35">
            <a:extLst>
              <a:ext uri="{FF2B5EF4-FFF2-40B4-BE49-F238E27FC236}">
                <a16:creationId xmlns="" xmlns:a16="http://schemas.microsoft.com/office/drawing/2014/main" id="{D1EA859B-E555-4109-94F3-6700E046E00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ABDFE9BC-EAED-1F8A-B813-C5A6D620E048}"/>
              </a:ext>
            </a:extLst>
          </p:cNvPr>
          <p:cNvSpPr txBox="1"/>
          <p:nvPr/>
        </p:nvSpPr>
        <p:spPr>
          <a:xfrm>
            <a:off x="8162232" y="1133546"/>
            <a:ext cx="4032395" cy="3742762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b="1" dirty="0">
                <a:latin typeface="Times New Roman"/>
                <a:cs typeface="Times New Roman"/>
              </a:rPr>
              <a:t>В </a:t>
            </a:r>
            <a:r>
              <a:rPr lang="en-US" sz="2800" b="1" dirty="0" err="1">
                <a:latin typeface="Times New Roman"/>
                <a:cs typeface="Times New Roman"/>
              </a:rPr>
              <a:t>заключении</a:t>
            </a:r>
            <a:r>
              <a:rPr lang="en-US" sz="2800" b="1" dirty="0">
                <a:latin typeface="Times New Roman"/>
                <a:cs typeface="Times New Roman"/>
              </a:rPr>
              <a:t> </a:t>
            </a:r>
            <a:endParaRPr lang="ru-RU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800" b="1" dirty="0" err="1">
                <a:latin typeface="Times New Roman"/>
                <a:cs typeface="Times New Roman"/>
              </a:rPr>
              <a:t>хочется</a:t>
            </a:r>
            <a:r>
              <a:rPr lang="en-US" sz="2800" b="1" dirty="0">
                <a:latin typeface="Times New Roman"/>
                <a:cs typeface="Times New Roman"/>
              </a:rPr>
              <a:t> </a:t>
            </a:r>
            <a:r>
              <a:rPr lang="en-US" sz="2800" b="1" dirty="0" err="1">
                <a:latin typeface="Times New Roman"/>
                <a:cs typeface="Times New Roman"/>
              </a:rPr>
              <a:t>отметить</a:t>
            </a:r>
            <a:r>
              <a:rPr lang="en-US" sz="2800" b="1" dirty="0">
                <a:latin typeface="Times New Roman"/>
                <a:cs typeface="Times New Roman"/>
              </a:rPr>
              <a:t>, </a:t>
            </a:r>
            <a:r>
              <a:rPr lang="en-US" sz="2800" b="1" dirty="0" err="1">
                <a:latin typeface="Times New Roman"/>
                <a:cs typeface="Times New Roman"/>
              </a:rPr>
              <a:t>что</a:t>
            </a:r>
            <a:r>
              <a:rPr lang="en-US" sz="2800" b="1" dirty="0">
                <a:latin typeface="Times New Roman"/>
                <a:cs typeface="Times New Roman"/>
              </a:rPr>
              <a:t> </a:t>
            </a:r>
            <a:r>
              <a:rPr lang="en-US" sz="2800" b="1" dirty="0" err="1">
                <a:latin typeface="Times New Roman"/>
                <a:cs typeface="Times New Roman"/>
              </a:rPr>
              <a:t>только</a:t>
            </a:r>
            <a:r>
              <a:rPr lang="en-US" sz="2800" b="1" dirty="0">
                <a:latin typeface="Times New Roman"/>
                <a:cs typeface="Times New Roman"/>
              </a:rPr>
              <a:t> </a:t>
            </a:r>
            <a:r>
              <a:rPr lang="en-US" sz="2800" b="1" dirty="0" err="1">
                <a:latin typeface="Times New Roman"/>
                <a:cs typeface="Times New Roman"/>
              </a:rPr>
              <a:t>общее</a:t>
            </a:r>
            <a:r>
              <a:rPr lang="en-US" sz="2800" b="1" dirty="0">
                <a:latin typeface="Times New Roman"/>
                <a:cs typeface="Times New Roman"/>
              </a:rPr>
              <a:t> </a:t>
            </a:r>
            <a:r>
              <a:rPr lang="en-US" sz="2800" b="1" dirty="0" err="1">
                <a:latin typeface="Times New Roman"/>
                <a:cs typeface="Times New Roman"/>
              </a:rPr>
              <a:t>сотрудничество</a:t>
            </a:r>
            <a:r>
              <a:rPr lang="en-US" sz="2800" b="1" dirty="0">
                <a:latin typeface="Times New Roman"/>
                <a:cs typeface="Times New Roman"/>
              </a:rPr>
              <a:t>, </a:t>
            </a:r>
            <a:r>
              <a:rPr lang="en-US" sz="2800" b="1" dirty="0" err="1">
                <a:latin typeface="Times New Roman"/>
                <a:cs typeface="Times New Roman"/>
              </a:rPr>
              <a:t>сотворчество</a:t>
            </a:r>
            <a:r>
              <a:rPr lang="en-US" sz="2800" b="1" dirty="0">
                <a:latin typeface="Times New Roman"/>
                <a:cs typeface="Times New Roman"/>
              </a:rPr>
              <a:t> </a:t>
            </a:r>
            <a:r>
              <a:rPr lang="en-US" sz="2800" b="1" dirty="0" err="1">
                <a:latin typeface="Times New Roman"/>
                <a:cs typeface="Times New Roman"/>
              </a:rPr>
              <a:t>делают</a:t>
            </a:r>
            <a:r>
              <a:rPr lang="en-US" sz="2800" b="1" dirty="0">
                <a:latin typeface="Times New Roman"/>
                <a:cs typeface="Times New Roman"/>
              </a:rPr>
              <a:t> </a:t>
            </a:r>
            <a:r>
              <a:rPr lang="en-US" sz="2800" b="1" dirty="0" err="1">
                <a:latin typeface="Times New Roman"/>
                <a:cs typeface="Times New Roman"/>
              </a:rPr>
              <a:t>совместную</a:t>
            </a:r>
            <a:r>
              <a:rPr lang="en-US" sz="2800" b="1" dirty="0">
                <a:latin typeface="Times New Roman"/>
                <a:cs typeface="Times New Roman"/>
              </a:rPr>
              <a:t> </a:t>
            </a:r>
            <a:r>
              <a:rPr lang="en-US" sz="2800" b="1" dirty="0" err="1">
                <a:latin typeface="Times New Roman"/>
                <a:cs typeface="Times New Roman"/>
              </a:rPr>
              <a:t>деятельность</a:t>
            </a:r>
            <a:r>
              <a:rPr lang="en-US" sz="2800" b="1" dirty="0">
                <a:latin typeface="Times New Roman"/>
                <a:cs typeface="Times New Roman"/>
              </a:rPr>
              <a:t> </a:t>
            </a:r>
            <a:r>
              <a:rPr lang="en-US" sz="2800" b="1" dirty="0" err="1">
                <a:latin typeface="Times New Roman"/>
                <a:cs typeface="Times New Roman"/>
              </a:rPr>
              <a:t>содержательной</a:t>
            </a:r>
            <a:r>
              <a:rPr lang="en-US" sz="2800" b="1" dirty="0">
                <a:latin typeface="Times New Roman"/>
                <a:cs typeface="Times New Roman"/>
              </a:rPr>
              <a:t> </a:t>
            </a:r>
            <a:r>
              <a:rPr lang="en-US" sz="2800" b="1" dirty="0" err="1">
                <a:latin typeface="Times New Roman"/>
                <a:cs typeface="Times New Roman"/>
              </a:rPr>
              <a:t>интересной</a:t>
            </a:r>
            <a:r>
              <a:rPr lang="en-US" sz="2800" b="1" dirty="0">
                <a:latin typeface="Times New Roman"/>
                <a:cs typeface="Times New Roman"/>
              </a:rPr>
              <a:t> и </a:t>
            </a:r>
            <a:r>
              <a:rPr lang="en-US" sz="2800" b="1" dirty="0" err="1">
                <a:latin typeface="Times New Roman"/>
                <a:cs typeface="Times New Roman"/>
              </a:rPr>
              <a:t>радостной</a:t>
            </a:r>
            <a:r>
              <a:rPr lang="en-US" sz="2800" b="1" dirty="0">
                <a:latin typeface="Times New Roman"/>
                <a:cs typeface="Times New Roman"/>
              </a:rPr>
              <a:t>.</a:t>
            </a:r>
            <a:endParaRPr lang="en-US"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705440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954"/>
    </mc:Choice>
    <mc:Fallback xmlns="">
      <p:transition spd="slow" advTm="23954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="" xmlns:a16="http://schemas.microsoft.com/office/drawing/2014/main" id="{5A51CE01-5F57-8E13-87A8-4E116875B7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5388" y="222273"/>
            <a:ext cx="8293624" cy="7891753"/>
          </a:xfrm>
        </p:spPr>
        <p:txBody>
          <a:bodyPr>
            <a:normAutofit/>
          </a:bodyPr>
          <a:lstStyle/>
          <a:p>
            <a:pPr algn="r"/>
            <a:r>
              <a:rPr lang="ru-RU" sz="3200" b="1" dirty="0">
                <a:latin typeface="Times New Roman"/>
                <a:cs typeface="Calibri Light"/>
              </a:rPr>
              <a:t>"Основной закон детской природы можно выразить так: ребенок нуждается в деятельности непрестанно и утомляется не деятельностью, а ее однообразием или односторонностью</a:t>
            </a:r>
            <a:r>
              <a:rPr lang="ru-RU" sz="2400" dirty="0">
                <a:latin typeface="Times New Roman"/>
                <a:cs typeface="Calibri Light"/>
              </a:rPr>
              <a:t>"</a:t>
            </a:r>
            <a:r>
              <a:rPr lang="ru-RU" sz="2400" dirty="0">
                <a:cs typeface="Calibri Light"/>
              </a:rPr>
              <a:t/>
            </a:r>
            <a:br>
              <a:rPr lang="ru-RU" sz="2400" dirty="0">
                <a:cs typeface="Calibri Light"/>
              </a:rPr>
            </a:br>
            <a:r>
              <a:rPr lang="ru-RU" sz="2400" dirty="0">
                <a:cs typeface="Calibri Light"/>
              </a:rPr>
              <a:t>                                                                  </a:t>
            </a:r>
            <a:r>
              <a:rPr lang="ru-RU" sz="2400" b="1" dirty="0">
                <a:cs typeface="Calibri Light"/>
              </a:rPr>
              <a:t>                                   </a:t>
            </a:r>
            <a:br>
              <a:rPr lang="ru-RU" sz="2400" b="1" dirty="0">
                <a:cs typeface="Calibri Light"/>
              </a:rPr>
            </a:br>
            <a:r>
              <a:rPr lang="ru-RU" sz="2400" b="1" dirty="0">
                <a:cs typeface="Calibri Light"/>
              </a:rPr>
              <a:t/>
            </a:r>
            <a:br>
              <a:rPr lang="ru-RU" sz="2400" b="1" dirty="0">
                <a:cs typeface="Calibri Light"/>
              </a:rPr>
            </a:br>
            <a:r>
              <a:rPr lang="ru-RU" sz="2400" b="1" dirty="0">
                <a:latin typeface="Times New Roman"/>
                <a:cs typeface="Calibri Light"/>
              </a:rPr>
              <a:t/>
            </a:r>
            <a:br>
              <a:rPr lang="ru-RU" sz="2400" b="1" dirty="0">
                <a:latin typeface="Times New Roman"/>
                <a:cs typeface="Calibri Light"/>
              </a:rPr>
            </a:br>
            <a:r>
              <a:rPr lang="ru-RU" sz="2400" b="1" dirty="0">
                <a:latin typeface="Times New Roman"/>
                <a:cs typeface="Calibri Light"/>
              </a:rPr>
              <a:t>      </a:t>
            </a:r>
            <a:r>
              <a:rPr lang="ru-RU" sz="2400" b="1" dirty="0">
                <a:latin typeface="Times New Roman"/>
                <a:ea typeface="+mj-lt"/>
                <a:cs typeface="+mj-lt"/>
              </a:rPr>
              <a:t>                                                 (К.Д. Ушинский)</a:t>
            </a:r>
            <a:endParaRPr lang="ru-RU" sz="2400">
              <a:latin typeface="Times New Roman"/>
              <a:ea typeface="+mj-lt"/>
              <a:cs typeface="+mj-lt"/>
            </a:endParaRPr>
          </a:p>
          <a:p>
            <a:r>
              <a:rPr lang="ru-RU" sz="2400" b="1" dirty="0">
                <a:cs typeface="Calibri Light"/>
              </a:rPr>
              <a:t/>
            </a:r>
            <a:br>
              <a:rPr lang="ru-RU" sz="2400" b="1" dirty="0">
                <a:cs typeface="Calibri Light"/>
              </a:rPr>
            </a:br>
            <a:r>
              <a:rPr lang="ru-RU" sz="2400" b="1" dirty="0">
                <a:cs typeface="Calibri Light"/>
              </a:rPr>
              <a:t/>
            </a:r>
            <a:br>
              <a:rPr lang="ru-RU" sz="2400" b="1" dirty="0">
                <a:cs typeface="Calibri Light"/>
              </a:rPr>
            </a:br>
            <a:r>
              <a:rPr lang="ru-RU" sz="2400" b="1" dirty="0">
                <a:cs typeface="Calibri Light"/>
              </a:rPr>
              <a:t>                                                                                                     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03929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965"/>
    </mc:Choice>
    <mc:Fallback xmlns="">
      <p:transition spd="slow" advTm="18965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idx="1"/>
          </p:nvPr>
        </p:nvSpPr>
        <p:spPr>
          <a:xfrm>
            <a:off x="1196788" y="1433419"/>
            <a:ext cx="9518278" cy="4732338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ru-RU" b="1" dirty="0">
                <a:latin typeface="Calibri Light"/>
                <a:cs typeface="Calibri"/>
              </a:rPr>
              <a:t>       </a:t>
            </a:r>
            <a:r>
              <a:rPr lang="ru-RU" sz="4000" b="1" dirty="0">
                <a:latin typeface="Calibri Light"/>
                <a:cs typeface="Calibri"/>
              </a:rPr>
              <a:t> </a:t>
            </a:r>
            <a:r>
              <a:rPr lang="ru-RU" sz="4000" b="1" dirty="0">
                <a:latin typeface="Times New Roman"/>
                <a:cs typeface="Times New Roman"/>
              </a:rPr>
              <a:t>Продуктивная деятельность-</a:t>
            </a:r>
            <a:endParaRPr lang="ru-RU" sz="4000" dirty="0">
              <a:latin typeface="Calibri" panose="020F0502020204030204"/>
              <a:cs typeface="Calibri"/>
            </a:endParaRPr>
          </a:p>
          <a:p>
            <a:pPr marL="914400" lvl="2" indent="0" algn="r">
              <a:lnSpc>
                <a:spcPct val="100000"/>
              </a:lnSpc>
              <a:buNone/>
            </a:pPr>
            <a:r>
              <a:rPr lang="ru-RU" sz="3600" b="1" dirty="0">
                <a:latin typeface="Times New Roman"/>
                <a:cs typeface="Calibri"/>
              </a:rPr>
              <a:t>деятельность ребенка с целью получения продукта(постройки, рисунка, аппликации и т.п), обладающего определенными заданными качествами</a:t>
            </a:r>
            <a:endParaRPr lang="ru-RU" sz="3600">
              <a:cs typeface="Calibri"/>
            </a:endParaRPr>
          </a:p>
          <a:p>
            <a:pPr marL="0" indent="0" algn="ctr">
              <a:buNone/>
            </a:pPr>
            <a:r>
              <a:rPr lang="ru-RU" sz="4000" b="1" dirty="0">
                <a:latin typeface="Times New Roman"/>
                <a:cs typeface="Calibri"/>
              </a:rPr>
              <a:t>                                              </a:t>
            </a:r>
          </a:p>
          <a:p>
            <a:pPr marL="0" indent="0" algn="ctr">
              <a:buNone/>
            </a:pPr>
            <a:r>
              <a:rPr lang="ru-RU" sz="4000" b="1" dirty="0">
                <a:latin typeface="Times New Roman"/>
                <a:cs typeface="Calibri"/>
              </a:rPr>
              <a:t>                                               (Н.И. </a:t>
            </a:r>
            <a:r>
              <a:rPr lang="ru-RU" sz="4000" b="1" dirty="0" err="1">
                <a:latin typeface="Times New Roman"/>
                <a:cs typeface="Calibri"/>
              </a:rPr>
              <a:t>Ганошенко</a:t>
            </a:r>
            <a:r>
              <a:rPr lang="ru-RU" sz="4000" b="1" dirty="0">
                <a:latin typeface="Times New Roman"/>
                <a:cs typeface="Calibri"/>
              </a:rPr>
              <a:t>)</a:t>
            </a:r>
            <a:endParaRPr lang="ru-RU" sz="400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13641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690"/>
    </mc:Choice>
    <mc:Fallback xmlns="">
      <p:transition spd="slow" advTm="1869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>
                <a:solidFill>
                  <a:srgbClr val="7030A0"/>
                </a:solidFill>
                <a:latin typeface="Times New Roman"/>
                <a:cs typeface="Calibri Light"/>
              </a:rPr>
              <a:t>              </a:t>
            </a:r>
            <a:r>
              <a:rPr lang="ru-RU" sz="4000" b="1" dirty="0">
                <a:solidFill>
                  <a:srgbClr val="7030A0"/>
                </a:solidFill>
                <a:latin typeface="Calibri Light"/>
                <a:cs typeface="Calibri Light"/>
              </a:rPr>
              <a:t>     </a:t>
            </a:r>
            <a:r>
              <a:rPr lang="ru-RU" sz="4000" b="1" dirty="0">
                <a:solidFill>
                  <a:srgbClr val="7030A0"/>
                </a:solidFill>
                <a:latin typeface="Times New Roman"/>
                <a:cs typeface="Calibri Light"/>
              </a:rPr>
              <a:t>Сотворчество педагога</a:t>
            </a:r>
            <a:endParaRPr lang="ru-RU" sz="4000" b="1">
              <a:solidFill>
                <a:srgbClr val="7030A0"/>
              </a:solidFill>
              <a:latin typeface="Times New Roman"/>
              <a:cs typeface="Times New Roman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idx="1"/>
          </p:nvPr>
        </p:nvSpPr>
        <p:spPr>
          <a:xfrm>
            <a:off x="1674043" y="1926478"/>
            <a:ext cx="8845063" cy="3452569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>
              <a:buFont typeface="Wingdings" panose="020B0604020202020204" pitchFamily="34" charset="0"/>
              <a:buChar char="ü"/>
            </a:pPr>
            <a:r>
              <a:rPr lang="ru-RU" sz="3200" b="1" dirty="0">
                <a:latin typeface="Times New Roman"/>
                <a:cs typeface="Calibri" panose="020F0502020204030204"/>
              </a:rPr>
              <a:t>Переход от ценности обучения к ценностям развития </a:t>
            </a:r>
          </a:p>
          <a:p>
            <a:pPr>
              <a:buFont typeface="Wingdings" panose="020B0604020202020204" pitchFamily="34" charset="0"/>
              <a:buChar char="ü"/>
            </a:pPr>
            <a:r>
              <a:rPr lang="ru-RU" sz="3200" b="1" dirty="0">
                <a:latin typeface="Times New Roman"/>
                <a:cs typeface="Calibri" panose="020F0502020204030204"/>
              </a:rPr>
              <a:t>Педагоги должны быть готовы к тому, чтобы помочь ребенку открыть в себе  художника, развить способности которые помогут ему стать личностью</a:t>
            </a:r>
          </a:p>
          <a:p>
            <a:pPr>
              <a:buFont typeface="Wingdings" panose="020B0604020202020204" pitchFamily="34" charset="0"/>
              <a:buChar char="ü"/>
            </a:pPr>
            <a:r>
              <a:rPr lang="ru-RU" sz="3200" b="1" dirty="0">
                <a:latin typeface="Times New Roman"/>
                <a:ea typeface="+mn-lt"/>
                <a:cs typeface="+mn-lt"/>
              </a:rPr>
              <a:t>Педагог предлагает, а не навязывает, помогает, а не заставляе</a:t>
            </a:r>
            <a:r>
              <a:rPr lang="ru-RU" sz="3200" dirty="0">
                <a:latin typeface="Times New Roman"/>
                <a:ea typeface="+mn-lt"/>
                <a:cs typeface="+mn-lt"/>
              </a:rPr>
              <a:t>т</a:t>
            </a:r>
            <a:endParaRPr lang="ru-RU">
              <a:latin typeface="Times New Roman"/>
              <a:ea typeface="+mn-lt"/>
              <a:cs typeface="+mn-lt"/>
            </a:endParaRPr>
          </a:p>
          <a:p>
            <a:pPr>
              <a:buFont typeface="Wingdings" panose="020B0604020202020204" pitchFamily="34" charset="0"/>
              <a:buChar char="ü"/>
            </a:pPr>
            <a:endParaRPr lang="ru-RU" sz="2400" dirty="0">
              <a:latin typeface="Times New Roman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830142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324"/>
    </mc:Choice>
    <mc:Fallback xmlns="">
      <p:transition spd="slow" advTm="19324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>
                <a:latin typeface="Times New Roman"/>
                <a:ea typeface="+mj-lt"/>
                <a:cs typeface="+mj-lt"/>
              </a:rPr>
              <a:t>               </a:t>
            </a:r>
            <a:r>
              <a:rPr lang="ru-RU" sz="4000" b="1" dirty="0">
                <a:latin typeface="Times New Roman"/>
                <a:ea typeface="+mj-lt"/>
                <a:cs typeface="+mj-lt"/>
              </a:rPr>
              <a:t>  </a:t>
            </a:r>
            <a:r>
              <a:rPr lang="ru-RU" sz="4000" b="1" dirty="0">
                <a:solidFill>
                  <a:srgbClr val="7030A0"/>
                </a:solidFill>
                <a:latin typeface="Times New Roman"/>
                <a:ea typeface="+mj-lt"/>
                <a:cs typeface="+mj-lt"/>
              </a:rPr>
              <a:t>Продуктивная</a:t>
            </a:r>
            <a:r>
              <a:rPr lang="ru-RU" sz="4000" b="1" dirty="0">
                <a:latin typeface="Times New Roman"/>
                <a:ea typeface="+mj-lt"/>
                <a:cs typeface="+mj-lt"/>
              </a:rPr>
              <a:t> </a:t>
            </a:r>
            <a:r>
              <a:rPr lang="ru-RU" sz="4000" b="1" dirty="0">
                <a:solidFill>
                  <a:srgbClr val="7030A0"/>
                </a:solidFill>
                <a:latin typeface="Times New Roman"/>
                <a:ea typeface="+mj-lt"/>
                <a:cs typeface="+mj-lt"/>
              </a:rPr>
              <a:t>деятельность</a:t>
            </a:r>
            <a:endParaRPr lang="ru-RU" dirty="0">
              <a:solidFill>
                <a:srgbClr val="7030A0"/>
              </a:solidFill>
              <a:latin typeface="Times New Roman"/>
              <a:cs typeface="Calibri Ligh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idx="1"/>
          </p:nvPr>
        </p:nvSpPr>
        <p:spPr>
          <a:xfrm>
            <a:off x="835615" y="902433"/>
            <a:ext cx="10515600" cy="3499691"/>
          </a:xfrm>
        </p:spPr>
        <p:txBody>
          <a:bodyPr vert="horz" lIns="91440" tIns="45720" rIns="91440" bIns="45720" rtlCol="0" anchor="t">
            <a:normAutofit/>
          </a:bodyPr>
          <a:lstStyle/>
          <a:p>
            <a:endParaRPr lang="ru-RU" sz="2000" dirty="0"/>
          </a:p>
          <a:p>
            <a:endParaRPr lang="ru-RU" sz="2400" b="1" dirty="0">
              <a:latin typeface="Calibri Light"/>
              <a:cs typeface="Calibri" panose="020F0502020204030204"/>
            </a:endParaRPr>
          </a:p>
          <a:p>
            <a:endParaRPr lang="ru-RU" sz="2400" b="1" dirty="0">
              <a:latin typeface="Calibri Light"/>
              <a:cs typeface="Calibri" panose="020F0502020204030204"/>
            </a:endParaRPr>
          </a:p>
          <a:p>
            <a:pPr>
              <a:buNone/>
            </a:pPr>
            <a:r>
              <a:rPr lang="ru-RU" sz="2400" b="1" dirty="0">
                <a:latin typeface="Calibri Light"/>
                <a:ea typeface="+mn-lt"/>
                <a:cs typeface="+mn-lt"/>
              </a:rPr>
              <a:t>           </a:t>
            </a:r>
            <a:r>
              <a:rPr lang="ru-RU" sz="2400" b="1" dirty="0">
                <a:solidFill>
                  <a:srgbClr val="7030A0"/>
                </a:solidFill>
                <a:latin typeface="Times New Roman"/>
                <a:ea typeface="+mn-lt"/>
                <a:cs typeface="+mn-lt"/>
              </a:rPr>
              <a:t> Изобразительная деятельность  </a:t>
            </a:r>
            <a:r>
              <a:rPr lang="ru-RU" sz="2400" b="1" dirty="0">
                <a:solidFill>
                  <a:srgbClr val="000000"/>
                </a:solidFill>
                <a:latin typeface="Calibri Light"/>
                <a:ea typeface="+mn-lt"/>
                <a:cs typeface="+mn-lt"/>
              </a:rPr>
              <a:t> </a:t>
            </a:r>
            <a:r>
              <a:rPr lang="ru-RU" sz="2400" b="1" dirty="0">
                <a:solidFill>
                  <a:srgbClr val="7030A0"/>
                </a:solidFill>
                <a:latin typeface="Times New Roman"/>
                <a:cs typeface="Times New Roman"/>
              </a:rPr>
              <a:t>Конструктивная деятельность</a:t>
            </a:r>
            <a:r>
              <a:rPr lang="ru-RU" sz="2400" b="1" dirty="0">
                <a:latin typeface="Calibri Light"/>
                <a:cs typeface="Calibri"/>
              </a:rPr>
              <a:t>      </a:t>
            </a:r>
            <a:r>
              <a:rPr lang="ru-RU" sz="1800" dirty="0">
                <a:cs typeface="Calibri"/>
              </a:rPr>
              <a:t> </a:t>
            </a:r>
            <a:endParaRPr lang="ru-RU">
              <a:cs typeface="Calibri"/>
            </a:endParaRPr>
          </a:p>
          <a:p>
            <a:pPr>
              <a:buNone/>
            </a:pPr>
            <a:r>
              <a:rPr lang="ru-RU" sz="2000" dirty="0">
                <a:ea typeface="+mn-lt"/>
                <a:cs typeface="+mn-lt"/>
              </a:rPr>
              <a:t>                                                           </a:t>
            </a:r>
            <a:endParaRPr lang="ru-RU" dirty="0">
              <a:cs typeface="Calibri"/>
            </a:endParaRPr>
          </a:p>
          <a:p>
            <a:pPr>
              <a:buNone/>
            </a:pPr>
            <a:endParaRPr lang="ru-RU"/>
          </a:p>
          <a:p>
            <a:pPr>
              <a:buNone/>
            </a:pPr>
            <a:endParaRPr lang="ru-RU" sz="2000" dirty="0">
              <a:cs typeface="Calibri"/>
            </a:endParaRPr>
          </a:p>
          <a:p>
            <a:pPr>
              <a:buNone/>
            </a:pPr>
            <a:endParaRPr lang="ru-RU" b="1" dirty="0">
              <a:latin typeface="Calibri Light"/>
              <a:cs typeface="Calibri Light"/>
            </a:endParaRPr>
          </a:p>
          <a:p>
            <a:pPr marL="0" indent="0">
              <a:buNone/>
            </a:pPr>
            <a:endParaRPr lang="ru-RU" sz="2000" dirty="0">
              <a:cs typeface="Calibri"/>
            </a:endParaRPr>
          </a:p>
        </p:txBody>
      </p:sp>
      <p:cxnSp>
        <p:nvCxnSpPr>
          <p:cNvPr id="5" name="Прямая со стрелкой 4">
            <a:extLst>
              <a:ext uri="{FF2B5EF4-FFF2-40B4-BE49-F238E27FC236}">
                <a16:creationId xmlns="" xmlns:a16="http://schemas.microsoft.com/office/drawing/2014/main" id="{6C521A01-1FBF-4584-7EAB-CCB4B34B9774}"/>
              </a:ext>
            </a:extLst>
          </p:cNvPr>
          <p:cNvCxnSpPr/>
          <p:nvPr/>
        </p:nvCxnSpPr>
        <p:spPr>
          <a:xfrm>
            <a:off x="6626181" y="1254618"/>
            <a:ext cx="709379" cy="866419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>
            <a:extLst>
              <a:ext uri="{FF2B5EF4-FFF2-40B4-BE49-F238E27FC236}">
                <a16:creationId xmlns="" xmlns:a16="http://schemas.microsoft.com/office/drawing/2014/main" id="{8035320D-C602-92B1-F09F-832D7662E2F8}"/>
              </a:ext>
            </a:extLst>
          </p:cNvPr>
          <p:cNvCxnSpPr/>
          <p:nvPr/>
        </p:nvCxnSpPr>
        <p:spPr>
          <a:xfrm flipH="1">
            <a:off x="4330671" y="1257581"/>
            <a:ext cx="775953" cy="911716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62D50C89-3F84-6A95-D505-284628238247}"/>
              </a:ext>
            </a:extLst>
          </p:cNvPr>
          <p:cNvSpPr txBox="1"/>
          <p:nvPr/>
        </p:nvSpPr>
        <p:spPr>
          <a:xfrm>
            <a:off x="2651312" y="2740959"/>
            <a:ext cx="2743200" cy="147732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ru-RU" dirty="0">
                <a:cs typeface="Segoe UI"/>
              </a:rPr>
              <a:t>​</a:t>
            </a:r>
            <a:endParaRPr lang="ru-RU" sz="2400">
              <a:cs typeface="Segoe UI"/>
            </a:endParaRPr>
          </a:p>
          <a:p>
            <a:pPr marL="285750" indent="-285750">
              <a:buFont typeface="Wingdings"/>
              <a:buChar char="ü"/>
            </a:pPr>
            <a:r>
              <a:rPr lang="ru-RU" sz="2400" b="1" dirty="0">
                <a:latin typeface="Times New Roman"/>
                <a:cs typeface="Segoe UI"/>
              </a:rPr>
              <a:t>Рисование</a:t>
            </a:r>
            <a:r>
              <a:rPr lang="ru-RU" sz="2400" dirty="0">
                <a:latin typeface="Times New Roman"/>
                <a:cs typeface="Segoe UI"/>
              </a:rPr>
              <a:t>​</a:t>
            </a:r>
          </a:p>
          <a:p>
            <a:pPr marL="285750" indent="-285750">
              <a:buFont typeface="Wingdings"/>
              <a:buChar char="ü"/>
            </a:pPr>
            <a:r>
              <a:rPr lang="ru-RU" sz="2400" b="1" dirty="0">
                <a:latin typeface="Times New Roman"/>
                <a:cs typeface="Segoe UI"/>
              </a:rPr>
              <a:t>Аппликация</a:t>
            </a:r>
            <a:r>
              <a:rPr lang="en-US" sz="2400" dirty="0">
                <a:latin typeface="Times New Roman"/>
                <a:cs typeface="Segoe UI"/>
              </a:rPr>
              <a:t>​</a:t>
            </a:r>
          </a:p>
          <a:p>
            <a:pPr marL="285750" indent="-285750">
              <a:buFont typeface="Wingdings"/>
              <a:buChar char="ü"/>
            </a:pPr>
            <a:r>
              <a:rPr lang="ru-RU" sz="2400" b="1" dirty="0">
                <a:latin typeface="Times New Roman"/>
                <a:cs typeface="Segoe UI"/>
              </a:rPr>
              <a:t>Лепка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1C678CAD-D1DE-28CA-67B6-58DE7CBB13E8}"/>
              </a:ext>
            </a:extLst>
          </p:cNvPr>
          <p:cNvSpPr txBox="1"/>
          <p:nvPr/>
        </p:nvSpPr>
        <p:spPr>
          <a:xfrm>
            <a:off x="6730253" y="3088341"/>
            <a:ext cx="3146611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Wingdings"/>
              <a:buChar char="ü"/>
            </a:pPr>
            <a:r>
              <a:rPr lang="ru-RU" sz="2400" b="1" dirty="0">
                <a:latin typeface="Times New Roman"/>
                <a:cs typeface="Segoe UI"/>
              </a:rPr>
              <a:t>Конструирование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665428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893"/>
    </mc:Choice>
    <mc:Fallback xmlns="">
      <p:transition spd="slow" advTm="18893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482" y="526111"/>
            <a:ext cx="10515600" cy="1100183"/>
          </a:xfrm>
        </p:spPr>
        <p:txBody>
          <a:bodyPr>
            <a:normAutofit/>
          </a:bodyPr>
          <a:lstStyle/>
          <a:p>
            <a:r>
              <a:rPr lang="ru-RU" sz="4000" dirty="0">
                <a:cs typeface="Calibri Light"/>
              </a:rPr>
              <a:t>                               </a:t>
            </a:r>
            <a:r>
              <a:rPr lang="ru-RU" sz="4000" dirty="0">
                <a:solidFill>
                  <a:srgbClr val="7030A0"/>
                </a:solidFill>
                <a:cs typeface="Calibri Light"/>
              </a:rPr>
              <a:t> </a:t>
            </a:r>
            <a:r>
              <a:rPr lang="ru-RU" sz="4000" b="1" dirty="0">
                <a:solidFill>
                  <a:srgbClr val="7030A0"/>
                </a:solidFill>
                <a:latin typeface="Times New Roman"/>
                <a:cs typeface="Calibri Light"/>
              </a:rPr>
              <a:t>Рисование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idx="1"/>
          </p:nvPr>
        </p:nvSpPr>
        <p:spPr>
          <a:xfrm>
            <a:off x="1892815" y="765802"/>
            <a:ext cx="10043375" cy="949169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endParaRPr lang="ru-RU" sz="3200" b="1" dirty="0">
              <a:cs typeface="Calibri" panose="020F0502020204030204"/>
            </a:endParaRPr>
          </a:p>
          <a:p>
            <a:pPr marL="571500" indent="-342900">
              <a:lnSpc>
                <a:spcPct val="100000"/>
              </a:lnSpc>
              <a:buFont typeface="Wingdings" panose="020B0604020202020204" pitchFamily="34" charset="0"/>
              <a:buChar char="ü"/>
            </a:pPr>
            <a:r>
              <a:rPr lang="ru-RU" sz="2000" b="1" dirty="0">
                <a:latin typeface="Times New Roman"/>
                <a:ea typeface="+mn-lt"/>
                <a:cs typeface="+mn-lt"/>
              </a:rPr>
              <a:t>Пальчиками</a:t>
            </a:r>
          </a:p>
          <a:p>
            <a:pPr marL="571500" indent="-342900">
              <a:lnSpc>
                <a:spcPct val="100000"/>
              </a:lnSpc>
              <a:buFont typeface="Wingdings" panose="020B0604020202020204" pitchFamily="34" charset="0"/>
              <a:buChar char="ü"/>
            </a:pPr>
            <a:r>
              <a:rPr lang="ru-RU" sz="2000" b="1" dirty="0">
                <a:latin typeface="Times New Roman"/>
                <a:ea typeface="+mn-lt"/>
                <a:cs typeface="+mn-lt"/>
              </a:rPr>
              <a:t>Ватными палочками</a:t>
            </a:r>
          </a:p>
          <a:p>
            <a:pPr marL="571500" indent="-342900">
              <a:lnSpc>
                <a:spcPct val="100000"/>
              </a:lnSpc>
              <a:buFont typeface="Wingdings" panose="020B0604020202020204" pitchFamily="34" charset="0"/>
              <a:buChar char="ü"/>
            </a:pPr>
            <a:r>
              <a:rPr lang="ru-RU" sz="2000" b="1" dirty="0">
                <a:latin typeface="Times New Roman"/>
                <a:ea typeface="+mn-lt"/>
                <a:cs typeface="+mn-lt"/>
              </a:rPr>
              <a:t>Тычок жесткой полусухой кистью</a:t>
            </a:r>
          </a:p>
          <a:p>
            <a:pPr marL="571500" indent="-342900">
              <a:lnSpc>
                <a:spcPct val="100000"/>
              </a:lnSpc>
              <a:buFont typeface="Wingdings" panose="020B0604020202020204" pitchFamily="34" charset="0"/>
              <a:buChar char="ü"/>
            </a:pPr>
            <a:r>
              <a:rPr lang="ru-RU" sz="2000" b="1" dirty="0">
                <a:latin typeface="Times New Roman"/>
                <a:ea typeface="+mn-lt"/>
                <a:cs typeface="+mn-lt"/>
              </a:rPr>
              <a:t>Ладошками</a:t>
            </a:r>
          </a:p>
          <a:p>
            <a:pPr marL="571500" indent="-342900">
              <a:lnSpc>
                <a:spcPct val="100000"/>
              </a:lnSpc>
              <a:buFont typeface="Wingdings" panose="020B0604020202020204" pitchFamily="34" charset="0"/>
              <a:buChar char="ü"/>
            </a:pPr>
            <a:r>
              <a:rPr lang="ru-RU" sz="2000" b="1" dirty="0">
                <a:latin typeface="Times New Roman"/>
                <a:ea typeface="+mn-lt"/>
                <a:cs typeface="+mn-lt"/>
              </a:rPr>
              <a:t>Рисование нитками-монотипия</a:t>
            </a:r>
          </a:p>
          <a:p>
            <a:pPr marL="571500" indent="-342900">
              <a:lnSpc>
                <a:spcPct val="100000"/>
              </a:lnSpc>
              <a:buFont typeface="Wingdings" panose="020B0604020202020204" pitchFamily="34" charset="0"/>
              <a:buChar char="ü"/>
            </a:pPr>
            <a:r>
              <a:rPr lang="ru-RU" sz="2000" b="1" dirty="0">
                <a:latin typeface="Times New Roman"/>
                <a:ea typeface="+mn-lt"/>
                <a:cs typeface="+mn-lt"/>
              </a:rPr>
              <a:t>Оттиск поролоном</a:t>
            </a:r>
          </a:p>
          <a:p>
            <a:pPr marL="571500" indent="-342900">
              <a:lnSpc>
                <a:spcPct val="100000"/>
              </a:lnSpc>
              <a:buFont typeface="Wingdings" panose="020B0604020202020204" pitchFamily="34" charset="0"/>
              <a:buChar char="ü"/>
            </a:pPr>
            <a:r>
              <a:rPr lang="ru-RU" sz="2000" b="1" dirty="0">
                <a:latin typeface="Times New Roman"/>
                <a:ea typeface="+mn-lt"/>
                <a:cs typeface="+mn-lt"/>
              </a:rPr>
              <a:t>Печать по трафарету</a:t>
            </a:r>
          </a:p>
          <a:p>
            <a:pPr marL="571500" indent="-342900">
              <a:lnSpc>
                <a:spcPct val="100000"/>
              </a:lnSpc>
              <a:buFont typeface="Wingdings" panose="020B0604020202020204" pitchFamily="34" charset="0"/>
              <a:buChar char="ü"/>
            </a:pPr>
            <a:r>
              <a:rPr lang="ru-RU" sz="2000" b="1" dirty="0" err="1">
                <a:latin typeface="Times New Roman"/>
                <a:cs typeface="Calibri"/>
              </a:rPr>
              <a:t>Набрызг</a:t>
            </a:r>
            <a:endParaRPr lang="ru-RU" sz="2000" b="1">
              <a:latin typeface="Times New Roman"/>
              <a:cs typeface="Calibri"/>
            </a:endParaRPr>
          </a:p>
          <a:p>
            <a:pPr marL="571500" indent="-342900">
              <a:lnSpc>
                <a:spcPct val="100000"/>
              </a:lnSpc>
              <a:buFont typeface="Wingdings" panose="020B0604020202020204" pitchFamily="34" charset="0"/>
              <a:buChar char="ü"/>
            </a:pPr>
            <a:r>
              <a:rPr lang="ru-RU" sz="2000" b="1" dirty="0" err="1">
                <a:latin typeface="Times New Roman"/>
                <a:cs typeface="Calibri"/>
              </a:rPr>
              <a:t>Кляксография</a:t>
            </a:r>
            <a:r>
              <a:rPr lang="ru-RU" sz="2000" b="1" dirty="0">
                <a:latin typeface="Times New Roman"/>
                <a:cs typeface="Calibri"/>
              </a:rPr>
              <a:t> (обычная и трубочкой)</a:t>
            </a:r>
          </a:p>
          <a:p>
            <a:pPr marL="571500" indent="-342900">
              <a:lnSpc>
                <a:spcPct val="100000"/>
              </a:lnSpc>
              <a:buFont typeface="Wingdings" panose="020B0604020202020204" pitchFamily="34" charset="0"/>
              <a:buChar char="ü"/>
            </a:pPr>
            <a:r>
              <a:rPr lang="ru-RU" sz="2000" b="1" dirty="0">
                <a:latin typeface="Times New Roman"/>
                <a:ea typeface="+mn-lt"/>
                <a:cs typeface="+mn-lt"/>
              </a:rPr>
              <a:t>Рисование зубочисткой</a:t>
            </a:r>
            <a:endParaRPr lang="ru-RU" sz="2000" b="1">
              <a:latin typeface="Times New Roman"/>
              <a:cs typeface="Calibri"/>
            </a:endParaRPr>
          </a:p>
          <a:p>
            <a:pPr indent="0">
              <a:lnSpc>
                <a:spcPct val="100000"/>
              </a:lnSpc>
            </a:pPr>
            <a:endParaRPr lang="ru-RU" sz="1800" b="1" dirty="0">
              <a:latin typeface="Calibri Light"/>
              <a:cs typeface="Calibri"/>
            </a:endParaRPr>
          </a:p>
          <a:p>
            <a:pPr indent="0">
              <a:lnSpc>
                <a:spcPct val="100000"/>
              </a:lnSpc>
            </a:pPr>
            <a:endParaRPr lang="ru-RU" sz="1800" b="1" dirty="0">
              <a:latin typeface="Calibri Light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26643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138"/>
    </mc:Choice>
    <mc:Fallback xmlns="">
      <p:transition spd="slow" advTm="19138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2" name="Rectangle 61">
            <a:extLst>
              <a:ext uri="{FF2B5EF4-FFF2-40B4-BE49-F238E27FC236}">
                <a16:creationId xmlns="" xmlns:a16="http://schemas.microsoft.com/office/drawing/2014/main" id="{2D2B266D-3625-4584-A5C3-7D3F672CFF3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Freeform: Shape 63">
            <a:extLst>
              <a:ext uri="{FF2B5EF4-FFF2-40B4-BE49-F238E27FC236}">
                <a16:creationId xmlns="" xmlns:a16="http://schemas.microsoft.com/office/drawing/2014/main" id="{A5D2A5D1-BA0D-47D3-B051-DA7743C46E2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219825"/>
          </a:xfrm>
          <a:custGeom>
            <a:avLst/>
            <a:gdLst>
              <a:gd name="connsiteX0" fmla="*/ 6789701 w 12192000"/>
              <a:gd name="connsiteY0" fmla="*/ 6151588 h 6219825"/>
              <a:gd name="connsiteX1" fmla="*/ 6788702 w 12192000"/>
              <a:gd name="connsiteY1" fmla="*/ 6151666 h 6219825"/>
              <a:gd name="connsiteX2" fmla="*/ 6788476 w 12192000"/>
              <a:gd name="connsiteY2" fmla="*/ 6152200 h 6219825"/>
              <a:gd name="connsiteX3" fmla="*/ 9834 w 12192000"/>
              <a:gd name="connsiteY3" fmla="*/ 0 h 6219825"/>
              <a:gd name="connsiteX4" fmla="*/ 12357 w 12192000"/>
              <a:gd name="connsiteY4" fmla="*/ 1 h 6219825"/>
              <a:gd name="connsiteX5" fmla="*/ 12192000 w 12192000"/>
              <a:gd name="connsiteY5" fmla="*/ 1 h 6219825"/>
              <a:gd name="connsiteX6" fmla="*/ 12192000 w 12192000"/>
              <a:gd name="connsiteY6" fmla="*/ 5105401 h 6219825"/>
              <a:gd name="connsiteX7" fmla="*/ 12191716 w 12192000"/>
              <a:gd name="connsiteY7" fmla="*/ 5105401 h 6219825"/>
              <a:gd name="connsiteX8" fmla="*/ 12192000 w 12192000"/>
              <a:gd name="connsiteY8" fmla="*/ 5256977 h 6219825"/>
              <a:gd name="connsiteX9" fmla="*/ 12061096 w 12192000"/>
              <a:gd name="connsiteY9" fmla="*/ 5296034 h 6219825"/>
              <a:gd name="connsiteX10" fmla="*/ 11676800 w 12192000"/>
              <a:gd name="connsiteY10" fmla="*/ 5399652 h 6219825"/>
              <a:gd name="connsiteX11" fmla="*/ 10425355 w 12192000"/>
              <a:gd name="connsiteY11" fmla="*/ 5683310 h 6219825"/>
              <a:gd name="connsiteX12" fmla="*/ 9424022 w 12192000"/>
              <a:gd name="connsiteY12" fmla="*/ 5858546 h 6219825"/>
              <a:gd name="connsiteX13" fmla="*/ 8458419 w 12192000"/>
              <a:gd name="connsiteY13" fmla="*/ 5992303 h 6219825"/>
              <a:gd name="connsiteX14" fmla="*/ 7715970 w 12192000"/>
              <a:gd name="connsiteY14" fmla="*/ 6072283 h 6219825"/>
              <a:gd name="connsiteX15" fmla="*/ 6951716 w 12192000"/>
              <a:gd name="connsiteY15" fmla="*/ 6138091 h 6219825"/>
              <a:gd name="connsiteX16" fmla="*/ 6936303 w 12192000"/>
              <a:gd name="connsiteY16" fmla="*/ 6140163 h 6219825"/>
              <a:gd name="connsiteX17" fmla="*/ 6790448 w 12192000"/>
              <a:gd name="connsiteY17" fmla="*/ 6151529 h 6219825"/>
              <a:gd name="connsiteX18" fmla="*/ 6799941 w 12192000"/>
              <a:gd name="connsiteY18" fmla="*/ 6153349 h 6219825"/>
              <a:gd name="connsiteX19" fmla="*/ 6835432 w 12192000"/>
              <a:gd name="connsiteY19" fmla="*/ 6151642 h 6219825"/>
              <a:gd name="connsiteX20" fmla="*/ 6884003 w 12192000"/>
              <a:gd name="connsiteY20" fmla="*/ 6148662 h 6219825"/>
              <a:gd name="connsiteX21" fmla="*/ 7578771 w 12192000"/>
              <a:gd name="connsiteY21" fmla="*/ 6116122 h 6219825"/>
              <a:gd name="connsiteX22" fmla="*/ 8623845 w 12192000"/>
              <a:gd name="connsiteY22" fmla="*/ 6029188 h 6219825"/>
              <a:gd name="connsiteX23" fmla="*/ 9479970 w 12192000"/>
              <a:gd name="connsiteY23" fmla="*/ 5925239 h 6219825"/>
              <a:gd name="connsiteX24" fmla="*/ 10629308 w 12192000"/>
              <a:gd name="connsiteY24" fmla="*/ 5731000 h 6219825"/>
              <a:gd name="connsiteX25" fmla="*/ 11998498 w 12192000"/>
              <a:gd name="connsiteY25" fmla="*/ 5404869 h 6219825"/>
              <a:gd name="connsiteX26" fmla="*/ 12192000 w 12192000"/>
              <a:gd name="connsiteY26" fmla="*/ 5347846 h 6219825"/>
              <a:gd name="connsiteX27" fmla="*/ 12192000 w 12192000"/>
              <a:gd name="connsiteY27" fmla="*/ 5402606 h 6219825"/>
              <a:gd name="connsiteX28" fmla="*/ 11829257 w 12192000"/>
              <a:gd name="connsiteY28" fmla="*/ 5507950 h 6219825"/>
              <a:gd name="connsiteX29" fmla="*/ 10939183 w 12192000"/>
              <a:gd name="connsiteY29" fmla="*/ 5722555 h 6219825"/>
              <a:gd name="connsiteX30" fmla="*/ 9985530 w 12192000"/>
              <a:gd name="connsiteY30" fmla="*/ 5902635 h 6219825"/>
              <a:gd name="connsiteX31" fmla="*/ 9186882 w 12192000"/>
              <a:gd name="connsiteY31" fmla="*/ 6018631 h 6219825"/>
              <a:gd name="connsiteX32" fmla="*/ 8578198 w 12192000"/>
              <a:gd name="connsiteY32" fmla="*/ 6088179 h 6219825"/>
              <a:gd name="connsiteX33" fmla="*/ 7864358 w 12192000"/>
              <a:gd name="connsiteY33" fmla="*/ 6149656 h 6219825"/>
              <a:gd name="connsiteX34" fmla="*/ 6935502 w 12192000"/>
              <a:gd name="connsiteY34" fmla="*/ 6201071 h 6219825"/>
              <a:gd name="connsiteX35" fmla="*/ 6477750 w 12192000"/>
              <a:gd name="connsiteY35" fmla="*/ 6214980 h 6219825"/>
              <a:gd name="connsiteX36" fmla="*/ 6362294 w 12192000"/>
              <a:gd name="connsiteY36" fmla="*/ 6219825 h 6219825"/>
              <a:gd name="connsiteX37" fmla="*/ 6057129 w 12192000"/>
              <a:gd name="connsiteY37" fmla="*/ 6219825 h 6219825"/>
              <a:gd name="connsiteX38" fmla="*/ 5977784 w 12192000"/>
              <a:gd name="connsiteY38" fmla="*/ 6215229 h 6219825"/>
              <a:gd name="connsiteX39" fmla="*/ 5265087 w 12192000"/>
              <a:gd name="connsiteY39" fmla="*/ 6178965 h 6219825"/>
              <a:gd name="connsiteX40" fmla="*/ 4346277 w 12192000"/>
              <a:gd name="connsiteY40" fmla="*/ 6116869 h 6219825"/>
              <a:gd name="connsiteX41" fmla="*/ 3373045 w 12192000"/>
              <a:gd name="connsiteY41" fmla="*/ 6018259 h 6219825"/>
              <a:gd name="connsiteX42" fmla="*/ 2362173 w 12192000"/>
              <a:gd name="connsiteY42" fmla="*/ 5899282 h 6219825"/>
              <a:gd name="connsiteX43" fmla="*/ 1233178 w 12192000"/>
              <a:gd name="connsiteY43" fmla="*/ 5726033 h 6219825"/>
              <a:gd name="connsiteX44" fmla="*/ 68500 w 12192000"/>
              <a:gd name="connsiteY44" fmla="*/ 5486226 h 6219825"/>
              <a:gd name="connsiteX45" fmla="*/ 0 w 12192000"/>
              <a:gd name="connsiteY45" fmla="*/ 5468863 h 6219825"/>
              <a:gd name="connsiteX46" fmla="*/ 0 w 12192000"/>
              <a:gd name="connsiteY46" fmla="*/ 5412351 h 6219825"/>
              <a:gd name="connsiteX47" fmla="*/ 72441 w 12192000"/>
              <a:gd name="connsiteY47" fmla="*/ 5431135 h 6219825"/>
              <a:gd name="connsiteX48" fmla="*/ 600716 w 12192000"/>
              <a:gd name="connsiteY48" fmla="*/ 5549555 h 6219825"/>
              <a:gd name="connsiteX49" fmla="*/ 1769512 w 12192000"/>
              <a:gd name="connsiteY49" fmla="*/ 5759811 h 6219825"/>
              <a:gd name="connsiteX50" fmla="*/ 2613554 w 12192000"/>
              <a:gd name="connsiteY50" fmla="*/ 5876802 h 6219825"/>
              <a:gd name="connsiteX51" fmla="*/ 2581134 w 12192000"/>
              <a:gd name="connsiteY51" fmla="*/ 5866867 h 6219825"/>
              <a:gd name="connsiteX52" fmla="*/ 1112635 w 12192000"/>
              <a:gd name="connsiteY52" fmla="*/ 5534031 h 6219825"/>
              <a:gd name="connsiteX53" fmla="*/ 420412 w 12192000"/>
              <a:gd name="connsiteY53" fmla="*/ 5334514 h 6219825"/>
              <a:gd name="connsiteX54" fmla="*/ 0 w 12192000"/>
              <a:gd name="connsiteY54" fmla="*/ 5195539 h 6219825"/>
              <a:gd name="connsiteX55" fmla="*/ 60 w 12192000"/>
              <a:gd name="connsiteY55" fmla="*/ 5105401 h 6219825"/>
              <a:gd name="connsiteX56" fmla="*/ 0 w 12192000"/>
              <a:gd name="connsiteY56" fmla="*/ 5105401 h 6219825"/>
              <a:gd name="connsiteX57" fmla="*/ 0 w 12192000"/>
              <a:gd name="connsiteY57" fmla="*/ 1 h 6219825"/>
              <a:gd name="connsiteX58" fmla="*/ 9834 w 12192000"/>
              <a:gd name="connsiteY58" fmla="*/ 1 h 6219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12192000" h="6219825">
                <a:moveTo>
                  <a:pt x="6789701" y="6151588"/>
                </a:moveTo>
                <a:lnTo>
                  <a:pt x="6788702" y="6151666"/>
                </a:lnTo>
                <a:cubicBezTo>
                  <a:pt x="6788627" y="6151844"/>
                  <a:pt x="6788551" y="6152022"/>
                  <a:pt x="6788476" y="6152200"/>
                </a:cubicBezTo>
                <a:close/>
                <a:moveTo>
                  <a:pt x="9834" y="0"/>
                </a:moveTo>
                <a:lnTo>
                  <a:pt x="12357" y="1"/>
                </a:lnTo>
                <a:lnTo>
                  <a:pt x="12192000" y="1"/>
                </a:lnTo>
                <a:lnTo>
                  <a:pt x="12192000" y="5105401"/>
                </a:lnTo>
                <a:lnTo>
                  <a:pt x="12191716" y="5105401"/>
                </a:lnTo>
                <a:lnTo>
                  <a:pt x="12192000" y="5256977"/>
                </a:lnTo>
                <a:lnTo>
                  <a:pt x="12061096" y="5296034"/>
                </a:lnTo>
                <a:cubicBezTo>
                  <a:pt x="11933500" y="5332263"/>
                  <a:pt x="11805390" y="5366806"/>
                  <a:pt x="11676800" y="5399652"/>
                </a:cubicBezTo>
                <a:cubicBezTo>
                  <a:pt x="11262789" y="5507204"/>
                  <a:pt x="10845343" y="5600846"/>
                  <a:pt x="10425355" y="5683310"/>
                </a:cubicBezTo>
                <a:cubicBezTo>
                  <a:pt x="10092810" y="5748549"/>
                  <a:pt x="9759033" y="5806970"/>
                  <a:pt x="9424022" y="5858546"/>
                </a:cubicBezTo>
                <a:cubicBezTo>
                  <a:pt x="9102997" y="5908224"/>
                  <a:pt x="8781133" y="5952809"/>
                  <a:pt x="8458419" y="5992303"/>
                </a:cubicBezTo>
                <a:cubicBezTo>
                  <a:pt x="8211360" y="6022481"/>
                  <a:pt x="7963792" y="6048065"/>
                  <a:pt x="7715970" y="6072283"/>
                </a:cubicBezTo>
                <a:lnTo>
                  <a:pt x="6951716" y="6138091"/>
                </a:lnTo>
                <a:lnTo>
                  <a:pt x="6936303" y="6140163"/>
                </a:lnTo>
                <a:lnTo>
                  <a:pt x="6790448" y="6151529"/>
                </a:lnTo>
                <a:lnTo>
                  <a:pt x="6799941" y="6153349"/>
                </a:lnTo>
                <a:cubicBezTo>
                  <a:pt x="6811623" y="6153816"/>
                  <a:pt x="6823734" y="6151642"/>
                  <a:pt x="6835432" y="6151642"/>
                </a:cubicBezTo>
                <a:cubicBezTo>
                  <a:pt x="6851580" y="6151642"/>
                  <a:pt x="6867729" y="6149034"/>
                  <a:pt x="6884003" y="6148662"/>
                </a:cubicBezTo>
                <a:cubicBezTo>
                  <a:pt x="7115805" y="6143198"/>
                  <a:pt x="7347351" y="6131026"/>
                  <a:pt x="7578771" y="6116122"/>
                </a:cubicBezTo>
                <a:cubicBezTo>
                  <a:pt x="7927552" y="6093644"/>
                  <a:pt x="8276080" y="6065453"/>
                  <a:pt x="8623845" y="6029188"/>
                </a:cubicBezTo>
                <a:cubicBezTo>
                  <a:pt x="8909939" y="5999878"/>
                  <a:pt x="9195310" y="5965228"/>
                  <a:pt x="9479970" y="5925239"/>
                </a:cubicBezTo>
                <a:cubicBezTo>
                  <a:pt x="9864901" y="5870842"/>
                  <a:pt x="10248014" y="5806101"/>
                  <a:pt x="10629308" y="5731000"/>
                </a:cubicBezTo>
                <a:cubicBezTo>
                  <a:pt x="11090114" y="5639842"/>
                  <a:pt x="11546975" y="5532291"/>
                  <a:pt x="11998498" y="5404869"/>
                </a:cubicBezTo>
                <a:lnTo>
                  <a:pt x="12192000" y="5347846"/>
                </a:lnTo>
                <a:lnTo>
                  <a:pt x="12192000" y="5402606"/>
                </a:lnTo>
                <a:lnTo>
                  <a:pt x="11829257" y="5507950"/>
                </a:lnTo>
                <a:cubicBezTo>
                  <a:pt x="11534769" y="5587680"/>
                  <a:pt x="11238120" y="5658596"/>
                  <a:pt x="10939183" y="5722555"/>
                </a:cubicBezTo>
                <a:cubicBezTo>
                  <a:pt x="10622824" y="5790365"/>
                  <a:pt x="10304941" y="5850387"/>
                  <a:pt x="9985530" y="5902635"/>
                </a:cubicBezTo>
                <a:cubicBezTo>
                  <a:pt x="9720036" y="5946102"/>
                  <a:pt x="9453814" y="5984764"/>
                  <a:pt x="9186882" y="6018631"/>
                </a:cubicBezTo>
                <a:cubicBezTo>
                  <a:pt x="8984197" y="6044216"/>
                  <a:pt x="8781514" y="6068309"/>
                  <a:pt x="8578198" y="6088179"/>
                </a:cubicBezTo>
                <a:lnTo>
                  <a:pt x="7864358" y="6149656"/>
                </a:lnTo>
                <a:cubicBezTo>
                  <a:pt x="7554994" y="6172009"/>
                  <a:pt x="7245502" y="6189895"/>
                  <a:pt x="6935502" y="6201071"/>
                </a:cubicBezTo>
                <a:lnTo>
                  <a:pt x="6477750" y="6214980"/>
                </a:lnTo>
                <a:cubicBezTo>
                  <a:pt x="6439195" y="6212895"/>
                  <a:pt x="6400529" y="6214521"/>
                  <a:pt x="6362294" y="6219825"/>
                </a:cubicBezTo>
                <a:lnTo>
                  <a:pt x="6057129" y="6219825"/>
                </a:lnTo>
                <a:lnTo>
                  <a:pt x="5977784" y="6215229"/>
                </a:lnTo>
                <a:lnTo>
                  <a:pt x="5265087" y="6178965"/>
                </a:lnTo>
                <a:cubicBezTo>
                  <a:pt x="4958267" y="6166544"/>
                  <a:pt x="4651826" y="6146055"/>
                  <a:pt x="4346277" y="6116869"/>
                </a:cubicBezTo>
                <a:lnTo>
                  <a:pt x="3373045" y="6018259"/>
                </a:lnTo>
                <a:cubicBezTo>
                  <a:pt x="3035412" y="5983982"/>
                  <a:pt x="2698456" y="5944327"/>
                  <a:pt x="2362173" y="5899282"/>
                </a:cubicBezTo>
                <a:cubicBezTo>
                  <a:pt x="1984692" y="5849108"/>
                  <a:pt x="1608364" y="5791358"/>
                  <a:pt x="1233178" y="5726033"/>
                </a:cubicBezTo>
                <a:cubicBezTo>
                  <a:pt x="842181" y="5657291"/>
                  <a:pt x="453758" y="5578770"/>
                  <a:pt x="68500" y="5486226"/>
                </a:cubicBezTo>
                <a:lnTo>
                  <a:pt x="0" y="5468863"/>
                </a:lnTo>
                <a:lnTo>
                  <a:pt x="0" y="5412351"/>
                </a:lnTo>
                <a:lnTo>
                  <a:pt x="72441" y="5431135"/>
                </a:lnTo>
                <a:cubicBezTo>
                  <a:pt x="247961" y="5473331"/>
                  <a:pt x="424164" y="5512608"/>
                  <a:pt x="600716" y="5549555"/>
                </a:cubicBezTo>
                <a:cubicBezTo>
                  <a:pt x="988279" y="5630403"/>
                  <a:pt x="1378133" y="5699330"/>
                  <a:pt x="1769512" y="5759811"/>
                </a:cubicBezTo>
                <a:cubicBezTo>
                  <a:pt x="2052426" y="5803406"/>
                  <a:pt x="2335725" y="5843519"/>
                  <a:pt x="2613554" y="5876802"/>
                </a:cubicBezTo>
                <a:cubicBezTo>
                  <a:pt x="2605544" y="5879410"/>
                  <a:pt x="2594611" y="5869350"/>
                  <a:pt x="2581134" y="5866867"/>
                </a:cubicBezTo>
                <a:cubicBezTo>
                  <a:pt x="2087178" y="5774877"/>
                  <a:pt x="1597684" y="5663937"/>
                  <a:pt x="1112635" y="5534031"/>
                </a:cubicBezTo>
                <a:cubicBezTo>
                  <a:pt x="880453" y="5471934"/>
                  <a:pt x="649713" y="5405428"/>
                  <a:pt x="420412" y="5334514"/>
                </a:cubicBezTo>
                <a:lnTo>
                  <a:pt x="0" y="5195539"/>
                </a:lnTo>
                <a:lnTo>
                  <a:pt x="60" y="5105401"/>
                </a:lnTo>
                <a:lnTo>
                  <a:pt x="0" y="5105401"/>
                </a:lnTo>
                <a:lnTo>
                  <a:pt x="0" y="1"/>
                </a:lnTo>
                <a:lnTo>
                  <a:pt x="9834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9" name="Рисунок 9" descr="Изображение выглядит как тарелка, стол, человек, еда&#10;&#10;Автоматически созданное описание">
            <a:extLst>
              <a:ext uri="{FF2B5EF4-FFF2-40B4-BE49-F238E27FC236}">
                <a16:creationId xmlns="" xmlns:a16="http://schemas.microsoft.com/office/drawing/2014/main" id="{1C4B2D5E-13E9-E4F8-65F6-16A5F70D62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407988"/>
            <a:ext cx="2724150" cy="2724150"/>
          </a:xfrm>
          <a:prstGeom prst="rect">
            <a:avLst/>
          </a:prstGeom>
        </p:spPr>
      </p:pic>
      <p:pic>
        <p:nvPicPr>
          <p:cNvPr id="4" name="Рисунок 4" descr="Изображение выглядит как текст, растение&#10;&#10;Автоматически созданное описание">
            <a:extLst>
              <a:ext uri="{FF2B5EF4-FFF2-40B4-BE49-F238E27FC236}">
                <a16:creationId xmlns="" xmlns:a16="http://schemas.microsoft.com/office/drawing/2014/main" id="{52026F43-9449-883F-2259-30D3403228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3209925"/>
            <a:ext cx="2724150" cy="1790700"/>
          </a:xfrm>
          <a:prstGeom prst="rect">
            <a:avLst/>
          </a:prstGeom>
        </p:spPr>
      </p:pic>
      <p:pic>
        <p:nvPicPr>
          <p:cNvPr id="6" name="Рисунок 6" descr="Изображение выглядит как синий&#10;&#10;Автоматически созданное описание">
            <a:extLst>
              <a:ext uri="{FF2B5EF4-FFF2-40B4-BE49-F238E27FC236}">
                <a16:creationId xmlns="" xmlns:a16="http://schemas.microsoft.com/office/drawing/2014/main" id="{6DB7CB17-B993-FD46-A610-02B866F939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32125" y="407988"/>
            <a:ext cx="3267075" cy="2141538"/>
          </a:xfrm>
          <a:prstGeom prst="rect">
            <a:avLst/>
          </a:prstGeom>
        </p:spPr>
      </p:pic>
      <p:pic>
        <p:nvPicPr>
          <p:cNvPr id="7" name="Рисунок 7">
            <a:extLst>
              <a:ext uri="{FF2B5EF4-FFF2-40B4-BE49-F238E27FC236}">
                <a16:creationId xmlns="" xmlns:a16="http://schemas.microsoft.com/office/drawing/2014/main" id="{93394981-1493-C106-3C1D-FB1EB1762D0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32125" y="2627313"/>
            <a:ext cx="3267075" cy="2373313"/>
          </a:xfrm>
          <a:prstGeom prst="rect">
            <a:avLst/>
          </a:prstGeom>
        </p:spPr>
      </p:pic>
      <p:pic>
        <p:nvPicPr>
          <p:cNvPr id="8" name="Рисунок 8" descr="Изображение выглядит как текст&#10;&#10;Автоматически созданное описание">
            <a:extLst>
              <a:ext uri="{FF2B5EF4-FFF2-40B4-BE49-F238E27FC236}">
                <a16:creationId xmlns="" xmlns:a16="http://schemas.microsoft.com/office/drawing/2014/main" id="{D7D3EE2B-BBCA-2E18-C0EA-DB6F5E73603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76988" y="407988"/>
            <a:ext cx="2225675" cy="1619250"/>
          </a:xfrm>
          <a:prstGeom prst="rect">
            <a:avLst/>
          </a:prstGeom>
        </p:spPr>
      </p:pic>
      <p:pic>
        <p:nvPicPr>
          <p:cNvPr id="2" name="Рисунок 2" descr="Изображение выглядит как человек, внутренний, зеленый&#10;&#10;Автоматически созданное описание">
            <a:extLst>
              <a:ext uri="{FF2B5EF4-FFF2-40B4-BE49-F238E27FC236}">
                <a16:creationId xmlns="" xmlns:a16="http://schemas.microsoft.com/office/drawing/2014/main" id="{EC5F5B98-2358-C04E-DFA3-8D1893B135A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76988" y="2105025"/>
            <a:ext cx="2225675" cy="1409700"/>
          </a:xfrm>
          <a:prstGeom prst="rect">
            <a:avLst/>
          </a:prstGeom>
        </p:spPr>
      </p:pic>
      <p:pic>
        <p:nvPicPr>
          <p:cNvPr id="10" name="Рисунок 10" descr="Изображение выглядит как дерево&#10;&#10;Автоматически созданное описание">
            <a:extLst>
              <a:ext uri="{FF2B5EF4-FFF2-40B4-BE49-F238E27FC236}">
                <a16:creationId xmlns="" xmlns:a16="http://schemas.microsoft.com/office/drawing/2014/main" id="{6CDE1455-2586-F8D6-9392-B62448727AE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76988" y="3595688"/>
            <a:ext cx="2225675" cy="1406525"/>
          </a:xfrm>
          <a:prstGeom prst="rect">
            <a:avLst/>
          </a:prstGeom>
        </p:spPr>
      </p:pic>
      <p:pic>
        <p:nvPicPr>
          <p:cNvPr id="11" name="Рисунок 11">
            <a:extLst>
              <a:ext uri="{FF2B5EF4-FFF2-40B4-BE49-F238E27FC236}">
                <a16:creationId xmlns="" xmlns:a16="http://schemas.microsoft.com/office/drawing/2014/main" id="{18C762B5-86E2-8351-CC5B-0230CF1C789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682038" y="407988"/>
            <a:ext cx="3205163" cy="2360613"/>
          </a:xfrm>
          <a:prstGeom prst="rect">
            <a:avLst/>
          </a:prstGeom>
        </p:spPr>
      </p:pic>
      <p:pic>
        <p:nvPicPr>
          <p:cNvPr id="5" name="Рисунок 5" descr="Изображение выглядит как человек, внутренний, красный, питание&#10;&#10;Автоматически созданное описание">
            <a:extLst>
              <a:ext uri="{FF2B5EF4-FFF2-40B4-BE49-F238E27FC236}">
                <a16:creationId xmlns="" xmlns:a16="http://schemas.microsoft.com/office/drawing/2014/main" id="{C42028B9-B757-AA95-05DC-8ACF1F448B4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682038" y="2846388"/>
            <a:ext cx="3205163" cy="2155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3394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935"/>
    </mc:Choice>
    <mc:Fallback xmlns="">
      <p:transition spd="slow" advTm="20935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>
                <a:latin typeface="Times New Roman"/>
                <a:cs typeface="Calibri Light"/>
              </a:rPr>
              <a:t>            </a:t>
            </a:r>
            <a:r>
              <a:rPr lang="ru-RU" sz="4000" dirty="0">
                <a:solidFill>
                  <a:srgbClr val="7030A0"/>
                </a:solidFill>
                <a:latin typeface="Times New Roman"/>
                <a:cs typeface="Calibri Light"/>
              </a:rPr>
              <a:t>               </a:t>
            </a:r>
            <a:r>
              <a:rPr lang="ru-RU" sz="4000" b="1" dirty="0">
                <a:solidFill>
                  <a:srgbClr val="7030A0"/>
                </a:solidFill>
                <a:latin typeface="Times New Roman"/>
                <a:cs typeface="Calibri Light"/>
              </a:rPr>
              <a:t>Аппликация</a:t>
            </a:r>
            <a:endParaRPr lang="ru-RU" sz="4000" b="1" dirty="0">
              <a:solidFill>
                <a:srgbClr val="7030A0"/>
              </a:solidFill>
              <a:latin typeface="Times New Roman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idx="1"/>
          </p:nvPr>
        </p:nvSpPr>
        <p:spPr>
          <a:xfrm>
            <a:off x="1986565" y="1868555"/>
            <a:ext cx="9571150" cy="4351338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z="3200" b="1" dirty="0">
                <a:latin typeface="Times New Roman"/>
                <a:ea typeface="+mn-lt"/>
                <a:cs typeface="+mn-lt"/>
              </a:rPr>
              <a:t>Из бумаги</a:t>
            </a:r>
            <a:endParaRPr lang="ru-RU" sz="3200" b="1">
              <a:latin typeface="Times New Roman"/>
              <a:cs typeface="Calibri" panose="020F0502020204030204"/>
            </a:endParaRPr>
          </a:p>
          <a:p>
            <a:r>
              <a:rPr lang="ru-RU" sz="3200" b="1" dirty="0">
                <a:latin typeface="Times New Roman"/>
                <a:ea typeface="+mn-lt"/>
                <a:cs typeface="+mn-lt"/>
              </a:rPr>
              <a:t>Картона</a:t>
            </a:r>
            <a:endParaRPr lang="ru-RU" sz="3200" b="1">
              <a:latin typeface="Times New Roman"/>
              <a:cs typeface="Calibri"/>
            </a:endParaRPr>
          </a:p>
          <a:p>
            <a:r>
              <a:rPr lang="ru-RU" sz="3200" b="1" dirty="0">
                <a:latin typeface="Times New Roman"/>
                <a:ea typeface="+mn-lt"/>
                <a:cs typeface="+mn-lt"/>
              </a:rPr>
              <a:t>Из природных материалов (шишек,</a:t>
            </a:r>
            <a:endParaRPr lang="ru-RU" sz="3200" b="1">
              <a:latin typeface="Times New Roman"/>
              <a:cs typeface="Calibri"/>
            </a:endParaRPr>
          </a:p>
          <a:p>
            <a:r>
              <a:rPr lang="ru-RU" sz="3200" b="1" dirty="0">
                <a:latin typeface="Times New Roman"/>
                <a:ea typeface="+mn-lt"/>
                <a:cs typeface="+mn-lt"/>
              </a:rPr>
              <a:t>листьев, семян и т.д.)</a:t>
            </a:r>
            <a:endParaRPr lang="ru-RU" sz="3200" b="1">
              <a:latin typeface="Times New Roman"/>
              <a:cs typeface="Calibri"/>
            </a:endParaRPr>
          </a:p>
          <a:p>
            <a:r>
              <a:rPr lang="ru-RU" sz="3200" b="1" dirty="0">
                <a:latin typeface="Times New Roman"/>
                <a:ea typeface="+mn-lt"/>
                <a:cs typeface="+mn-lt"/>
              </a:rPr>
              <a:t>Из круп и макарон</a:t>
            </a:r>
            <a:endParaRPr lang="ru-RU" sz="3200" b="1">
              <a:latin typeface="Times New Roman"/>
              <a:cs typeface="Calibri"/>
            </a:endParaRPr>
          </a:p>
          <a:p>
            <a:r>
              <a:rPr lang="ru-RU" sz="3200" b="1" dirty="0">
                <a:latin typeface="Times New Roman"/>
                <a:ea typeface="+mn-lt"/>
                <a:cs typeface="+mn-lt"/>
              </a:rPr>
              <a:t>Из ленты, ниток и ткани</a:t>
            </a:r>
            <a:endParaRPr lang="ru-RU" sz="3200" b="1" dirty="0">
              <a:latin typeface="Times New Roman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3466238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006"/>
    </mc:Choice>
    <mc:Fallback xmlns="">
      <p:transition spd="slow" advTm="19006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51245" y="690096"/>
            <a:ext cx="9270643" cy="1336295"/>
          </a:xfrm>
        </p:spPr>
        <p:txBody>
          <a:bodyPr>
            <a:normAutofit/>
          </a:bodyPr>
          <a:lstStyle/>
          <a:p>
            <a:r>
              <a:rPr lang="ru-RU" sz="4000" b="1" dirty="0">
                <a:solidFill>
                  <a:srgbClr val="7030A0"/>
                </a:solidFill>
                <a:latin typeface="Times New Roman"/>
                <a:ea typeface="+mj-lt"/>
                <a:cs typeface="+mj-lt"/>
              </a:rPr>
              <a:t>Виды аппликаций по способу</a:t>
            </a:r>
            <a:endParaRPr lang="ru-RU" b="1">
              <a:solidFill>
                <a:srgbClr val="7030A0"/>
              </a:solidFill>
              <a:latin typeface="Times New Roman"/>
              <a:cs typeface="Calibri Light"/>
            </a:endParaRPr>
          </a:p>
          <a:p>
            <a:r>
              <a:rPr lang="ru-RU" sz="4000" b="1" dirty="0">
                <a:solidFill>
                  <a:srgbClr val="7030A0"/>
                </a:solidFill>
                <a:latin typeface="Times New Roman"/>
                <a:ea typeface="+mj-lt"/>
                <a:cs typeface="+mj-lt"/>
              </a:rPr>
              <a:t>расположения</a:t>
            </a:r>
            <a:endParaRPr lang="ru-RU" b="1" dirty="0">
              <a:solidFill>
                <a:srgbClr val="7030A0"/>
              </a:solidFill>
              <a:latin typeface="Times New Roman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idx="1"/>
          </p:nvPr>
        </p:nvSpPr>
        <p:spPr>
          <a:xfrm>
            <a:off x="2116933" y="2027331"/>
            <a:ext cx="952822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z="3200" b="1" dirty="0">
                <a:latin typeface="Times New Roman"/>
                <a:ea typeface="+mn-lt"/>
                <a:cs typeface="+mn-lt"/>
              </a:rPr>
              <a:t>Традиционный (последовательное</a:t>
            </a:r>
            <a:endParaRPr lang="ru-RU" sz="3200" b="1">
              <a:latin typeface="Times New Roman"/>
              <a:cs typeface="Calibri" panose="020F0502020204030204"/>
            </a:endParaRPr>
          </a:p>
          <a:p>
            <a:r>
              <a:rPr lang="ru-RU" sz="3200" b="1" dirty="0">
                <a:latin typeface="Times New Roman"/>
                <a:ea typeface="+mn-lt"/>
                <a:cs typeface="+mn-lt"/>
              </a:rPr>
              <a:t>наклеивание деталей</a:t>
            </a:r>
          </a:p>
          <a:p>
            <a:r>
              <a:rPr lang="ru-RU" sz="3200" b="1" dirty="0">
                <a:latin typeface="Times New Roman"/>
                <a:ea typeface="+mn-lt"/>
                <a:cs typeface="+mn-lt"/>
              </a:rPr>
              <a:t>Мозаика</a:t>
            </a:r>
            <a:endParaRPr lang="ru-RU" sz="3200" b="1">
              <a:latin typeface="Times New Roman"/>
              <a:cs typeface="Calibri"/>
            </a:endParaRPr>
          </a:p>
          <a:p>
            <a:r>
              <a:rPr lang="ru-RU" sz="3200" b="1" dirty="0">
                <a:latin typeface="Times New Roman"/>
                <a:ea typeface="+mn-lt"/>
                <a:cs typeface="+mn-lt"/>
              </a:rPr>
              <a:t>Коллаж</a:t>
            </a:r>
            <a:endParaRPr lang="ru-RU" sz="3200" b="1">
              <a:latin typeface="Times New Roman"/>
              <a:cs typeface="Calibri"/>
            </a:endParaRPr>
          </a:p>
          <a:p>
            <a:r>
              <a:rPr lang="ru-RU" sz="3200" b="1" dirty="0">
                <a:latin typeface="Times New Roman"/>
                <a:ea typeface="+mn-lt"/>
                <a:cs typeface="+mn-lt"/>
              </a:rPr>
              <a:t>Обрывная</a:t>
            </a:r>
            <a:endParaRPr lang="ru-RU" sz="3200" b="1">
              <a:latin typeface="Times New Roman"/>
              <a:cs typeface="Calibri"/>
            </a:endParaRPr>
          </a:p>
          <a:p>
            <a:r>
              <a:rPr lang="ru-RU" sz="3200" b="1" dirty="0">
                <a:latin typeface="Times New Roman"/>
                <a:ea typeface="+mn-lt"/>
                <a:cs typeface="+mn-lt"/>
              </a:rPr>
              <a:t>Силуэтная</a:t>
            </a:r>
            <a:endParaRPr lang="ru-RU" sz="3200" b="1" dirty="0">
              <a:latin typeface="Times New Roman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58618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957"/>
    </mc:Choice>
    <mc:Fallback xmlns="">
      <p:transition spd="slow" advTm="18957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</TotalTime>
  <Words>123</Words>
  <Application>Microsoft Office PowerPoint</Application>
  <PresentationFormat>Широкоэкранный</PresentationFormat>
  <Paragraphs>74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3" baseType="lpstr">
      <vt:lpstr>Arial</vt:lpstr>
      <vt:lpstr>Calibri</vt:lpstr>
      <vt:lpstr>Calibri Light</vt:lpstr>
      <vt:lpstr>Segoe UI</vt:lpstr>
      <vt:lpstr>Times New Roman</vt:lpstr>
      <vt:lpstr>Wingdings</vt:lpstr>
      <vt:lpstr>Тема Office</vt:lpstr>
      <vt:lpstr>Сотворчество воспитателя и детей в продуктивных видах деятельности</vt:lpstr>
      <vt:lpstr>"Основной закон детской природы можно выразить так: ребенок нуждается в деятельности непрестанно и утомляется не деятельностью, а ее однообразием или односторонностью"                                                                                                                                                                (К.Д. Ушинский)                                                                                                        </vt:lpstr>
      <vt:lpstr>Презентация PowerPoint</vt:lpstr>
      <vt:lpstr>                   Сотворчество педагога</vt:lpstr>
      <vt:lpstr>                 Продуктивная деятельность</vt:lpstr>
      <vt:lpstr>                                Рисование</vt:lpstr>
      <vt:lpstr>Презентация PowerPoint</vt:lpstr>
      <vt:lpstr>                           Аппликация</vt:lpstr>
      <vt:lpstr>Виды аппликаций по способу расположения</vt:lpstr>
      <vt:lpstr>Презентация PowerPoint</vt:lpstr>
      <vt:lpstr>                                    Лепка</vt:lpstr>
      <vt:lpstr>Презентация PowerPoint</vt:lpstr>
      <vt:lpstr>                     Материалы для лепки</vt:lpstr>
      <vt:lpstr>               Конструирование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/>
  <cp:lastModifiedBy>milanasarinasova@gmail.com</cp:lastModifiedBy>
  <cp:revision>1030</cp:revision>
  <dcterms:created xsi:type="dcterms:W3CDTF">2022-12-05T14:31:33Z</dcterms:created>
  <dcterms:modified xsi:type="dcterms:W3CDTF">2024-02-16T16:46:05Z</dcterms:modified>
</cp:coreProperties>
</file>