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3" r:id="rId4"/>
    <p:sldId id="257" r:id="rId5"/>
    <p:sldId id="264" r:id="rId6"/>
    <p:sldId id="260" r:id="rId7"/>
    <p:sldId id="266" r:id="rId8"/>
    <p:sldId id="273" r:id="rId9"/>
    <p:sldId id="274" r:id="rId10"/>
    <p:sldId id="282" r:id="rId11"/>
    <p:sldId id="280" r:id="rId12"/>
    <p:sldId id="279" r:id="rId13"/>
    <p:sldId id="278" r:id="rId14"/>
    <p:sldId id="276" r:id="rId15"/>
    <p:sldId id="269"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94660"/>
  </p:normalViewPr>
  <p:slideViewPr>
    <p:cSldViewPr>
      <p:cViewPr varScale="1">
        <p:scale>
          <a:sx n="84" d="100"/>
          <a:sy n="84" d="100"/>
        </p:scale>
        <p:origin x="1474"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916832"/>
            <a:ext cx="7988424" cy="2952328"/>
          </a:xfrm>
        </p:spPr>
        <p:txBody>
          <a:bodyPr>
            <a:normAutofit fontScale="90000"/>
          </a:bodyPr>
          <a:lstStyle/>
          <a:p>
            <a:r>
              <a:rPr lang="en-US" sz="1600" dirty="0">
                <a:solidFill>
                  <a:srgbClr val="000000"/>
                </a:solidFill>
                <a:latin typeface="Comic Sans MS" panose="030F0702030302020204" pitchFamily="66" charset="0"/>
              </a:rPr>
              <a:t/>
            </a:r>
            <a:br>
              <a:rPr lang="en-US" sz="1600" dirty="0">
                <a:solidFill>
                  <a:srgbClr val="000000"/>
                </a:solidFill>
                <a:latin typeface="Comic Sans MS" panose="030F0702030302020204" pitchFamily="66" charset="0"/>
              </a:rPr>
            </a:br>
            <a:r>
              <a:rPr lang="ru-RU" b="1" dirty="0" smtClean="0"/>
              <a:t/>
            </a:r>
            <a:br>
              <a:rPr lang="ru-RU" b="1" dirty="0" smtClean="0"/>
            </a:br>
            <a:r>
              <a:rPr lang="ru-RU" b="1" dirty="0" smtClean="0"/>
              <a:t/>
            </a:r>
            <a:br>
              <a:rPr lang="ru-RU" b="1" dirty="0" smtClean="0"/>
            </a:br>
            <a:r>
              <a:rPr lang="ru-RU" b="1" dirty="0" smtClean="0">
                <a:solidFill>
                  <a:srgbClr val="002060"/>
                </a:solidFill>
              </a:rPr>
              <a:t/>
            </a:r>
            <a:br>
              <a:rPr lang="ru-RU" b="1" dirty="0" smtClean="0">
                <a:solidFill>
                  <a:srgbClr val="002060"/>
                </a:solidFill>
              </a:rPr>
            </a:br>
            <a:r>
              <a:rPr lang="ru-RU" sz="4000" b="1" dirty="0" smtClean="0">
                <a:solidFill>
                  <a:srgbClr val="002060"/>
                </a:solidFill>
              </a:rPr>
              <a:t>Проект </a:t>
            </a:r>
            <a:r>
              <a:rPr lang="ru-RU" sz="4000" dirty="0" smtClean="0">
                <a:solidFill>
                  <a:srgbClr val="002060"/>
                </a:solidFill>
              </a:rPr>
              <a:t/>
            </a:r>
            <a:br>
              <a:rPr lang="ru-RU" sz="4000" dirty="0" smtClean="0">
                <a:solidFill>
                  <a:srgbClr val="002060"/>
                </a:solidFill>
              </a:rPr>
            </a:br>
            <a:r>
              <a:rPr lang="ru-RU" sz="4000" b="1" dirty="0" smtClean="0">
                <a:solidFill>
                  <a:srgbClr val="002060"/>
                </a:solidFill>
              </a:rPr>
              <a:t>по нравственно-патриотическому воспитанию</a:t>
            </a:r>
            <a:r>
              <a:rPr lang="ru-RU" sz="4000" dirty="0" smtClean="0">
                <a:solidFill>
                  <a:srgbClr val="002060"/>
                </a:solidFill>
              </a:rPr>
              <a:t/>
            </a:r>
            <a:br>
              <a:rPr lang="ru-RU" sz="4000" dirty="0" smtClean="0">
                <a:solidFill>
                  <a:srgbClr val="002060"/>
                </a:solidFill>
              </a:rPr>
            </a:br>
            <a:r>
              <a:rPr lang="ru-RU" sz="4000" b="1" dirty="0" smtClean="0">
                <a:solidFill>
                  <a:srgbClr val="002060"/>
                </a:solidFill>
              </a:rPr>
              <a:t>«День народного единства</a:t>
            </a:r>
            <a:r>
              <a:rPr lang="ru-RU" sz="4000" dirty="0" smtClean="0">
                <a:solidFill>
                  <a:srgbClr val="002060"/>
                </a:solidFill>
              </a:rPr>
              <a:t>»</a:t>
            </a:r>
            <a:br>
              <a:rPr lang="ru-RU" sz="4000" dirty="0" smtClean="0">
                <a:solidFill>
                  <a:srgbClr val="002060"/>
                </a:solidFill>
              </a:rPr>
            </a:br>
            <a:r>
              <a:rPr lang="ru-RU" b="1" dirty="0" smtClean="0"/>
              <a:t/>
            </a:r>
            <a:br>
              <a:rPr lang="ru-RU" b="1" dirty="0" smtClean="0"/>
            </a:br>
            <a:r>
              <a:rPr lang="ru-RU" dirty="0" smtClean="0"/>
              <a:t/>
            </a:r>
            <a:br>
              <a:rPr lang="ru-RU" dirty="0" smtClean="0"/>
            </a:br>
            <a:r>
              <a:rPr lang="ru-RU" dirty="0" smtClean="0">
                <a:solidFill>
                  <a:srgbClr val="002060"/>
                </a:solidFill>
                <a:latin typeface="Bookman Old Style" pitchFamily="18" charset="0"/>
              </a:rPr>
              <a:t/>
            </a:r>
            <a:br>
              <a:rPr lang="ru-RU" dirty="0" smtClean="0">
                <a:solidFill>
                  <a:srgbClr val="002060"/>
                </a:solidFill>
                <a:latin typeface="Bookman Old Style" pitchFamily="18" charset="0"/>
              </a:rPr>
            </a:br>
            <a:endParaRPr lang="ru-RU"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Подзаголовок 2"/>
          <p:cNvSpPr>
            <a:spLocks noGrp="1"/>
          </p:cNvSpPr>
          <p:nvPr>
            <p:ph type="subTitle" idx="1"/>
          </p:nvPr>
        </p:nvSpPr>
        <p:spPr>
          <a:xfrm>
            <a:off x="5364088" y="5582970"/>
            <a:ext cx="3403832" cy="1164668"/>
          </a:xfrm>
        </p:spPr>
        <p:txBody>
          <a:bodyPr>
            <a:normAutofit/>
          </a:bodyPr>
          <a:lstStyle/>
          <a:p>
            <a:pPr algn="l"/>
            <a:r>
              <a:rPr lang="ru-RU" sz="1600" dirty="0" smtClean="0">
                <a:solidFill>
                  <a:schemeClr val="tx1"/>
                </a:solidFill>
              </a:rPr>
              <a:t>Подготовила воспитатель: </a:t>
            </a:r>
            <a:r>
              <a:rPr lang="ru-RU" sz="1600" dirty="0" err="1" smtClean="0">
                <a:solidFill>
                  <a:schemeClr val="tx1"/>
                </a:solidFill>
              </a:rPr>
              <a:t>Сарибасова</a:t>
            </a:r>
            <a:r>
              <a:rPr lang="ru-RU" sz="1600" dirty="0" smtClean="0">
                <a:solidFill>
                  <a:schemeClr val="tx1"/>
                </a:solidFill>
              </a:rPr>
              <a:t> </a:t>
            </a:r>
            <a:r>
              <a:rPr lang="ru-RU" sz="1600" dirty="0" err="1" smtClean="0">
                <a:solidFill>
                  <a:schemeClr val="tx1"/>
                </a:solidFill>
              </a:rPr>
              <a:t>Зарема</a:t>
            </a:r>
            <a:r>
              <a:rPr lang="ru-RU" sz="1600" dirty="0" smtClean="0">
                <a:solidFill>
                  <a:schemeClr val="tx1"/>
                </a:solidFill>
              </a:rPr>
              <a:t> </a:t>
            </a:r>
            <a:r>
              <a:rPr lang="ru-RU" sz="1600" dirty="0" err="1" smtClean="0">
                <a:solidFill>
                  <a:schemeClr val="tx1"/>
                </a:solidFill>
              </a:rPr>
              <a:t>Куруптурсуновна</a:t>
            </a:r>
            <a:endParaRPr lang="ru-RU" sz="1600" dirty="0" smtClean="0">
              <a:solidFill>
                <a:schemeClr val="tx1"/>
              </a:solidFill>
            </a:endParaRPr>
          </a:p>
          <a:p>
            <a:pPr algn="l"/>
            <a:r>
              <a:rPr lang="ru-RU" sz="1600" dirty="0" smtClean="0">
                <a:solidFill>
                  <a:schemeClr val="tx1"/>
                </a:solidFill>
              </a:rPr>
              <a:t>Воспитатель </a:t>
            </a:r>
            <a:endParaRPr lang="ru-RU" sz="1600" dirty="0">
              <a:solidFill>
                <a:schemeClr val="tx1"/>
              </a:solidFill>
            </a:endParaRPr>
          </a:p>
        </p:txBody>
      </p:sp>
      <p:sp>
        <p:nvSpPr>
          <p:cNvPr id="4" name="TextBox 3"/>
          <p:cNvSpPr txBox="1"/>
          <p:nvPr/>
        </p:nvSpPr>
        <p:spPr>
          <a:xfrm>
            <a:off x="206938" y="37147"/>
            <a:ext cx="8937062" cy="307777"/>
          </a:xfrm>
          <a:prstGeom prst="rect">
            <a:avLst/>
          </a:prstGeom>
          <a:noFill/>
        </p:spPr>
        <p:txBody>
          <a:bodyPr wrap="none" rtlCol="0">
            <a:spAutoFit/>
          </a:bodyPr>
          <a:lstStyle/>
          <a:p>
            <a:r>
              <a:rPr lang="en-US" sz="1400">
                <a:solidFill>
                  <a:srgbClr val="000000"/>
                </a:solidFill>
                <a:latin typeface="Comic Sans MS" panose="030F0702030302020204" pitchFamily="66" charset="0"/>
              </a:rPr>
              <a:t>Муниципальное бюджетное дошкольное образовательное учреждение детский сад № 9 "Метелица" ​</a:t>
            </a:r>
            <a:endParaRPr lang="ru-RU" sz="1400" dirty="0"/>
          </a:p>
        </p:txBody>
      </p:sp>
      <p:pic>
        <p:nvPicPr>
          <p:cNvPr id="1030" name="Picture 6" descr="C:\Users\Marat\Desktop\ПРОЕКТ 4 НОЯБРЯ\Depositphotos_13896255_l.jpg"/>
          <p:cNvPicPr>
            <a:picLocks noChangeAspect="1" noChangeArrowheads="1"/>
          </p:cNvPicPr>
          <p:nvPr/>
        </p:nvPicPr>
        <p:blipFill>
          <a:blip r:embed="rId2" cstate="print"/>
          <a:srcRect/>
          <a:stretch>
            <a:fillRect/>
          </a:stretch>
        </p:blipFill>
        <p:spPr bwMode="auto">
          <a:xfrm>
            <a:off x="6660232" y="620688"/>
            <a:ext cx="2016224" cy="201622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339752" y="1052736"/>
            <a:ext cx="6519556" cy="4891209"/>
          </a:xfrm>
          <a:prstGeom prst="rect">
            <a:avLst/>
          </a:prstGeom>
        </p:spPr>
      </p:pic>
      <p:pic>
        <p:nvPicPr>
          <p:cNvPr id="2" name="Рисунок 1"/>
          <p:cNvPicPr>
            <a:picLocks noChangeAspect="1"/>
          </p:cNvPicPr>
          <p:nvPr/>
        </p:nvPicPr>
        <p:blipFill>
          <a:blip r:embed="rId3"/>
          <a:stretch>
            <a:fillRect/>
          </a:stretch>
        </p:blipFill>
        <p:spPr>
          <a:xfrm>
            <a:off x="323528" y="332656"/>
            <a:ext cx="4302172" cy="3222811"/>
          </a:xfrm>
          <a:prstGeom prst="rect">
            <a:avLst/>
          </a:prstGeom>
        </p:spPr>
      </p:pic>
      <p:pic>
        <p:nvPicPr>
          <p:cNvPr id="3" name="Рисунок 2"/>
          <p:cNvPicPr>
            <a:picLocks noChangeAspect="1"/>
          </p:cNvPicPr>
          <p:nvPr/>
        </p:nvPicPr>
        <p:blipFill>
          <a:blip r:embed="rId4"/>
          <a:stretch>
            <a:fillRect/>
          </a:stretch>
        </p:blipFill>
        <p:spPr>
          <a:xfrm>
            <a:off x="320120" y="3284984"/>
            <a:ext cx="4305580" cy="3229186"/>
          </a:xfrm>
          <a:prstGeom prst="rect">
            <a:avLst/>
          </a:prstGeom>
        </p:spPr>
      </p:pic>
    </p:spTree>
    <p:extLst>
      <p:ext uri="{BB962C8B-B14F-4D97-AF65-F5344CB8AC3E}">
        <p14:creationId xmlns:p14="http://schemas.microsoft.com/office/powerpoint/2010/main" val="1489922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23528" y="367008"/>
            <a:ext cx="4103288" cy="3120984"/>
          </a:xfrm>
          <a:prstGeom prst="rect">
            <a:avLst/>
          </a:prstGeom>
        </p:spPr>
      </p:pic>
      <p:pic>
        <p:nvPicPr>
          <p:cNvPr id="3" name="Рисунок 2"/>
          <p:cNvPicPr>
            <a:picLocks noChangeAspect="1"/>
          </p:cNvPicPr>
          <p:nvPr/>
        </p:nvPicPr>
        <p:blipFill>
          <a:blip r:embed="rId3"/>
          <a:stretch>
            <a:fillRect/>
          </a:stretch>
        </p:blipFill>
        <p:spPr>
          <a:xfrm>
            <a:off x="4644008" y="355568"/>
            <a:ext cx="4188431" cy="3132424"/>
          </a:xfrm>
          <a:prstGeom prst="rect">
            <a:avLst/>
          </a:prstGeom>
        </p:spPr>
      </p:pic>
      <p:pic>
        <p:nvPicPr>
          <p:cNvPr id="4" name="Рисунок 3"/>
          <p:cNvPicPr>
            <a:picLocks noChangeAspect="1"/>
          </p:cNvPicPr>
          <p:nvPr/>
        </p:nvPicPr>
        <p:blipFill>
          <a:blip r:embed="rId4"/>
          <a:stretch>
            <a:fillRect/>
          </a:stretch>
        </p:blipFill>
        <p:spPr>
          <a:xfrm>
            <a:off x="323528" y="3593968"/>
            <a:ext cx="4103288" cy="2992994"/>
          </a:xfrm>
          <a:prstGeom prst="rect">
            <a:avLst/>
          </a:prstGeom>
        </p:spPr>
      </p:pic>
      <p:pic>
        <p:nvPicPr>
          <p:cNvPr id="5" name="Рисунок 4"/>
          <p:cNvPicPr>
            <a:picLocks noChangeAspect="1"/>
          </p:cNvPicPr>
          <p:nvPr/>
        </p:nvPicPr>
        <p:blipFill>
          <a:blip r:embed="rId5"/>
          <a:stretch>
            <a:fillRect/>
          </a:stretch>
        </p:blipFill>
        <p:spPr>
          <a:xfrm>
            <a:off x="4644007" y="3572137"/>
            <a:ext cx="4188431" cy="3036656"/>
          </a:xfrm>
          <a:prstGeom prst="rect">
            <a:avLst/>
          </a:prstGeom>
        </p:spPr>
      </p:pic>
    </p:spTree>
    <p:extLst>
      <p:ext uri="{BB962C8B-B14F-4D97-AF65-F5344CB8AC3E}">
        <p14:creationId xmlns:p14="http://schemas.microsoft.com/office/powerpoint/2010/main" val="248820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4195" t="-1534" r="15726" b="-1"/>
          <a:stretch/>
        </p:blipFill>
        <p:spPr>
          <a:xfrm>
            <a:off x="2771800" y="368660"/>
            <a:ext cx="5976664" cy="5940660"/>
          </a:xfrm>
          <a:prstGeom prst="rect">
            <a:avLst/>
          </a:prstGeom>
        </p:spPr>
      </p:pic>
      <p:pic>
        <p:nvPicPr>
          <p:cNvPr id="3" name="Рисунок 2"/>
          <p:cNvPicPr>
            <a:picLocks noChangeAspect="1"/>
          </p:cNvPicPr>
          <p:nvPr/>
        </p:nvPicPr>
        <p:blipFill>
          <a:blip r:embed="rId3"/>
          <a:stretch>
            <a:fillRect/>
          </a:stretch>
        </p:blipFill>
        <p:spPr>
          <a:xfrm>
            <a:off x="302569" y="3449909"/>
            <a:ext cx="2349952" cy="3037396"/>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b="5775"/>
          <a:stretch/>
        </p:blipFill>
        <p:spPr>
          <a:xfrm>
            <a:off x="302569" y="368660"/>
            <a:ext cx="2349952" cy="2952328"/>
          </a:xfrm>
          <a:prstGeom prst="rect">
            <a:avLst/>
          </a:prstGeom>
        </p:spPr>
      </p:pic>
    </p:spTree>
    <p:extLst>
      <p:ext uri="{BB962C8B-B14F-4D97-AF65-F5344CB8AC3E}">
        <p14:creationId xmlns:p14="http://schemas.microsoft.com/office/powerpoint/2010/main" val="1191370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863" r="-1"/>
          <a:stretch/>
        </p:blipFill>
        <p:spPr>
          <a:xfrm>
            <a:off x="395536" y="3789040"/>
            <a:ext cx="3987204" cy="2915816"/>
          </a:xfrm>
          <a:prstGeom prst="rect">
            <a:avLst/>
          </a:prstGeom>
        </p:spPr>
      </p:pic>
      <p:pic>
        <p:nvPicPr>
          <p:cNvPr id="4" name="Рисунок 3"/>
          <p:cNvPicPr>
            <a:picLocks noChangeAspect="1"/>
          </p:cNvPicPr>
          <p:nvPr/>
        </p:nvPicPr>
        <p:blipFill rotWithShape="1">
          <a:blip r:embed="rId3"/>
          <a:srcRect l="5335" r="5313"/>
          <a:stretch/>
        </p:blipFill>
        <p:spPr>
          <a:xfrm>
            <a:off x="395536" y="363553"/>
            <a:ext cx="3987204" cy="3332589"/>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9992" y="476672"/>
            <a:ext cx="4313163" cy="5873759"/>
          </a:xfrm>
          <a:prstGeom prst="rect">
            <a:avLst/>
          </a:prstGeom>
        </p:spPr>
      </p:pic>
    </p:spTree>
    <p:extLst>
      <p:ext uri="{BB962C8B-B14F-4D97-AF65-F5344CB8AC3E}">
        <p14:creationId xmlns:p14="http://schemas.microsoft.com/office/powerpoint/2010/main" val="1110325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32656"/>
            <a:ext cx="8496944" cy="6318702"/>
          </a:xfrm>
          <a:prstGeom prst="rect">
            <a:avLst/>
          </a:prstGeom>
        </p:spPr>
      </p:pic>
    </p:spTree>
    <p:extLst>
      <p:ext uri="{BB962C8B-B14F-4D97-AF65-F5344CB8AC3E}">
        <p14:creationId xmlns:p14="http://schemas.microsoft.com/office/powerpoint/2010/main" val="2329995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a:bodyPr>
          <a:lstStyle/>
          <a:p>
            <a:r>
              <a:rPr lang="ru-RU" b="1" dirty="0" smtClean="0">
                <a:solidFill>
                  <a:srgbClr val="002060"/>
                </a:solidFill>
              </a:rPr>
              <a:t>Итоговое </a:t>
            </a:r>
            <a:r>
              <a:rPr lang="ru-RU" b="1" dirty="0" smtClean="0">
                <a:solidFill>
                  <a:srgbClr val="002060"/>
                </a:solidFill>
              </a:rPr>
              <a:t>мероприятие:</a:t>
            </a:r>
            <a:endParaRPr lang="ru-RU" b="1" dirty="0">
              <a:solidFill>
                <a:srgbClr val="002060"/>
              </a:solidFill>
            </a:endParaRPr>
          </a:p>
        </p:txBody>
      </p:sp>
      <p:sp>
        <p:nvSpPr>
          <p:cNvPr id="7" name="Содержимое 6"/>
          <p:cNvSpPr>
            <a:spLocks noGrp="1"/>
          </p:cNvSpPr>
          <p:nvPr>
            <p:ph idx="1"/>
          </p:nvPr>
        </p:nvSpPr>
        <p:spPr/>
        <p:txBody>
          <a:bodyPr/>
          <a:lstStyle/>
          <a:p>
            <a:pPr marL="0" lvl="0" indent="0">
              <a:buNone/>
            </a:pPr>
            <a:r>
              <a:rPr lang="ru-RU" dirty="0">
                <a:solidFill>
                  <a:prstClr val="black"/>
                </a:solidFill>
              </a:rPr>
              <a:t>Спектакль «Царевна-лягушка</a:t>
            </a:r>
            <a:r>
              <a:rPr lang="ru-RU" dirty="0" smtClean="0">
                <a:solidFill>
                  <a:prstClr val="black"/>
                </a:solidFill>
              </a:rPr>
              <a:t>» на новый лад</a:t>
            </a:r>
            <a:endParaRPr lang="ru-RU" dirty="0">
              <a:solidFill>
                <a:prstClr val="black"/>
              </a:solidFill>
            </a:endParaRPr>
          </a:p>
          <a:p>
            <a:pPr marL="0" lvl="0" indent="0">
              <a:buNone/>
            </a:pPr>
            <a:r>
              <a:rPr lang="en-US" dirty="0">
                <a:solidFill>
                  <a:prstClr val="black"/>
                </a:solidFill>
              </a:rPr>
              <a:t>https://cloud.mail.ru/public/mX3Z/5mHsz9j3u</a:t>
            </a:r>
            <a:endParaRPr lang="ru-RU" dirty="0">
              <a:solidFill>
                <a:prstClr val="black"/>
              </a:solidFill>
            </a:endParaRP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smtClean="0">
                <a:solidFill>
                  <a:srgbClr val="002060"/>
                </a:solidFill>
              </a:rPr>
              <a:t>Результаты реализации проекта:</a:t>
            </a:r>
            <a:r>
              <a:rPr lang="ru-RU" dirty="0" smtClean="0">
                <a:solidFill>
                  <a:srgbClr val="002060"/>
                </a:solidFill>
              </a:rPr>
              <a:t> </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7500" lnSpcReduction="20000"/>
          </a:bodyPr>
          <a:lstStyle/>
          <a:p>
            <a:r>
              <a:rPr lang="ru-RU" dirty="0" smtClean="0"/>
              <a:t>задачи проекта были реализованы. повысилась познавательная активность детей. они стали задавать больше вопросов, проявляют интерес по данной теме. проект оказался интересным для всех его участников. проектная деятельность позволила родителям активно участвовать в образовательно-воспитательном процессе и способствовала укреплению детско-родительских отношений;</a:t>
            </a:r>
          </a:p>
          <a:p>
            <a:r>
              <a:rPr lang="ru-RU" dirty="0" smtClean="0"/>
              <a:t>у детей сформированы знания об истории праздника день народного единства, понятие о </a:t>
            </a:r>
            <a:r>
              <a:rPr lang="ru-RU" dirty="0" err="1" smtClean="0"/>
              <a:t>россии</a:t>
            </a:r>
            <a:r>
              <a:rPr lang="ru-RU" dirty="0" smtClean="0"/>
              <a:t>, как о многонациональном государстве, народы которого проживают в дружбе и согласии между собой. закреплены знания о флаге, гербе и гимне.</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buNone/>
            </a:pPr>
            <a:r>
              <a:rPr lang="ru-RU" dirty="0" smtClean="0"/>
              <a:t>      «Любовь к родному краю, родной культуре, родной речи начинается с малого - с любви к своей семье, к своему жилищу, к своему детскому саду. Постепенно расширяясь, эта любовь переходит в любовь к родной стране, к её истории, прошлому и настоящему, ко всему человечеству».</a:t>
            </a:r>
          </a:p>
          <a:p>
            <a:pPr>
              <a:buNone/>
            </a:pPr>
            <a:r>
              <a:rPr lang="ru-RU" dirty="0" smtClean="0"/>
              <a:t>                                                       Л. С. Лихачев.</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2060"/>
                </a:solidFill>
              </a:rPr>
              <a:t>Паспорт проекта</a:t>
            </a:r>
            <a:endParaRPr lang="ru-RU" b="1" dirty="0">
              <a:solidFill>
                <a:srgbClr val="002060"/>
              </a:solidFill>
            </a:endParaRPr>
          </a:p>
        </p:txBody>
      </p:sp>
      <p:sp>
        <p:nvSpPr>
          <p:cNvPr id="3" name="Содержимое 2"/>
          <p:cNvSpPr>
            <a:spLocks noGrp="1"/>
          </p:cNvSpPr>
          <p:nvPr>
            <p:ph idx="1"/>
          </p:nvPr>
        </p:nvSpPr>
        <p:spPr/>
        <p:txBody>
          <a:bodyPr>
            <a:normAutofit fontScale="85000" lnSpcReduction="20000"/>
          </a:bodyPr>
          <a:lstStyle/>
          <a:p>
            <a:r>
              <a:rPr lang="ru-RU" dirty="0" smtClean="0"/>
              <a:t>Вид проекта: познавательно-практический.</a:t>
            </a:r>
          </a:p>
          <a:p>
            <a:r>
              <a:rPr lang="ru-RU" dirty="0" smtClean="0"/>
              <a:t>Сроки реализации проекта: краткосрочный (1 неделя).</a:t>
            </a:r>
          </a:p>
          <a:p>
            <a:r>
              <a:rPr lang="ru-RU" dirty="0" smtClean="0"/>
              <a:t>Возраст детей: старший дошкольный возраст </a:t>
            </a:r>
            <a:r>
              <a:rPr lang="ru-RU" i="1" dirty="0" smtClean="0"/>
              <a:t>(уточнить группу самостоятельно)</a:t>
            </a:r>
            <a:endParaRPr lang="ru-RU" dirty="0" smtClean="0"/>
          </a:p>
          <a:p>
            <a:r>
              <a:rPr lang="ru-RU" dirty="0" smtClean="0"/>
              <a:t>Участники проекта: воспитатели, дети, родители.</a:t>
            </a:r>
          </a:p>
          <a:p>
            <a:r>
              <a:rPr lang="ru-RU" dirty="0" smtClean="0"/>
              <a:t>Виды детской деятельности: познавательно- исследовательская, восприятие художественной литературы, коммуникативная.</a:t>
            </a:r>
          </a:p>
          <a:p>
            <a:r>
              <a:rPr lang="ru-RU" dirty="0" smtClean="0"/>
              <a:t>Используемые технологии: информационно- коммуникативная, игровая, </a:t>
            </a:r>
            <a:r>
              <a:rPr lang="ru-RU" dirty="0" err="1" smtClean="0"/>
              <a:t>здоровье-сберегающая</a:t>
            </a:r>
            <a:r>
              <a:rPr lang="ru-RU" dirty="0" smtClean="0"/>
              <a:t>.</a:t>
            </a:r>
          </a:p>
          <a:p>
            <a:endParaRPr lang="ru-RU" dirty="0">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1"/>
          </p:nvPr>
        </p:nvSpPr>
        <p:spPr>
          <a:xfrm>
            <a:off x="798501" y="357166"/>
            <a:ext cx="3357586" cy="639762"/>
          </a:xfrm>
        </p:spPr>
        <p:txBody>
          <a:bodyPr>
            <a:normAutofit/>
          </a:bodyPr>
          <a:lstStyle/>
          <a:p>
            <a:pPr algn="ctr"/>
            <a:r>
              <a:rPr lang="ru-RU" dirty="0" smtClean="0">
                <a:solidFill>
                  <a:srgbClr val="002060"/>
                </a:solidFill>
              </a:rPr>
              <a:t>Цель:</a:t>
            </a:r>
            <a:endParaRPr lang="ru-RU" dirty="0">
              <a:solidFill>
                <a:srgbClr val="002060"/>
              </a:solidFill>
            </a:endParaRPr>
          </a:p>
        </p:txBody>
      </p:sp>
      <p:sp>
        <p:nvSpPr>
          <p:cNvPr id="5" name="Содержимое 4"/>
          <p:cNvSpPr>
            <a:spLocks noGrp="1"/>
          </p:cNvSpPr>
          <p:nvPr>
            <p:ph sz="half" idx="2"/>
          </p:nvPr>
        </p:nvSpPr>
        <p:spPr>
          <a:xfrm>
            <a:off x="457200" y="1196752"/>
            <a:ext cx="4040188" cy="4483113"/>
          </a:xfrm>
        </p:spPr>
        <p:txBody>
          <a:bodyPr>
            <a:normAutofit/>
          </a:bodyPr>
          <a:lstStyle/>
          <a:p>
            <a:pPr>
              <a:buNone/>
            </a:pPr>
            <a:r>
              <a:rPr lang="ru-RU" sz="2000" dirty="0" smtClean="0"/>
              <a:t>     формирование знаний об  истории праздника День народного единства, понятие о России, как о многонациональном государстве, народы которого проживают в дружбе и согласии между собой. </a:t>
            </a:r>
            <a:endParaRPr lang="ru-RU" sz="2000" dirty="0"/>
          </a:p>
        </p:txBody>
      </p:sp>
      <p:sp>
        <p:nvSpPr>
          <p:cNvPr id="7" name="Текст 6"/>
          <p:cNvSpPr>
            <a:spLocks noGrp="1"/>
          </p:cNvSpPr>
          <p:nvPr>
            <p:ph type="body" sz="quarter" idx="3"/>
          </p:nvPr>
        </p:nvSpPr>
        <p:spPr>
          <a:xfrm>
            <a:off x="4643438" y="357166"/>
            <a:ext cx="3898899" cy="639762"/>
          </a:xfrm>
        </p:spPr>
        <p:txBody>
          <a:bodyPr>
            <a:normAutofit/>
          </a:bodyPr>
          <a:lstStyle/>
          <a:p>
            <a:pPr algn="ctr"/>
            <a:r>
              <a:rPr lang="ru-RU" dirty="0" smtClean="0">
                <a:solidFill>
                  <a:srgbClr val="002060"/>
                </a:solidFill>
              </a:rPr>
              <a:t>Задачи</a:t>
            </a:r>
            <a:r>
              <a:rPr lang="ru-RU" dirty="0" smtClean="0"/>
              <a:t>:</a:t>
            </a:r>
            <a:endParaRPr lang="ru-RU" dirty="0"/>
          </a:p>
        </p:txBody>
      </p:sp>
      <p:sp>
        <p:nvSpPr>
          <p:cNvPr id="8" name="Содержимое 7"/>
          <p:cNvSpPr>
            <a:spLocks noGrp="1"/>
          </p:cNvSpPr>
          <p:nvPr>
            <p:ph sz="quarter" idx="4"/>
          </p:nvPr>
        </p:nvSpPr>
        <p:spPr>
          <a:xfrm>
            <a:off x="4645025" y="1000108"/>
            <a:ext cx="4041775" cy="5357850"/>
          </a:xfrm>
        </p:spPr>
        <p:txBody>
          <a:bodyPr>
            <a:normAutofit fontScale="85000" lnSpcReduction="10000"/>
          </a:bodyPr>
          <a:lstStyle/>
          <a:p>
            <a:pPr lvl="0"/>
            <a:r>
              <a:rPr lang="ru-RU" dirty="0" smtClean="0"/>
              <a:t>дать представление о празднике «День народного единства»;</a:t>
            </a:r>
          </a:p>
          <a:p>
            <a:pPr lvl="0"/>
            <a:r>
              <a:rPr lang="ru-RU" dirty="0" smtClean="0"/>
              <a:t>закрепить знания детей о гимне, гербе, флаге России;</a:t>
            </a:r>
          </a:p>
          <a:p>
            <a:pPr lvl="0"/>
            <a:r>
              <a:rPr lang="ru-RU" dirty="0" smtClean="0"/>
              <a:t>пробудить в детях чувство любви к своему городу (</a:t>
            </a:r>
            <a:r>
              <a:rPr lang="ru-RU" i="1" dirty="0" smtClean="0"/>
              <a:t>селу</a:t>
            </a:r>
            <a:r>
              <a:rPr lang="ru-RU" dirty="0" smtClean="0"/>
              <a:t>);</a:t>
            </a:r>
          </a:p>
          <a:p>
            <a:pPr lvl="0"/>
            <a:r>
              <a:rPr lang="ru-RU" dirty="0" smtClean="0"/>
              <a:t>продолжать знакомить детей с людьми разных национальностей, воспитывать толерантность; воспитывать  уважение к  их традициям и обычаям;</a:t>
            </a:r>
          </a:p>
          <a:p>
            <a:pPr lvl="0"/>
            <a:r>
              <a:rPr lang="ru-RU" dirty="0" smtClean="0"/>
              <a:t>воспитание чувства гордости за силу России, уважения к русским воинам, национальным героям, желания им подражать.</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2060"/>
                </a:solidFill>
              </a:rPr>
              <a:t>Актуальность проекта</a:t>
            </a:r>
            <a:endParaRPr lang="ru-RU" dirty="0">
              <a:solidFill>
                <a:srgbClr val="002060"/>
              </a:solidFill>
            </a:endParaRPr>
          </a:p>
        </p:txBody>
      </p:sp>
      <p:sp>
        <p:nvSpPr>
          <p:cNvPr id="3" name="Содержимое 2"/>
          <p:cNvSpPr>
            <a:spLocks noGrp="1"/>
          </p:cNvSpPr>
          <p:nvPr>
            <p:ph idx="1"/>
          </p:nvPr>
        </p:nvSpPr>
        <p:spPr>
          <a:xfrm>
            <a:off x="457200" y="1285860"/>
            <a:ext cx="8229600" cy="4840303"/>
          </a:xfrm>
        </p:spPr>
        <p:txBody>
          <a:bodyPr>
            <a:normAutofit/>
          </a:bodyPr>
          <a:lstStyle/>
          <a:p>
            <a:r>
              <a:rPr lang="ru-RU" sz="1600" dirty="0" smtClean="0"/>
              <a:t>В настоящее время одной из острейших проблем является воспитание патриотизма. Дошкольные образовательные учреждения, являясь начальным звеном системы образования, призваны формировать у детей первое представление об окружающем мире, отношение к родной природе, малой Родине, своему Отечеству. Очевидно, что для этого необходимо определить нравственные ориентиры, способные вызвать чувства самоуважения и единения.</a:t>
            </a:r>
          </a:p>
          <a:p>
            <a:r>
              <a:rPr lang="ru-RU" sz="1600" dirty="0" smtClean="0"/>
              <a:t>Задачи патриотического воспитания в дошкольном учреждении решаются во всех видах детской деятельности: на занятиях, в играх, в труде, в быту. Воспитателю следует использовать различные средства и мето­ды. Проектная деятельность является отличной формой работы для актуализации и  систематизации знаний детей по патриотическому воспитанию детей.</a:t>
            </a:r>
          </a:p>
          <a:p>
            <a:r>
              <a:rPr lang="ru-RU" sz="1600" dirty="0" smtClean="0"/>
              <a:t>Поэтому решено было реализовать краткосрочный проект "День народного единства".</a:t>
            </a:r>
          </a:p>
          <a:p>
            <a:r>
              <a:rPr lang="ru-RU" sz="1600" dirty="0" smtClean="0"/>
              <a:t>Цель проекта: формировать знания об истории праздника День народного единства, понятие о России, как о многонациональном государстве, народы которого проживают в дружбе и согласии между собой. Закрепить знания о флаге, гербе и гимне. Воспитывать любовь и уважение  к Родине, проживающим народам, формировать дружеские взаимоотношения в детском коллективе. Развивать слуховое внимание и память, обобщить и закрепить знания детей.</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571472" y="285728"/>
            <a:ext cx="8229600" cy="1143000"/>
          </a:xfrm>
        </p:spPr>
        <p:txBody>
          <a:bodyPr>
            <a:normAutofit fontScale="90000"/>
          </a:bodyPr>
          <a:lstStyle/>
          <a:p>
            <a:r>
              <a:rPr lang="ru-RU" b="1" dirty="0" smtClean="0"/>
              <a:t/>
            </a:r>
            <a:br>
              <a:rPr lang="ru-RU" b="1" dirty="0" smtClean="0"/>
            </a:br>
            <a:r>
              <a:rPr lang="ru-RU" b="1" dirty="0" smtClean="0"/>
              <a:t/>
            </a:r>
            <a:br>
              <a:rPr lang="ru-RU" b="1" dirty="0" smtClean="0"/>
            </a:br>
            <a:r>
              <a:rPr lang="ru-RU" b="1" dirty="0" smtClean="0">
                <a:solidFill>
                  <a:srgbClr val="002060"/>
                </a:solidFill>
              </a:rPr>
              <a:t>Ожидаемый результат: </a:t>
            </a:r>
            <a:r>
              <a:rPr lang="ru-RU" dirty="0" smtClean="0"/>
              <a:t/>
            </a:r>
            <a:br>
              <a:rPr lang="ru-RU" dirty="0" smtClean="0"/>
            </a:br>
            <a:r>
              <a:rPr lang="ru-RU" dirty="0" smtClean="0">
                <a:solidFill>
                  <a:srgbClr val="002060"/>
                </a:solidFill>
              </a:rPr>
              <a:t/>
            </a:r>
            <a:br>
              <a:rPr lang="ru-RU" dirty="0" smtClean="0">
                <a:solidFill>
                  <a:srgbClr val="002060"/>
                </a:solidFill>
              </a:rPr>
            </a:br>
            <a:endParaRPr lang="ru-RU" dirty="0">
              <a:solidFill>
                <a:srgbClr val="002060"/>
              </a:solidFill>
            </a:endParaRPr>
          </a:p>
        </p:txBody>
      </p:sp>
      <p:sp>
        <p:nvSpPr>
          <p:cNvPr id="7" name="Содержимое 6"/>
          <p:cNvSpPr>
            <a:spLocks noGrp="1"/>
          </p:cNvSpPr>
          <p:nvPr>
            <p:ph idx="1"/>
          </p:nvPr>
        </p:nvSpPr>
        <p:spPr/>
        <p:txBody>
          <a:bodyPr>
            <a:normAutofit fontScale="70000" lnSpcReduction="20000"/>
          </a:bodyPr>
          <a:lstStyle/>
          <a:p>
            <a:pPr lvl="0"/>
            <a:r>
              <a:rPr lang="ru-RU" dirty="0" smtClean="0"/>
              <a:t>совершенствование уровня знаний детей о своем родном крае, о стране.</a:t>
            </a:r>
          </a:p>
          <a:p>
            <a:pPr lvl="0"/>
            <a:r>
              <a:rPr lang="ru-RU" dirty="0" smtClean="0"/>
              <a:t>формирование у детей чувств патриотизма: гордости за свою Родину, уважение традиций людей разных национальностей, проживающих на территории России;</a:t>
            </a:r>
          </a:p>
          <a:p>
            <a:pPr lvl="0"/>
            <a:r>
              <a:rPr lang="ru-RU" dirty="0" smtClean="0"/>
              <a:t>осуществление в группе образовательного процесса  по обозначенной проблеме;</a:t>
            </a:r>
          </a:p>
          <a:p>
            <a:pPr lvl="0"/>
            <a:r>
              <a:rPr lang="ru-RU" dirty="0" smtClean="0"/>
              <a:t>развитие познавательной деятельности дошкольников в ходе совместной практической деятельности с воспитателем;</a:t>
            </a:r>
          </a:p>
          <a:p>
            <a:pPr lvl="0"/>
            <a:r>
              <a:rPr lang="ru-RU" dirty="0" smtClean="0"/>
              <a:t>совершенствование и обогащение развивающей среды группы;</a:t>
            </a:r>
          </a:p>
          <a:p>
            <a:r>
              <a:rPr lang="ru-RU" dirty="0" smtClean="0"/>
              <a:t>вовлечение родителей в педагогический процесс группы, укрепление заинтересованности в сотрудничестве с детским садом.</a:t>
            </a:r>
            <a:br>
              <a:rPr lang="ru-RU" dirty="0" smtClean="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a:bodyPr>
          <a:lstStyle/>
          <a:p>
            <a:r>
              <a:rPr lang="ru-RU" b="1" dirty="0" smtClean="0">
                <a:solidFill>
                  <a:srgbClr val="002060"/>
                </a:solidFill>
              </a:rPr>
              <a:t>Работа с детьми</a:t>
            </a:r>
            <a:endParaRPr lang="ru-RU" b="1" dirty="0">
              <a:solidFill>
                <a:srgbClr val="002060"/>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184489" y="1139870"/>
            <a:ext cx="4176464" cy="4866292"/>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092" y="3861048"/>
            <a:ext cx="3275179" cy="2456384"/>
          </a:xfrm>
          <a:prstGeom prst="rect">
            <a:avLst/>
          </a:prstGeom>
        </p:spPr>
      </p:pic>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922" y="1248905"/>
            <a:ext cx="3287349" cy="246551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23528" y="332656"/>
            <a:ext cx="8496944" cy="6260718"/>
          </a:xfrm>
          <a:prstGeom prst="rect">
            <a:avLst/>
          </a:prstGeom>
        </p:spPr>
      </p:pic>
    </p:spTree>
    <p:extLst>
      <p:ext uri="{BB962C8B-B14F-4D97-AF65-F5344CB8AC3E}">
        <p14:creationId xmlns:p14="http://schemas.microsoft.com/office/powerpoint/2010/main" val="2857159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stretch>
            <a:fillRect/>
          </a:stretch>
        </p:blipFill>
        <p:spPr>
          <a:xfrm>
            <a:off x="323529" y="3675034"/>
            <a:ext cx="3816423" cy="2858930"/>
          </a:xfrm>
          <a:prstGeom prst="rect">
            <a:avLst/>
          </a:prstGeom>
        </p:spPr>
      </p:pic>
      <p:pic>
        <p:nvPicPr>
          <p:cNvPr id="10" name="Рисунок 9"/>
          <p:cNvPicPr>
            <a:picLocks noChangeAspect="1"/>
          </p:cNvPicPr>
          <p:nvPr/>
        </p:nvPicPr>
        <p:blipFill>
          <a:blip r:embed="rId3"/>
          <a:stretch>
            <a:fillRect/>
          </a:stretch>
        </p:blipFill>
        <p:spPr>
          <a:xfrm>
            <a:off x="5273883" y="368660"/>
            <a:ext cx="3582085" cy="2686564"/>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9952" y="2996952"/>
            <a:ext cx="4716016" cy="3537012"/>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9" y="368660"/>
            <a:ext cx="5256584" cy="3942438"/>
          </a:xfrm>
          <a:prstGeom prst="rect">
            <a:avLst/>
          </a:prstGeom>
        </p:spPr>
      </p:pic>
    </p:spTree>
    <p:extLst>
      <p:ext uri="{BB962C8B-B14F-4D97-AF65-F5344CB8AC3E}">
        <p14:creationId xmlns:p14="http://schemas.microsoft.com/office/powerpoint/2010/main" val="207211858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148</Words>
  <Application>Microsoft Office PowerPoint</Application>
  <PresentationFormat>Экран (4:3)</PresentationFormat>
  <Paragraphs>40</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Bookman Old Style</vt:lpstr>
      <vt:lpstr>Calibri</vt:lpstr>
      <vt:lpstr>Comic Sans MS</vt:lpstr>
      <vt:lpstr>Тема Office</vt:lpstr>
      <vt:lpstr>    Проект  по нравственно-патриотическому воспитанию «День народного единства»    </vt:lpstr>
      <vt:lpstr>Презентация PowerPoint</vt:lpstr>
      <vt:lpstr>Паспорт проекта</vt:lpstr>
      <vt:lpstr>Презентация PowerPoint</vt:lpstr>
      <vt:lpstr>Актуальность проекта</vt:lpstr>
      <vt:lpstr>  Ожидаемый результат:   </vt:lpstr>
      <vt:lpstr>Работа с детьми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Итоговое мероприятие:</vt:lpstr>
      <vt:lpstr> Результаты реализации проекта: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dc:title>
  <dc:creator>Marat</dc:creator>
  <cp:lastModifiedBy>milanasarinasova@gmail.com</cp:lastModifiedBy>
  <cp:revision>16</cp:revision>
  <dcterms:created xsi:type="dcterms:W3CDTF">2021-05-25T13:06:06Z</dcterms:created>
  <dcterms:modified xsi:type="dcterms:W3CDTF">2024-02-21T14:31:55Z</dcterms:modified>
</cp:coreProperties>
</file>