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8" r:id="rId3"/>
    <p:sldId id="281" r:id="rId4"/>
    <p:sldId id="280" r:id="rId5"/>
    <p:sldId id="263" r:id="rId6"/>
    <p:sldId id="278" r:id="rId7"/>
    <p:sldId id="275" r:id="rId8"/>
    <p:sldId id="276" r:id="rId9"/>
    <p:sldId id="282" r:id="rId10"/>
    <p:sldId id="283" r:id="rId11"/>
    <p:sldId id="27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F31D74-67BD-4BDC-B144-455130AD70B8}" v="528" dt="2022-12-12T15:57:18.479"/>
    <p1510:client id="{AC2315B5-D8FE-4F68-BB2B-CA6469DC14E3}" v="338" dt="2022-12-11T09:54:41.907"/>
    <p1510:client id="{BEA4ADCF-77EE-4138-BE27-F9745DD4326E}" v="138" dt="2022-12-11T12:25:03.0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89" d="100"/>
          <a:sy n="89" d="100"/>
        </p:scale>
        <p:origin x="3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27.01.2024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B9D7E975-9161-4F2D-AC53-69E1912F6B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xmlns="" id="{827DC2C4-B485-428A-BF4A-472D2967F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63E6235-1649-4B47-9862-4026FC473B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34653" y="623275"/>
            <a:ext cx="401217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5" descr="Изображение выглядит как небо, внешний, сцена, дорога&#10;&#10;Автоматически созданное описание">
            <a:extLst>
              <a:ext uri="{FF2B5EF4-FFF2-40B4-BE49-F238E27FC236}">
                <a16:creationId xmlns:a16="http://schemas.microsoft.com/office/drawing/2014/main" xmlns="" id="{954D1758-98BC-1A1E-6006-861AB75E2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88" y="622300"/>
            <a:ext cx="6456363" cy="4775200"/>
          </a:xfrm>
          <a:prstGeom prst="rect">
            <a:avLst/>
          </a:prstGeom>
        </p:spPr>
      </p:pic>
      <p:pic>
        <p:nvPicPr>
          <p:cNvPr id="9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6452E09-94B5-248E-6FF3-90BDC6498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388" y="5465763"/>
            <a:ext cx="6456363" cy="763588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FD2B97DA-328C-4C5D-A7D6-54ED9B6B59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2497" y="1056639"/>
            <a:ext cx="3197660" cy="4880521"/>
          </a:xfrm>
        </p:spPr>
        <p:txBody>
          <a:bodyPr anchor="b">
            <a:normAutofit fontScale="90000"/>
          </a:bodyPr>
          <a:lstStyle/>
          <a:p>
            <a:r>
              <a:rPr lang="ru-RU" sz="1800" b="1" dirty="0" smtClean="0">
                <a:latin typeface="Comic Sans MS"/>
                <a:ea typeface="+mj-lt"/>
                <a:cs typeface="+mj-lt"/>
              </a:rPr>
              <a:t/>
            </a:r>
            <a:br>
              <a:rPr lang="ru-RU" sz="1800" b="1" dirty="0" smtClean="0">
                <a:latin typeface="Comic Sans MS"/>
                <a:ea typeface="+mj-lt"/>
                <a:cs typeface="+mj-lt"/>
              </a:rPr>
            </a:br>
            <a:r>
              <a:rPr lang="ru-RU" sz="1800" b="1" dirty="0">
                <a:latin typeface="Comic Sans MS"/>
                <a:ea typeface="+mj-lt"/>
                <a:cs typeface="+mj-lt"/>
              </a:rPr>
              <a:t/>
            </a:r>
            <a:br>
              <a:rPr lang="ru-RU" sz="1800" b="1" dirty="0">
                <a:latin typeface="Comic Sans MS"/>
                <a:ea typeface="+mj-lt"/>
                <a:cs typeface="+mj-lt"/>
              </a:rPr>
            </a:br>
            <a:r>
              <a:rPr lang="ru-RU" sz="1800" b="1" dirty="0" smtClean="0">
                <a:latin typeface="Comic Sans MS"/>
                <a:ea typeface="+mj-lt"/>
                <a:cs typeface="+mj-lt"/>
              </a:rPr>
              <a:t/>
            </a:r>
            <a:br>
              <a:rPr lang="ru-RU" sz="1800" b="1" dirty="0" smtClean="0">
                <a:latin typeface="Comic Sans MS"/>
                <a:ea typeface="+mj-lt"/>
                <a:cs typeface="+mj-lt"/>
              </a:rPr>
            </a:br>
            <a:r>
              <a:rPr lang="ru-RU" sz="1800" b="1" dirty="0">
                <a:latin typeface="Comic Sans MS"/>
                <a:ea typeface="+mj-lt"/>
                <a:cs typeface="+mj-lt"/>
              </a:rPr>
              <a:t/>
            </a:r>
            <a:br>
              <a:rPr lang="ru-RU" sz="1800" b="1" dirty="0">
                <a:latin typeface="Comic Sans MS"/>
                <a:ea typeface="+mj-lt"/>
                <a:cs typeface="+mj-lt"/>
              </a:rPr>
            </a:br>
            <a:r>
              <a:rPr lang="ru-RU" sz="1800" b="1" dirty="0">
                <a:latin typeface="Comic Sans MS"/>
                <a:ea typeface="+mj-lt"/>
                <a:cs typeface="+mj-lt"/>
              </a:rPr>
              <a:t/>
            </a:r>
            <a:br>
              <a:rPr lang="ru-RU" sz="1800" b="1" dirty="0">
                <a:latin typeface="Comic Sans MS"/>
                <a:ea typeface="+mj-lt"/>
                <a:cs typeface="+mj-lt"/>
              </a:rPr>
            </a:br>
            <a:r>
              <a:rPr lang="ru-RU" sz="1800" b="1" dirty="0">
                <a:latin typeface="Comic Sans MS"/>
                <a:ea typeface="+mj-lt"/>
                <a:cs typeface="+mj-lt"/>
              </a:rPr>
              <a:t>Краткосрочный проект</a:t>
            </a:r>
            <a:r>
              <a:rPr lang="ru-RU" sz="1800" dirty="0">
                <a:latin typeface="Comic Sans MS"/>
                <a:ea typeface="+mj-lt"/>
                <a:cs typeface="+mj-lt"/>
              </a:rPr>
              <a:t> </a:t>
            </a:r>
            <a:endParaRPr lang="ru-RU" sz="1800" dirty="0">
              <a:latin typeface="Comic Sans MS"/>
              <a:cs typeface="Calibri Light"/>
            </a:endParaRPr>
          </a:p>
          <a:p>
            <a:r>
              <a:rPr lang="ru-RU" sz="1800" b="1" dirty="0">
                <a:latin typeface="Comic Sans MS"/>
                <a:ea typeface="+mj-lt"/>
                <a:cs typeface="+mj-lt"/>
              </a:rPr>
              <a:t>«Моя малая </a:t>
            </a:r>
            <a:br>
              <a:rPr lang="ru-RU" sz="1800" b="1" dirty="0">
                <a:latin typeface="Comic Sans MS"/>
                <a:ea typeface="+mj-lt"/>
                <a:cs typeface="+mj-lt"/>
              </a:rPr>
            </a:br>
            <a:r>
              <a:rPr lang="ru-RU" sz="1800" b="1" dirty="0">
                <a:latin typeface="Comic Sans MS"/>
                <a:ea typeface="+mj-lt"/>
                <a:cs typeface="+mj-lt"/>
              </a:rPr>
              <a:t>Родина – Сургут»</a:t>
            </a:r>
            <a:r>
              <a:rPr lang="ru-RU" sz="1800" dirty="0">
                <a:latin typeface="Comic Sans MS"/>
                <a:ea typeface="+mj-lt"/>
                <a:cs typeface="+mj-lt"/>
              </a:rPr>
              <a:t> </a:t>
            </a:r>
            <a:endParaRPr lang="ru-RU" sz="1800" dirty="0">
              <a:latin typeface="Comic Sans MS"/>
              <a:cs typeface="Calibri Light"/>
            </a:endParaRPr>
          </a:p>
          <a:p>
            <a:r>
              <a:rPr lang="ru-RU" sz="1800" dirty="0">
                <a:latin typeface="Comic Sans MS"/>
                <a:ea typeface="+mj-lt"/>
                <a:cs typeface="+mj-lt"/>
              </a:rPr>
              <a:t>для детей старшего дошкольного возраста </a:t>
            </a:r>
            <a:r>
              <a:rPr lang="ru-RU" sz="1800" dirty="0" smtClean="0">
                <a:latin typeface="Comic Sans MS"/>
                <a:ea typeface="+mj-lt"/>
                <a:cs typeface="+mj-lt"/>
              </a:rPr>
              <a:t/>
            </a:r>
            <a:br>
              <a:rPr lang="ru-RU" sz="1800" dirty="0" smtClean="0">
                <a:latin typeface="Comic Sans MS"/>
                <a:ea typeface="+mj-lt"/>
                <a:cs typeface="+mj-lt"/>
              </a:rPr>
            </a:br>
            <a:r>
              <a:rPr lang="ru-RU" sz="1800" dirty="0">
                <a:latin typeface="Comic Sans MS"/>
                <a:ea typeface="+mj-lt"/>
                <a:cs typeface="+mj-lt"/>
              </a:rPr>
              <a:t/>
            </a:r>
            <a:br>
              <a:rPr lang="ru-RU" sz="1800" dirty="0">
                <a:latin typeface="Comic Sans MS"/>
                <a:ea typeface="+mj-lt"/>
                <a:cs typeface="+mj-lt"/>
              </a:rPr>
            </a:br>
            <a:r>
              <a:rPr lang="ru-RU" sz="1800" dirty="0" smtClean="0">
                <a:latin typeface="Comic Sans MS"/>
                <a:ea typeface="+mj-lt"/>
                <a:cs typeface="+mj-lt"/>
              </a:rPr>
              <a:t/>
            </a:r>
            <a:br>
              <a:rPr lang="ru-RU" sz="1800" dirty="0" smtClean="0">
                <a:latin typeface="Comic Sans MS"/>
                <a:ea typeface="+mj-lt"/>
                <a:cs typeface="+mj-lt"/>
              </a:rPr>
            </a:br>
            <a:r>
              <a:rPr lang="ru-RU" sz="1800" dirty="0">
                <a:latin typeface="Comic Sans MS"/>
                <a:ea typeface="+mj-lt"/>
                <a:cs typeface="+mj-lt"/>
              </a:rPr>
              <a:t/>
            </a:r>
            <a:br>
              <a:rPr lang="ru-RU" sz="1800" dirty="0">
                <a:latin typeface="Comic Sans MS"/>
                <a:ea typeface="+mj-lt"/>
                <a:cs typeface="+mj-lt"/>
              </a:rPr>
            </a:br>
            <a:r>
              <a:rPr lang="ru-RU" sz="1800" dirty="0" smtClean="0">
                <a:latin typeface="Comic Sans MS"/>
                <a:ea typeface="+mj-lt"/>
                <a:cs typeface="+mj-lt"/>
              </a:rPr>
              <a:t/>
            </a:r>
            <a:br>
              <a:rPr lang="ru-RU" sz="1800" dirty="0" smtClean="0">
                <a:latin typeface="Comic Sans MS"/>
                <a:ea typeface="+mj-lt"/>
                <a:cs typeface="+mj-lt"/>
              </a:rPr>
            </a:br>
            <a:r>
              <a:rPr lang="ru-RU" sz="1800">
                <a:latin typeface="Comic Sans MS"/>
                <a:ea typeface="+mj-lt"/>
                <a:cs typeface="+mj-lt"/>
              </a:rPr>
              <a:t/>
            </a:r>
            <a:br>
              <a:rPr lang="ru-RU" sz="1800">
                <a:latin typeface="Comic Sans MS"/>
                <a:ea typeface="+mj-lt"/>
                <a:cs typeface="+mj-lt"/>
              </a:rPr>
            </a:br>
            <a:r>
              <a:rPr lang="ru-RU" sz="1600" smtClean="0">
                <a:latin typeface="Comic Sans MS"/>
                <a:ea typeface="+mj-lt"/>
                <a:cs typeface="+mj-lt"/>
              </a:rPr>
              <a:t>Выполнил: </a:t>
            </a:r>
            <a:r>
              <a:rPr lang="ru-RU" sz="1600" dirty="0" smtClean="0">
                <a:latin typeface="Comic Sans MS"/>
                <a:ea typeface="+mj-lt"/>
                <a:cs typeface="+mj-lt"/>
              </a:rPr>
              <a:t/>
            </a:r>
            <a:br>
              <a:rPr lang="ru-RU" sz="1600" dirty="0" smtClean="0">
                <a:latin typeface="Comic Sans MS"/>
                <a:ea typeface="+mj-lt"/>
                <a:cs typeface="+mj-lt"/>
              </a:rPr>
            </a:br>
            <a:r>
              <a:rPr lang="ru-RU" sz="1600" dirty="0" err="1" smtClean="0">
                <a:latin typeface="Comic Sans MS"/>
                <a:ea typeface="+mj-lt"/>
                <a:cs typeface="+mj-lt"/>
              </a:rPr>
              <a:t>Сарибасова</a:t>
            </a:r>
            <a:r>
              <a:rPr lang="ru-RU" sz="1600" dirty="0" smtClean="0">
                <a:latin typeface="Comic Sans MS"/>
                <a:ea typeface="+mj-lt"/>
                <a:cs typeface="+mj-lt"/>
              </a:rPr>
              <a:t> З.К.</a:t>
            </a:r>
            <a:br>
              <a:rPr lang="ru-RU" sz="1600" dirty="0" smtClean="0">
                <a:latin typeface="Comic Sans MS"/>
                <a:ea typeface="+mj-lt"/>
                <a:cs typeface="+mj-lt"/>
              </a:rPr>
            </a:br>
            <a:r>
              <a:rPr lang="ru-RU" sz="1800" dirty="0" smtClean="0">
                <a:latin typeface="Comic Sans MS"/>
                <a:ea typeface="+mj-lt"/>
                <a:cs typeface="+mj-lt"/>
              </a:rPr>
              <a:t/>
            </a:r>
            <a:br>
              <a:rPr lang="ru-RU" sz="1800" dirty="0" smtClean="0">
                <a:latin typeface="Comic Sans MS"/>
                <a:ea typeface="+mj-lt"/>
                <a:cs typeface="+mj-lt"/>
              </a:rPr>
            </a:br>
            <a:endParaRPr lang="ru-RU" sz="1800" dirty="0">
              <a:latin typeface="Comic Sans MS"/>
              <a:cs typeface="Calibri Light"/>
            </a:endParaRPr>
          </a:p>
          <a:p>
            <a:pPr algn="l"/>
            <a:r>
              <a:rPr lang="ru-RU" sz="1800" dirty="0">
                <a:latin typeface="Comic Sans MS"/>
                <a:ea typeface="+mj-lt"/>
                <a:cs typeface="+mj-lt"/>
              </a:rPr>
              <a:t>  </a:t>
            </a:r>
            <a:endParaRPr lang="ru-RU" sz="1800" dirty="0">
              <a:latin typeface="Comic Sans M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514DC2-BA67-0FDC-CA1B-BB04F6E70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" y="-2034"/>
            <a:ext cx="12193055" cy="7626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ru-RU" sz="1000" dirty="0">
                <a:latin typeface="Comic Sans MS"/>
                <a:cs typeface="Calibri"/>
              </a:rPr>
              <a:t>М  у  н  и  ц  и  п  а  л  ь  н  о  е   б  ю  д  ж  е  т  н  о  е     д  о  ш  к  о  л  ь  н  о  е   о  б  р  а  з  о  в  а  т  е  л  ь  н  о  е   у  ч  р  е  ж  д  е  н  и  е   д  е  т  с  к  и  й   с  а  д   №  9   "М  е  т  е  л  и  ц  а"</a:t>
            </a:r>
          </a:p>
        </p:txBody>
      </p:sp>
    </p:spTree>
    <p:extLst>
      <p:ext uri="{BB962C8B-B14F-4D97-AF65-F5344CB8AC3E}">
        <p14:creationId xmlns:p14="http://schemas.microsoft.com/office/powerpoint/2010/main" val="398859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9" descr="Изображение выглядит как снег, небо, внешний, человек&#10;&#10;Автоматически созданное описание">
            <a:extLst>
              <a:ext uri="{FF2B5EF4-FFF2-40B4-BE49-F238E27FC236}">
                <a16:creationId xmlns:a16="http://schemas.microsoft.com/office/drawing/2014/main" xmlns="" id="{7ED0AA0C-3B1F-56CE-AFF3-DF9E87600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" y="948975"/>
            <a:ext cx="1547813" cy="2535238"/>
          </a:xfrm>
          <a:prstGeom prst="rect">
            <a:avLst/>
          </a:prstGeom>
        </p:spPr>
      </p:pic>
      <p:pic>
        <p:nvPicPr>
          <p:cNvPr id="52" name="Рисунок 52" descr="Изображение выглядит как текст, внеш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25E2F3CB-7EA7-3AF2-3B3D-22893F6C8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5363" y="948975"/>
            <a:ext cx="1677988" cy="2535238"/>
          </a:xfrm>
          <a:prstGeom prst="rect">
            <a:avLst/>
          </a:prstGeom>
        </p:spPr>
      </p:pic>
      <p:pic>
        <p:nvPicPr>
          <p:cNvPr id="47" name="Рисунок 47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F4A91D4-6996-EAF8-89A0-924D1F756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7963" y="948975"/>
            <a:ext cx="4633913" cy="2535238"/>
          </a:xfrm>
          <a:prstGeom prst="rect">
            <a:avLst/>
          </a:prstGeom>
        </p:spPr>
      </p:pic>
      <p:pic>
        <p:nvPicPr>
          <p:cNvPr id="43" name="Рисунок 44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69DF0D4A-AD22-75BE-0B37-E3C1A8EF06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8491" y="948975"/>
            <a:ext cx="1157288" cy="2535238"/>
          </a:xfrm>
          <a:prstGeom prst="rect">
            <a:avLst/>
          </a:prstGeom>
        </p:spPr>
      </p:pic>
      <p:pic>
        <p:nvPicPr>
          <p:cNvPr id="51" name="Рисунок 51" descr="Изображение выглядит как внешний, снег&#10;&#10;Автоматически созданное описание">
            <a:extLst>
              <a:ext uri="{FF2B5EF4-FFF2-40B4-BE49-F238E27FC236}">
                <a16:creationId xmlns:a16="http://schemas.microsoft.com/office/drawing/2014/main" xmlns="" id="{250B1FFC-9568-9A76-E377-7F0C29DC51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9975" y="948975"/>
            <a:ext cx="1587500" cy="2535238"/>
          </a:xfrm>
          <a:prstGeom prst="rect">
            <a:avLst/>
          </a:prstGeom>
        </p:spPr>
      </p:pic>
      <p:pic>
        <p:nvPicPr>
          <p:cNvPr id="20" name="Рисунок 21" descr="Изображение выглядит как человек, внешний, в позе&#10;&#10;Автоматически созданное описание">
            <a:extLst>
              <a:ext uri="{FF2B5EF4-FFF2-40B4-BE49-F238E27FC236}">
                <a16:creationId xmlns:a16="http://schemas.microsoft.com/office/drawing/2014/main" xmlns="" id="{42919C83-8BAE-2EB2-CF5C-EDBF440D5B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8" y="3568721"/>
            <a:ext cx="5316538" cy="2922588"/>
          </a:xfrm>
          <a:prstGeom prst="rect">
            <a:avLst/>
          </a:prstGeom>
        </p:spPr>
      </p:pic>
      <p:pic>
        <p:nvPicPr>
          <p:cNvPr id="53" name="Рисунок 53" descr="Изображение выглядит как снег, забор, небо, внеш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1AE9729C-A745-0947-1447-0AB9FCCC71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3465" y="3568721"/>
            <a:ext cx="2046288" cy="2922588"/>
          </a:xfrm>
          <a:prstGeom prst="rect">
            <a:avLst/>
          </a:prstGeom>
        </p:spPr>
      </p:pic>
      <p:pic>
        <p:nvPicPr>
          <p:cNvPr id="41" name="Рисунок 42" descr="Изображение выглядит как снег, челове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420A991-0CEF-40A4-8953-54AD0A9B07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4261" y="3568721"/>
            <a:ext cx="1273175" cy="2922588"/>
          </a:xfrm>
          <a:prstGeom prst="rect">
            <a:avLst/>
          </a:prstGeom>
        </p:spPr>
      </p:pic>
      <p:pic>
        <p:nvPicPr>
          <p:cNvPr id="22" name="Рисунок 40" descr="Изображение выглядит как снег, внеш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84818ABE-41C7-F646-D9C5-FD2C0D0226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31424" y="3568721"/>
            <a:ext cx="2046288" cy="2922588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8CECC0EA-F34F-016F-F844-81531A010C7E}"/>
              </a:ext>
            </a:extLst>
          </p:cNvPr>
          <p:cNvSpPr txBox="1"/>
          <p:nvPr/>
        </p:nvSpPr>
        <p:spPr>
          <a:xfrm>
            <a:off x="-5937" y="221673"/>
            <a:ext cx="1432705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dirty="0">
                <a:latin typeface="Comic Sans MS"/>
              </a:rPr>
              <a:t>Экскурсии по родному городу</a:t>
            </a:r>
          </a:p>
        </p:txBody>
      </p:sp>
    </p:spTree>
    <p:extLst>
      <p:ext uri="{BB962C8B-B14F-4D97-AF65-F5344CB8AC3E}">
        <p14:creationId xmlns:p14="http://schemas.microsoft.com/office/powerpoint/2010/main" val="42257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770AE191-D2EA-45C9-A44D-830C188F74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472021" y="518649"/>
            <a:ext cx="1128382" cy="847206"/>
            <a:chOff x="8183879" y="1000124"/>
            <a:chExt cx="1562267" cy="1172973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xmlns="" id="{23A0E4C1-B7A6-4637-AC51-4A5AE3841FF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xmlns="" id="{F4E8C039-CC58-44F3-8A7B-E0A934C1D01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B02380B-1A0E-A345-21E2-CD21E4622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845" y="2856482"/>
            <a:ext cx="3887699" cy="32281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latin typeface="Comic Sans MS"/>
                <a:cs typeface="Calibri" panose="020F0502020204030204"/>
              </a:rPr>
              <a:t>СПАСИБО</a:t>
            </a:r>
            <a:endParaRPr lang="ru-RU" dirty="0">
              <a:cs typeface="Calibri" panose="020F0502020204030204"/>
            </a:endParaRPr>
          </a:p>
          <a:p>
            <a:pPr marL="0" indent="0" algn="ctr">
              <a:buNone/>
            </a:pPr>
            <a:r>
              <a:rPr lang="ru-RU" sz="2400" b="1" dirty="0">
                <a:latin typeface="Comic Sans MS"/>
                <a:cs typeface="Calibri" panose="020F0502020204030204"/>
              </a:rPr>
              <a:t> ЗА </a:t>
            </a:r>
            <a:endParaRPr lang="ru-RU">
              <a:latin typeface="Calibri" panose="020F0502020204030204"/>
              <a:cs typeface="Calibri" panose="020F0502020204030204"/>
            </a:endParaRPr>
          </a:p>
          <a:p>
            <a:pPr marL="0" indent="0" algn="ctr">
              <a:buNone/>
            </a:pPr>
            <a:r>
              <a:rPr lang="ru-RU" sz="2400" b="1" dirty="0">
                <a:latin typeface="Comic Sans MS"/>
                <a:cs typeface="Calibri" panose="020F0502020204030204"/>
              </a:rPr>
              <a:t>ВНИМАНИЕ !</a:t>
            </a:r>
            <a:endParaRPr lang="ru-RU" dirty="0">
              <a:cs typeface="Calibri"/>
            </a:endParaRPr>
          </a:p>
        </p:txBody>
      </p:sp>
      <p:pic>
        <p:nvPicPr>
          <p:cNvPr id="9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6452E09-94B5-248E-6FF3-90BDC6498C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65" r="13386"/>
          <a:stretch/>
        </p:blipFill>
        <p:spPr>
          <a:xfrm>
            <a:off x="4636963" y="10"/>
            <a:ext cx="7555037" cy="3383270"/>
          </a:xfrm>
          <a:prstGeom prst="rect">
            <a:avLst/>
          </a:prstGeom>
        </p:spPr>
      </p:pic>
      <p:pic>
        <p:nvPicPr>
          <p:cNvPr id="2" name="Рисунок 3" descr="Изображение выглядит как здание, город, внешний, шоссе&#10;&#10;Автоматически созданное описание">
            <a:extLst>
              <a:ext uri="{FF2B5EF4-FFF2-40B4-BE49-F238E27FC236}">
                <a16:creationId xmlns:a16="http://schemas.microsoft.com/office/drawing/2014/main" xmlns="" id="{C1FD4027-3235-E019-6C1D-44A5865E90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464" r="-2" b="10900"/>
          <a:stretch/>
        </p:blipFill>
        <p:spPr>
          <a:xfrm>
            <a:off x="4639056" y="3474720"/>
            <a:ext cx="7552944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7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6452E09-94B5-248E-6FF3-90BDC6498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" y="5300730"/>
            <a:ext cx="12187706" cy="155834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71997CD-48E7-ED82-60E3-4494DAD476AF}"/>
              </a:ext>
            </a:extLst>
          </p:cNvPr>
          <p:cNvSpPr txBox="1"/>
          <p:nvPr/>
        </p:nvSpPr>
        <p:spPr>
          <a:xfrm>
            <a:off x="230841" y="488577"/>
            <a:ext cx="11483787" cy="40318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3200" i="1" dirty="0">
                <a:latin typeface="Times New Roman"/>
                <a:cs typeface="Times New Roman"/>
              </a:rPr>
              <a:t>«</a:t>
            </a:r>
            <a:r>
              <a:rPr lang="en-US" sz="3200" i="1" dirty="0" err="1">
                <a:latin typeface="Times New Roman"/>
                <a:cs typeface="Times New Roman"/>
              </a:rPr>
              <a:t>Воспитание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любви</a:t>
            </a:r>
            <a:r>
              <a:rPr lang="en-US" sz="3200" i="1" dirty="0">
                <a:latin typeface="Times New Roman"/>
                <a:cs typeface="Times New Roman"/>
              </a:rPr>
              <a:t> к </a:t>
            </a:r>
            <a:r>
              <a:rPr lang="en-US" sz="3200" i="1" dirty="0" err="1">
                <a:latin typeface="Times New Roman"/>
                <a:cs typeface="Times New Roman"/>
              </a:rPr>
              <a:t>родному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краю</a:t>
            </a:r>
            <a:r>
              <a:rPr lang="en-US" sz="3200" i="1" dirty="0">
                <a:latin typeface="Times New Roman"/>
                <a:cs typeface="Times New Roman"/>
              </a:rPr>
              <a:t>, к </a:t>
            </a:r>
            <a:r>
              <a:rPr lang="en-US" sz="3200" i="1" dirty="0" err="1">
                <a:latin typeface="Times New Roman"/>
                <a:cs typeface="Times New Roman"/>
              </a:rPr>
              <a:t>родной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культуре</a:t>
            </a:r>
            <a:r>
              <a:rPr lang="en-US" sz="3200" i="1" dirty="0">
                <a:latin typeface="Times New Roman"/>
                <a:cs typeface="Times New Roman"/>
              </a:rPr>
              <a:t>, к </a:t>
            </a:r>
            <a:r>
              <a:rPr lang="en-US" sz="3200" i="1" dirty="0" err="1">
                <a:latin typeface="Times New Roman"/>
                <a:cs typeface="Times New Roman"/>
              </a:rPr>
              <a:t>родному</a:t>
            </a:r>
            <a:r>
              <a:rPr lang="en-US" sz="3200" i="1" dirty="0">
                <a:latin typeface="Times New Roman"/>
                <a:cs typeface="Times New Roman"/>
              </a:rPr>
              <a:t> </a:t>
            </a:r>
            <a:r>
              <a:rPr lang="en-US" sz="3200" i="1" dirty="0" err="1">
                <a:latin typeface="Times New Roman"/>
                <a:cs typeface="Times New Roman"/>
              </a:rPr>
              <a:t>городу</a:t>
            </a:r>
            <a:r>
              <a:rPr lang="en-US" sz="3200" i="1" dirty="0">
                <a:latin typeface="Times New Roman"/>
                <a:cs typeface="Times New Roman"/>
              </a:rPr>
              <a:t>, к </a:t>
            </a:r>
            <a:r>
              <a:rPr lang="en-US" sz="3200" i="1" dirty="0" err="1">
                <a:latin typeface="Times New Roman"/>
                <a:cs typeface="Times New Roman"/>
              </a:rPr>
              <a:t>родной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речи</a:t>
            </a:r>
            <a:r>
              <a:rPr lang="en-US" sz="3200" i="1" dirty="0">
                <a:latin typeface="Times New Roman"/>
                <a:cs typeface="Times New Roman"/>
              </a:rPr>
              <a:t> – </a:t>
            </a:r>
            <a:r>
              <a:rPr lang="en-US" sz="3200" i="1" dirty="0" err="1">
                <a:latin typeface="Times New Roman"/>
                <a:cs typeface="Times New Roman"/>
              </a:rPr>
              <a:t>задача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первостепенной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важности</a:t>
            </a:r>
            <a:r>
              <a:rPr lang="en-US" sz="3200" i="1" dirty="0">
                <a:latin typeface="Times New Roman"/>
                <a:cs typeface="Times New Roman"/>
              </a:rPr>
              <a:t>, и </a:t>
            </a:r>
            <a:r>
              <a:rPr lang="en-US" sz="3200" i="1" dirty="0" err="1">
                <a:latin typeface="Times New Roman"/>
                <a:cs typeface="Times New Roman"/>
              </a:rPr>
              <a:t>нет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необходимости</a:t>
            </a:r>
            <a:r>
              <a:rPr lang="en-US" sz="3200" i="1" dirty="0">
                <a:latin typeface="Times New Roman"/>
                <a:cs typeface="Times New Roman"/>
              </a:rPr>
              <a:t> — </a:t>
            </a:r>
            <a:r>
              <a:rPr lang="en-US" sz="3200" i="1" dirty="0" err="1">
                <a:latin typeface="Times New Roman"/>
                <a:cs typeface="Times New Roman"/>
              </a:rPr>
              <a:t>это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доказывать</a:t>
            </a:r>
            <a:r>
              <a:rPr lang="en-US" sz="3200" i="1" dirty="0">
                <a:latin typeface="Times New Roman"/>
                <a:cs typeface="Times New Roman"/>
              </a:rPr>
              <a:t>. </a:t>
            </a:r>
            <a:r>
              <a:rPr lang="en-US" sz="3200" i="1" dirty="0" err="1">
                <a:latin typeface="Times New Roman"/>
                <a:cs typeface="Times New Roman"/>
              </a:rPr>
              <a:t>Но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как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воспитать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эту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любовь</a:t>
            </a:r>
            <a:r>
              <a:rPr lang="en-US" sz="3200" i="1" dirty="0">
                <a:latin typeface="Times New Roman"/>
                <a:cs typeface="Times New Roman"/>
              </a:rPr>
              <a:t>? </a:t>
            </a:r>
            <a:r>
              <a:rPr lang="en-US" sz="3200" i="1" dirty="0" err="1">
                <a:latin typeface="Times New Roman"/>
                <a:cs typeface="Times New Roman"/>
              </a:rPr>
              <a:t>Она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начинается</a:t>
            </a:r>
            <a:r>
              <a:rPr lang="en-US" sz="3200" i="1" dirty="0">
                <a:latin typeface="Times New Roman"/>
                <a:cs typeface="Times New Roman"/>
              </a:rPr>
              <a:t> с </a:t>
            </a:r>
            <a:r>
              <a:rPr lang="en-US" sz="3200" i="1" dirty="0" err="1">
                <a:latin typeface="Times New Roman"/>
                <a:cs typeface="Times New Roman"/>
              </a:rPr>
              <a:t>малого</a:t>
            </a:r>
            <a:r>
              <a:rPr lang="en-US" sz="3200" i="1" dirty="0">
                <a:latin typeface="Times New Roman"/>
                <a:cs typeface="Times New Roman"/>
              </a:rPr>
              <a:t> – с </a:t>
            </a:r>
            <a:r>
              <a:rPr lang="en-US" sz="3200" i="1" dirty="0" err="1">
                <a:latin typeface="Times New Roman"/>
                <a:cs typeface="Times New Roman"/>
              </a:rPr>
              <a:t>любви</a:t>
            </a:r>
            <a:r>
              <a:rPr lang="en-US" sz="3200" i="1" dirty="0">
                <a:latin typeface="Times New Roman"/>
                <a:cs typeface="Times New Roman"/>
              </a:rPr>
              <a:t> к </a:t>
            </a:r>
            <a:r>
              <a:rPr lang="en-US" sz="3200" i="1" dirty="0" err="1">
                <a:latin typeface="Times New Roman"/>
                <a:cs typeface="Times New Roman"/>
              </a:rPr>
              <a:t>своей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семье</a:t>
            </a:r>
            <a:r>
              <a:rPr lang="en-US" sz="3200" i="1" dirty="0">
                <a:latin typeface="Times New Roman"/>
                <a:cs typeface="Times New Roman"/>
              </a:rPr>
              <a:t>, к </a:t>
            </a:r>
            <a:r>
              <a:rPr lang="en-US" sz="3200" i="1" dirty="0" err="1">
                <a:latin typeface="Times New Roman"/>
                <a:cs typeface="Times New Roman"/>
              </a:rPr>
              <a:t>своему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дому</a:t>
            </a:r>
            <a:r>
              <a:rPr lang="en-US" sz="3200" i="1" dirty="0">
                <a:latin typeface="Times New Roman"/>
                <a:cs typeface="Times New Roman"/>
              </a:rPr>
              <a:t>. </a:t>
            </a:r>
            <a:r>
              <a:rPr lang="en-US" sz="3200" i="1" dirty="0" err="1">
                <a:latin typeface="Times New Roman"/>
                <a:cs typeface="Times New Roman"/>
              </a:rPr>
              <a:t>Постоянно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расширяясь</a:t>
            </a:r>
            <a:r>
              <a:rPr lang="en-US" sz="3200" i="1" dirty="0">
                <a:latin typeface="Times New Roman"/>
                <a:cs typeface="Times New Roman"/>
              </a:rPr>
              <a:t>, </a:t>
            </a:r>
            <a:r>
              <a:rPr lang="en-US" sz="3200" i="1" dirty="0" err="1">
                <a:latin typeface="Times New Roman"/>
                <a:cs typeface="Times New Roman"/>
              </a:rPr>
              <a:t>эта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любовь</a:t>
            </a:r>
            <a:r>
              <a:rPr lang="en-US" sz="3200" i="1" dirty="0">
                <a:latin typeface="Times New Roman"/>
                <a:cs typeface="Times New Roman"/>
              </a:rPr>
              <a:t> к </a:t>
            </a:r>
            <a:r>
              <a:rPr lang="en-US" sz="3200" i="1" dirty="0" err="1">
                <a:latin typeface="Times New Roman"/>
                <a:cs typeface="Times New Roman"/>
              </a:rPr>
              <a:t>родному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переходит</a:t>
            </a:r>
            <a:r>
              <a:rPr lang="en-US" sz="3200" i="1" dirty="0">
                <a:latin typeface="Times New Roman"/>
                <a:cs typeface="Times New Roman"/>
              </a:rPr>
              <a:t> в </a:t>
            </a:r>
            <a:r>
              <a:rPr lang="en-US" sz="3200" i="1" dirty="0" err="1">
                <a:latin typeface="Times New Roman"/>
                <a:cs typeface="Times New Roman"/>
              </a:rPr>
              <a:t>любовь</a:t>
            </a:r>
            <a:r>
              <a:rPr lang="en-US" sz="3200" i="1" dirty="0">
                <a:latin typeface="Times New Roman"/>
                <a:cs typeface="Times New Roman"/>
              </a:rPr>
              <a:t> к </a:t>
            </a:r>
            <a:r>
              <a:rPr lang="en-US" sz="3200" i="1" dirty="0" err="1">
                <a:latin typeface="Times New Roman"/>
                <a:cs typeface="Times New Roman"/>
              </a:rPr>
              <a:t>своей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стране</a:t>
            </a:r>
            <a:r>
              <a:rPr lang="en-US" sz="3200" i="1" dirty="0">
                <a:latin typeface="Times New Roman"/>
                <a:cs typeface="Times New Roman"/>
              </a:rPr>
              <a:t>, к </a:t>
            </a:r>
            <a:r>
              <a:rPr lang="en-US" sz="3200" i="1" dirty="0" err="1">
                <a:latin typeface="Times New Roman"/>
                <a:cs typeface="Times New Roman"/>
              </a:rPr>
              <a:t>ее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истории</a:t>
            </a:r>
            <a:r>
              <a:rPr lang="en-US" sz="3200" i="1" dirty="0">
                <a:latin typeface="Times New Roman"/>
                <a:cs typeface="Times New Roman"/>
              </a:rPr>
              <a:t>, к </a:t>
            </a:r>
            <a:r>
              <a:rPr lang="en-US" sz="3200" i="1" dirty="0" err="1">
                <a:latin typeface="Times New Roman"/>
                <a:cs typeface="Times New Roman"/>
              </a:rPr>
              <a:t>ее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прошлому</a:t>
            </a:r>
            <a:r>
              <a:rPr lang="en-US" sz="3200" i="1" dirty="0">
                <a:latin typeface="Times New Roman"/>
                <a:cs typeface="Times New Roman"/>
              </a:rPr>
              <a:t> и </a:t>
            </a:r>
            <a:r>
              <a:rPr lang="en-US" sz="3200" i="1" dirty="0" err="1">
                <a:latin typeface="Times New Roman"/>
                <a:cs typeface="Times New Roman"/>
              </a:rPr>
              <a:t>настоящему</a:t>
            </a:r>
            <a:r>
              <a:rPr lang="en-US" sz="3200" i="1" dirty="0">
                <a:latin typeface="Times New Roman"/>
                <a:cs typeface="Times New Roman"/>
              </a:rPr>
              <a:t>, а </a:t>
            </a:r>
            <a:r>
              <a:rPr lang="en-US" sz="3200" i="1" dirty="0" err="1">
                <a:latin typeface="Times New Roman"/>
                <a:cs typeface="Times New Roman"/>
              </a:rPr>
              <a:t>затем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ко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всему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  <a:r>
              <a:rPr lang="en-US" sz="3200" i="1" dirty="0" err="1">
                <a:latin typeface="Times New Roman"/>
                <a:cs typeface="Times New Roman"/>
              </a:rPr>
              <a:t>человечеству</a:t>
            </a:r>
            <a:r>
              <a:rPr lang="en-US" sz="3200" i="1" dirty="0">
                <a:latin typeface="Times New Roman"/>
                <a:cs typeface="Times New Roman"/>
              </a:rPr>
              <a:t>»  </a:t>
            </a:r>
            <a:endParaRPr lang="ru-RU" dirty="0"/>
          </a:p>
          <a:p>
            <a:pPr algn="r"/>
            <a:r>
              <a:rPr lang="en-US" sz="3200" i="1" dirty="0">
                <a:latin typeface="Times New Roman"/>
                <a:cs typeface="Times New Roman"/>
              </a:rPr>
              <a:t>Д. С. Лихачев.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33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6452E09-94B5-248E-6FF3-90BDC6498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" y="5300730"/>
            <a:ext cx="12187706" cy="15583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E6F60EC-C471-49FB-EB63-7CB29E4A5151}"/>
              </a:ext>
            </a:extLst>
          </p:cNvPr>
          <p:cNvSpPr txBox="1"/>
          <p:nvPr/>
        </p:nvSpPr>
        <p:spPr>
          <a:xfrm>
            <a:off x="145929" y="119888"/>
            <a:ext cx="11898405" cy="60016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latin typeface="Comic Sans MS"/>
              </a:rPr>
              <a:t> </a:t>
            </a:r>
            <a:r>
              <a:rPr lang="en-US" sz="2400" b="1" dirty="0" err="1">
                <a:latin typeface="Comic Sans MS"/>
              </a:rPr>
              <a:t>Цель</a:t>
            </a:r>
            <a:r>
              <a:rPr lang="en-US" sz="2400" b="1" dirty="0">
                <a:latin typeface="Comic Sans MS"/>
              </a:rPr>
              <a:t>: </a:t>
            </a:r>
            <a:r>
              <a:rPr lang="en-US" sz="2400" dirty="0" err="1">
                <a:latin typeface="Comic Sans MS"/>
              </a:rPr>
              <a:t>формировать</a:t>
            </a:r>
            <a:r>
              <a:rPr lang="en-US" sz="2400" dirty="0">
                <a:latin typeface="Comic Sans MS"/>
              </a:rPr>
              <a:t> у </a:t>
            </a:r>
            <a:r>
              <a:rPr lang="en-US" sz="2400" dirty="0" err="1">
                <a:latin typeface="Comic Sans MS"/>
              </a:rPr>
              <a:t>детей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интерес</a:t>
            </a:r>
            <a:r>
              <a:rPr lang="en-US" sz="2400" dirty="0">
                <a:latin typeface="Comic Sans MS"/>
              </a:rPr>
              <a:t> к </a:t>
            </a:r>
            <a:r>
              <a:rPr lang="en-US" sz="2400" dirty="0" err="1">
                <a:latin typeface="Comic Sans MS"/>
              </a:rPr>
              <a:t>культурным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ценностям</a:t>
            </a:r>
            <a:r>
              <a:rPr lang="en-US" sz="2400" dirty="0">
                <a:latin typeface="Comic Sans MS"/>
              </a:rPr>
              <a:t> и </a:t>
            </a:r>
            <a:r>
              <a:rPr lang="en-US" sz="2400" dirty="0" err="1">
                <a:latin typeface="Comic Sans MS"/>
              </a:rPr>
              <a:t>достопримечательностям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родного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города</a:t>
            </a:r>
            <a:r>
              <a:rPr lang="en-US" sz="2400" dirty="0">
                <a:latin typeface="Comic Sans MS"/>
              </a:rPr>
              <a:t>.</a:t>
            </a:r>
            <a:endParaRPr lang="en-US" sz="2400" dirty="0" err="1">
              <a:latin typeface="Comic Sans MS"/>
              <a:cs typeface="Calibri"/>
            </a:endParaRPr>
          </a:p>
          <a:p>
            <a:r>
              <a:rPr lang="en-US" sz="2400" b="1" dirty="0">
                <a:latin typeface="Comic Sans MS"/>
              </a:rPr>
              <a:t> </a:t>
            </a:r>
            <a:r>
              <a:rPr lang="en-US" sz="2400" b="1" dirty="0" err="1">
                <a:latin typeface="Comic Sans MS"/>
              </a:rPr>
              <a:t>Задачи</a:t>
            </a:r>
            <a:r>
              <a:rPr lang="en-US" sz="2400" b="1" dirty="0">
                <a:latin typeface="Comic Sans MS"/>
              </a:rPr>
              <a:t>:</a:t>
            </a:r>
            <a:endParaRPr lang="en-US" sz="2400" b="1" dirty="0">
              <a:latin typeface="Comic Sans MS"/>
              <a:cs typeface="Calibri"/>
            </a:endParaRPr>
          </a:p>
          <a:p>
            <a:pPr marL="342900" indent="-342900">
              <a:buFont typeface="Wingdings"/>
              <a:buChar char="ü"/>
            </a:pPr>
            <a:r>
              <a:rPr lang="en-US" sz="2400" dirty="0" err="1">
                <a:latin typeface="Comic Sans MS"/>
              </a:rPr>
              <a:t>пробудить</a:t>
            </a:r>
            <a:r>
              <a:rPr lang="en-US" sz="2400" dirty="0">
                <a:latin typeface="Comic Sans MS"/>
              </a:rPr>
              <a:t> в </a:t>
            </a:r>
            <a:r>
              <a:rPr lang="en-US" sz="2400" dirty="0" err="1">
                <a:latin typeface="Comic Sans MS"/>
              </a:rPr>
              <a:t>детях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чувство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любви</a:t>
            </a:r>
            <a:r>
              <a:rPr lang="en-US" sz="2400" dirty="0">
                <a:latin typeface="Comic Sans MS"/>
              </a:rPr>
              <a:t> к </a:t>
            </a:r>
            <a:r>
              <a:rPr lang="en-US" sz="2400" dirty="0" err="1">
                <a:latin typeface="Comic Sans MS"/>
              </a:rPr>
              <a:t>своему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городу</a:t>
            </a:r>
            <a:r>
              <a:rPr lang="en-US" sz="2400" dirty="0">
                <a:latin typeface="Comic Sans MS"/>
              </a:rPr>
              <a:t>, </a:t>
            </a:r>
            <a:r>
              <a:rPr lang="en-US" sz="2400" dirty="0" err="1">
                <a:latin typeface="Comic Sans MS"/>
              </a:rPr>
              <a:t>краю</a:t>
            </a:r>
            <a:r>
              <a:rPr lang="en-US" sz="2400" dirty="0">
                <a:latin typeface="Comic Sans MS"/>
              </a:rPr>
              <a:t>, </a:t>
            </a:r>
            <a:r>
              <a:rPr lang="en-US" sz="2400" dirty="0" err="1">
                <a:latin typeface="Comic Sans MS"/>
              </a:rPr>
              <a:t>уважение</a:t>
            </a:r>
            <a:r>
              <a:rPr lang="en-US" sz="2400" dirty="0">
                <a:latin typeface="Comic Sans MS"/>
              </a:rPr>
              <a:t> к </a:t>
            </a:r>
            <a:r>
              <a:rPr lang="en-US" sz="2400" dirty="0" err="1">
                <a:latin typeface="Comic Sans MS"/>
              </a:rPr>
              <a:t>его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традициям</a:t>
            </a:r>
            <a:r>
              <a:rPr lang="en-US" sz="2400" dirty="0">
                <a:latin typeface="Comic Sans MS"/>
              </a:rPr>
              <a:t> и </a:t>
            </a:r>
            <a:r>
              <a:rPr lang="en-US" sz="2400" dirty="0" err="1">
                <a:latin typeface="Comic Sans MS"/>
              </a:rPr>
              <a:t>обычаям</a:t>
            </a:r>
            <a:r>
              <a:rPr lang="en-US" sz="2400" dirty="0">
                <a:latin typeface="Comic Sans MS"/>
              </a:rPr>
              <a:t>;</a:t>
            </a:r>
            <a:endParaRPr lang="en-US" sz="2400">
              <a:latin typeface="Comic Sans MS"/>
              <a:cs typeface="Calibri"/>
            </a:endParaRPr>
          </a:p>
          <a:p>
            <a:pPr marL="342900" indent="-342900">
              <a:buFont typeface="Wingdings"/>
              <a:buChar char="ü"/>
            </a:pPr>
            <a:r>
              <a:rPr lang="en-US" sz="2400" dirty="0" err="1">
                <a:latin typeface="Comic Sans MS"/>
              </a:rPr>
              <a:t>сформировать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первоначальные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представления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об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истории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родного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края</a:t>
            </a:r>
            <a:r>
              <a:rPr lang="en-US" sz="2400" dirty="0">
                <a:latin typeface="Comic Sans MS"/>
              </a:rPr>
              <a:t>, о </a:t>
            </a:r>
            <a:r>
              <a:rPr lang="en-US" sz="2400" dirty="0" err="1">
                <a:latin typeface="Comic Sans MS"/>
              </a:rPr>
              <a:t>его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красоте</a:t>
            </a:r>
            <a:r>
              <a:rPr lang="en-US" sz="2400" dirty="0">
                <a:latin typeface="Comic Sans MS"/>
              </a:rPr>
              <a:t> и </a:t>
            </a:r>
            <a:r>
              <a:rPr lang="en-US" sz="2400" dirty="0" err="1">
                <a:latin typeface="Comic Sans MS"/>
              </a:rPr>
              <a:t>богатстве</a:t>
            </a:r>
            <a:r>
              <a:rPr lang="en-US" sz="2400" dirty="0">
                <a:latin typeface="Comic Sans MS"/>
              </a:rPr>
              <a:t>;</a:t>
            </a:r>
            <a:endParaRPr lang="en-US" sz="2400">
              <a:latin typeface="Comic Sans MS"/>
              <a:cs typeface="Calibri"/>
            </a:endParaRPr>
          </a:p>
          <a:p>
            <a:pPr marL="342900" indent="-342900">
              <a:buFont typeface="Wingdings"/>
              <a:buChar char="ü"/>
            </a:pPr>
            <a:r>
              <a:rPr lang="en-US" sz="2400" dirty="0" err="1">
                <a:latin typeface="Comic Sans MS"/>
              </a:rPr>
              <a:t>воспитывать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чувство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гордости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за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профессии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своих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родителей</a:t>
            </a:r>
            <a:r>
              <a:rPr lang="en-US" sz="2400" dirty="0">
                <a:latin typeface="Comic Sans MS"/>
              </a:rPr>
              <a:t>;</a:t>
            </a:r>
            <a:endParaRPr lang="en-US" sz="2400">
              <a:latin typeface="Comic Sans MS"/>
              <a:cs typeface="Calibri"/>
            </a:endParaRPr>
          </a:p>
          <a:p>
            <a:pPr marL="342900" indent="-342900">
              <a:buFont typeface="Wingdings"/>
              <a:buChar char="ü"/>
            </a:pPr>
            <a:r>
              <a:rPr lang="en-US" sz="2400" dirty="0" err="1">
                <a:latin typeface="Comic Sans MS"/>
              </a:rPr>
              <a:t>воспитывать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интерес</a:t>
            </a:r>
            <a:r>
              <a:rPr lang="en-US" sz="2400" dirty="0">
                <a:latin typeface="Comic Sans MS"/>
              </a:rPr>
              <a:t> к </a:t>
            </a:r>
            <a:r>
              <a:rPr lang="en-US" sz="2400" dirty="0" err="1">
                <a:latin typeface="Comic Sans MS"/>
              </a:rPr>
              <a:t>посещению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культурных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объектов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города</a:t>
            </a:r>
            <a:r>
              <a:rPr lang="en-US" sz="2400" dirty="0">
                <a:latin typeface="Comic Sans MS"/>
              </a:rPr>
              <a:t>, </a:t>
            </a:r>
            <a:r>
              <a:rPr lang="en-US" sz="2400" dirty="0" err="1">
                <a:latin typeface="Comic Sans MS"/>
              </a:rPr>
              <a:t>приобщение</a:t>
            </a:r>
            <a:r>
              <a:rPr lang="en-US" sz="2400" dirty="0">
                <a:latin typeface="Comic Sans MS"/>
              </a:rPr>
              <a:t> к </a:t>
            </a:r>
            <a:r>
              <a:rPr lang="en-US" sz="2400" dirty="0" err="1">
                <a:latin typeface="Comic Sans MS"/>
              </a:rPr>
              <a:t>культуре</a:t>
            </a:r>
            <a:r>
              <a:rPr lang="en-US" sz="2400" dirty="0">
                <a:latin typeface="Comic Sans MS"/>
              </a:rPr>
              <a:t>, к </a:t>
            </a:r>
            <a:r>
              <a:rPr lang="en-US" sz="2400" dirty="0" err="1">
                <a:latin typeface="Comic Sans MS"/>
              </a:rPr>
              <a:t>устному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народному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творчеству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коренных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жителей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города</a:t>
            </a:r>
            <a:r>
              <a:rPr lang="en-US" sz="2400" dirty="0">
                <a:latin typeface="Comic Sans MS"/>
              </a:rPr>
              <a:t>;</a:t>
            </a:r>
            <a:endParaRPr lang="en-US" sz="2400">
              <a:latin typeface="Comic Sans MS"/>
              <a:cs typeface="Calibri"/>
            </a:endParaRPr>
          </a:p>
          <a:p>
            <a:pPr marL="342900" indent="-342900">
              <a:buFont typeface="Wingdings"/>
              <a:buChar char="ü"/>
            </a:pPr>
            <a:r>
              <a:rPr lang="en-US" sz="2400" dirty="0" err="1">
                <a:latin typeface="Comic Sans MS"/>
              </a:rPr>
              <a:t>вызвать</a:t>
            </a:r>
            <a:r>
              <a:rPr lang="en-US" sz="2400" dirty="0">
                <a:latin typeface="Comic Sans MS"/>
              </a:rPr>
              <a:t> у </a:t>
            </a:r>
            <a:r>
              <a:rPr lang="en-US" sz="2400" dirty="0" err="1">
                <a:latin typeface="Comic Sans MS"/>
              </a:rPr>
              <a:t>детей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чувство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гордости</a:t>
            </a:r>
            <a:r>
              <a:rPr lang="en-US" sz="2400" dirty="0">
                <a:latin typeface="Comic Sans MS"/>
              </a:rPr>
              <a:t> и </a:t>
            </a:r>
            <a:r>
              <a:rPr lang="en-US" sz="2400" dirty="0" err="1">
                <a:latin typeface="Comic Sans MS"/>
              </a:rPr>
              <a:t>интереса</a:t>
            </a:r>
            <a:r>
              <a:rPr lang="en-US" sz="2400" dirty="0">
                <a:latin typeface="Comic Sans MS"/>
              </a:rPr>
              <a:t> к </a:t>
            </a:r>
            <a:r>
              <a:rPr lang="en-US" sz="2400" dirty="0" err="1">
                <a:latin typeface="Comic Sans MS"/>
              </a:rPr>
              <a:t>своему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городу</a:t>
            </a:r>
            <a:r>
              <a:rPr lang="en-US" sz="2400" dirty="0">
                <a:latin typeface="Comic Sans MS"/>
              </a:rPr>
              <a:t>;</a:t>
            </a:r>
            <a:endParaRPr lang="en-US" sz="2400">
              <a:latin typeface="Comic Sans MS"/>
              <a:cs typeface="Calibri"/>
            </a:endParaRPr>
          </a:p>
          <a:p>
            <a:pPr marL="342900" indent="-342900">
              <a:buFont typeface="Wingdings"/>
              <a:buChar char="ü"/>
            </a:pPr>
            <a:r>
              <a:rPr lang="en-US" sz="2400" dirty="0" err="1">
                <a:latin typeface="Comic Sans MS"/>
              </a:rPr>
              <a:t>побудить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желание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узнать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большее</a:t>
            </a:r>
            <a:r>
              <a:rPr lang="en-US" sz="2400" dirty="0">
                <a:latin typeface="Comic Sans MS"/>
              </a:rPr>
              <a:t> о </a:t>
            </a:r>
            <a:r>
              <a:rPr lang="en-US" sz="2400" dirty="0" err="1">
                <a:latin typeface="Comic Sans MS"/>
              </a:rPr>
              <a:t>родном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городе</a:t>
            </a:r>
            <a:r>
              <a:rPr lang="en-US" sz="2400" dirty="0">
                <a:latin typeface="Comic Sans MS"/>
              </a:rPr>
              <a:t>;</a:t>
            </a:r>
            <a:endParaRPr lang="en-US" sz="2400">
              <a:latin typeface="Comic Sans MS"/>
              <a:cs typeface="Calibri"/>
            </a:endParaRPr>
          </a:p>
          <a:p>
            <a:pPr marL="342900" indent="-342900">
              <a:buFont typeface="Wingdings"/>
              <a:buChar char="ü"/>
            </a:pPr>
            <a:r>
              <a:rPr lang="en-US" sz="2400" dirty="0" err="1">
                <a:latin typeface="Comic Sans MS"/>
              </a:rPr>
              <a:t>подвести</a:t>
            </a:r>
            <a:r>
              <a:rPr lang="en-US" sz="2400" dirty="0">
                <a:latin typeface="Comic Sans MS"/>
              </a:rPr>
              <a:t> к </a:t>
            </a:r>
            <a:r>
              <a:rPr lang="en-US" sz="2400" dirty="0" err="1">
                <a:latin typeface="Comic Sans MS"/>
              </a:rPr>
              <a:t>пониманию</a:t>
            </a:r>
            <a:r>
              <a:rPr lang="en-US" sz="2400" dirty="0">
                <a:latin typeface="Comic Sans MS"/>
              </a:rPr>
              <a:t>, </a:t>
            </a:r>
            <a:r>
              <a:rPr lang="en-US" sz="2400" dirty="0" err="1">
                <a:latin typeface="Comic Sans MS"/>
              </a:rPr>
              <a:t>что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наш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город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требуется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бережного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отношения</a:t>
            </a:r>
            <a:r>
              <a:rPr lang="en-US" sz="2400" dirty="0">
                <a:latin typeface="Comic Sans MS"/>
              </a:rPr>
              <a:t> к    </a:t>
            </a:r>
            <a:r>
              <a:rPr lang="en-US" sz="2400" dirty="0" err="1">
                <a:latin typeface="Comic Sans MS"/>
              </a:rPr>
              <a:t>историческому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наследию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нашего</a:t>
            </a:r>
            <a:r>
              <a:rPr lang="en-US" sz="2400" dirty="0">
                <a:latin typeface="Comic Sans MS"/>
              </a:rPr>
              <a:t> </a:t>
            </a:r>
            <a:r>
              <a:rPr lang="en-US" sz="2400" dirty="0" err="1">
                <a:latin typeface="Comic Sans MS"/>
              </a:rPr>
              <a:t>народа</a:t>
            </a:r>
            <a:r>
              <a:rPr lang="en-US" sz="2400" dirty="0">
                <a:latin typeface="Comic Sans MS"/>
              </a:rPr>
              <a:t>.</a:t>
            </a:r>
            <a:endParaRPr lang="en-US" sz="2400">
              <a:latin typeface="Comic Sans MS"/>
              <a:cs typeface="Calibri"/>
            </a:endParaRPr>
          </a:p>
          <a:p>
            <a:pPr algn="just"/>
            <a:endParaRPr lang="en-US"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5337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6452E09-94B5-248E-6FF3-90BDC6498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" y="5300730"/>
            <a:ext cx="12187706" cy="1558343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3BADC56-83D7-B409-80FC-05288EA48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877" y="189567"/>
            <a:ext cx="11131923" cy="559519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ru-RU" sz="1800" b="1" dirty="0">
                <a:latin typeface="Comic Sans MS"/>
                <a:ea typeface="+mn-lt"/>
                <a:cs typeface="+mn-lt"/>
              </a:rPr>
              <a:t>Тип проекта:</a:t>
            </a:r>
            <a:r>
              <a:rPr lang="ru-RU" sz="1800" dirty="0">
                <a:latin typeface="Comic Sans MS"/>
                <a:ea typeface="+mn-lt"/>
                <a:cs typeface="+mn-lt"/>
              </a:rPr>
              <a:t> познавательно– творческий. </a:t>
            </a:r>
            <a:endParaRPr lang="ru-RU" sz="1800">
              <a:latin typeface="Comic Sans MS"/>
              <a:cs typeface="Calibri" panose="020F0502020204030204"/>
            </a:endParaRPr>
          </a:p>
          <a:p>
            <a:pPr marL="0" indent="0" algn="just">
              <a:buNone/>
            </a:pPr>
            <a:r>
              <a:rPr lang="ru-RU" sz="1800" b="1" dirty="0">
                <a:latin typeface="Comic Sans MS"/>
                <a:ea typeface="+mn-lt"/>
                <a:cs typeface="+mn-lt"/>
              </a:rPr>
              <a:t>Продолжительность:</a:t>
            </a:r>
            <a:r>
              <a:rPr lang="ru-RU" sz="1800" dirty="0">
                <a:latin typeface="Comic Sans MS"/>
                <a:ea typeface="+mn-lt"/>
                <a:cs typeface="+mn-lt"/>
              </a:rPr>
              <a:t> краткосрочный ( с 01.12-14.12.22г.) </a:t>
            </a:r>
            <a:endParaRPr lang="ru-RU" sz="1800">
              <a:latin typeface="Comic Sans MS"/>
              <a:cs typeface="Calibri" panose="020F0502020204030204"/>
            </a:endParaRPr>
          </a:p>
          <a:p>
            <a:pPr marL="0" indent="0" algn="just">
              <a:buNone/>
            </a:pPr>
            <a:r>
              <a:rPr lang="ru-RU" sz="1800" b="1" dirty="0">
                <a:latin typeface="Comic Sans MS"/>
                <a:ea typeface="+mn-lt"/>
                <a:cs typeface="+mn-lt"/>
              </a:rPr>
              <a:t>Участники проекта:</a:t>
            </a:r>
            <a:r>
              <a:rPr lang="ru-RU" sz="1800" dirty="0">
                <a:latin typeface="Comic Sans MS"/>
                <a:ea typeface="+mn-lt"/>
                <a:cs typeface="+mn-lt"/>
              </a:rPr>
              <a:t> дети, родители, воспитатели. </a:t>
            </a:r>
          </a:p>
          <a:p>
            <a:pPr marL="0" indent="0" algn="just">
              <a:buNone/>
            </a:pPr>
            <a:r>
              <a:rPr lang="ru-RU" sz="1800" b="1" dirty="0">
                <a:latin typeface="Comic Sans MS"/>
                <a:ea typeface="+mn-lt"/>
                <a:cs typeface="+mn-lt"/>
              </a:rPr>
              <a:t>Методы и формы работы: </a:t>
            </a:r>
            <a:endParaRPr lang="ru-RU" sz="1800">
              <a:latin typeface="Comic Sans MS"/>
              <a:cs typeface="Calibri" panose="020F0502020204030204"/>
            </a:endParaRPr>
          </a:p>
          <a:p>
            <a:pPr algn="just">
              <a:buFont typeface="Wingdings" panose="020B0604020202020204" pitchFamily="34" charset="0"/>
              <a:buChar char="ü"/>
            </a:pPr>
            <a:r>
              <a:rPr lang="ru-RU" sz="1800" dirty="0">
                <a:latin typeface="Comic Sans MS"/>
                <a:ea typeface="+mn-lt"/>
                <a:cs typeface="+mn-lt"/>
              </a:rPr>
              <a:t>наблюдение;</a:t>
            </a:r>
            <a:endParaRPr lang="ru-RU" sz="1800">
              <a:latin typeface="Comic Sans MS"/>
              <a:cs typeface="Calibri" panose="020F0502020204030204"/>
            </a:endParaRPr>
          </a:p>
          <a:p>
            <a:pPr algn="just">
              <a:buFont typeface="Wingdings" panose="020B0604020202020204" pitchFamily="34" charset="0"/>
              <a:buChar char="ü"/>
            </a:pPr>
            <a:r>
              <a:rPr lang="ru-RU" sz="1800" dirty="0">
                <a:latin typeface="Comic Sans MS"/>
                <a:ea typeface="+mn-lt"/>
                <a:cs typeface="+mn-lt"/>
              </a:rPr>
              <a:t>анкетирование;</a:t>
            </a:r>
            <a:endParaRPr lang="ru-RU" sz="1800">
              <a:latin typeface="Comic Sans MS"/>
              <a:cs typeface="Calibri" panose="020F0502020204030204"/>
            </a:endParaRPr>
          </a:p>
          <a:p>
            <a:pPr algn="just">
              <a:buFont typeface="Wingdings" panose="020B0604020202020204" pitchFamily="34" charset="0"/>
              <a:buChar char="ü"/>
            </a:pPr>
            <a:r>
              <a:rPr lang="ru-RU" sz="1800" dirty="0">
                <a:latin typeface="Comic Sans MS"/>
                <a:ea typeface="+mn-lt"/>
                <a:cs typeface="+mn-lt"/>
              </a:rPr>
              <a:t>познавательные игровые занятия;</a:t>
            </a:r>
            <a:endParaRPr lang="ru-RU" sz="1800">
              <a:latin typeface="Comic Sans MS"/>
              <a:cs typeface="Calibri" panose="020F0502020204030204"/>
            </a:endParaRPr>
          </a:p>
          <a:p>
            <a:pPr algn="just">
              <a:buFont typeface="Wingdings" panose="020B0604020202020204" pitchFamily="34" charset="0"/>
              <a:buChar char="ü"/>
            </a:pPr>
            <a:r>
              <a:rPr lang="ru-RU" sz="1800" dirty="0">
                <a:latin typeface="Comic Sans MS"/>
                <a:ea typeface="+mn-lt"/>
                <a:cs typeface="+mn-lt"/>
              </a:rPr>
              <a:t>беседы;</a:t>
            </a:r>
            <a:endParaRPr lang="ru-RU" sz="1800">
              <a:latin typeface="Comic Sans MS"/>
              <a:cs typeface="Calibri" panose="020F0502020204030204"/>
            </a:endParaRPr>
          </a:p>
          <a:p>
            <a:pPr algn="just">
              <a:buFont typeface="Wingdings" panose="020B0604020202020204" pitchFamily="34" charset="0"/>
              <a:buChar char="ü"/>
            </a:pPr>
            <a:r>
              <a:rPr lang="ru-RU" sz="1800" dirty="0">
                <a:latin typeface="Comic Sans MS"/>
                <a:ea typeface="+mn-lt"/>
                <a:cs typeface="+mn-lt"/>
              </a:rPr>
              <a:t>консультации;</a:t>
            </a:r>
            <a:endParaRPr lang="ru-RU" sz="1800">
              <a:latin typeface="Comic Sans MS"/>
              <a:cs typeface="Calibri" panose="020F0502020204030204"/>
            </a:endParaRPr>
          </a:p>
          <a:p>
            <a:pPr algn="just">
              <a:buFont typeface="Wingdings" panose="020B0604020202020204" pitchFamily="34" charset="0"/>
              <a:buChar char="ü"/>
            </a:pPr>
            <a:r>
              <a:rPr lang="ru-RU" sz="1800" dirty="0">
                <a:latin typeface="Comic Sans MS"/>
                <a:ea typeface="+mn-lt"/>
                <a:cs typeface="+mn-lt"/>
              </a:rPr>
              <a:t>экскурсии;</a:t>
            </a:r>
            <a:endParaRPr lang="ru-RU" sz="1800">
              <a:latin typeface="Comic Sans MS"/>
              <a:cs typeface="Calibri" panose="020F0502020204030204"/>
            </a:endParaRPr>
          </a:p>
          <a:p>
            <a:pPr algn="just">
              <a:buFont typeface="Wingdings" panose="020B0604020202020204" pitchFamily="34" charset="0"/>
              <a:buChar char="ü"/>
            </a:pPr>
            <a:r>
              <a:rPr lang="ru-RU" sz="1800" dirty="0">
                <a:latin typeface="Comic Sans MS"/>
                <a:ea typeface="+mn-lt"/>
                <a:cs typeface="+mn-lt"/>
              </a:rPr>
              <a:t>выставки;</a:t>
            </a:r>
            <a:endParaRPr lang="ru-RU" sz="1800">
              <a:latin typeface="Comic Sans MS"/>
              <a:cs typeface="Calibri" panose="020F0502020204030204"/>
            </a:endParaRPr>
          </a:p>
          <a:p>
            <a:pPr algn="just">
              <a:buFont typeface="Wingdings" panose="020B0604020202020204" pitchFamily="34" charset="0"/>
              <a:buChar char="ü"/>
            </a:pPr>
            <a:r>
              <a:rPr lang="ru-RU" sz="1800" dirty="0">
                <a:latin typeface="Comic Sans MS"/>
                <a:ea typeface="+mn-lt"/>
                <a:cs typeface="+mn-lt"/>
              </a:rPr>
              <a:t>дидактические игры;</a:t>
            </a:r>
            <a:endParaRPr lang="ru-RU" sz="1800">
              <a:latin typeface="Comic Sans MS"/>
              <a:cs typeface="Calibri" panose="020F0502020204030204"/>
            </a:endParaRPr>
          </a:p>
          <a:p>
            <a:pPr algn="just">
              <a:buFont typeface="Wingdings" panose="020B0604020202020204" pitchFamily="34" charset="0"/>
              <a:buChar char="ü"/>
            </a:pPr>
            <a:r>
              <a:rPr lang="ru-RU" sz="1800" dirty="0">
                <a:latin typeface="Comic Sans MS"/>
                <a:ea typeface="+mn-lt"/>
                <a:cs typeface="+mn-lt"/>
              </a:rPr>
              <a:t>видеопрезентация;</a:t>
            </a:r>
            <a:endParaRPr lang="ru-RU" sz="1800">
              <a:latin typeface="Comic Sans MS"/>
              <a:cs typeface="Calibri" panose="020F0502020204030204"/>
            </a:endParaRPr>
          </a:p>
          <a:p>
            <a:pPr algn="just">
              <a:buFont typeface="Wingdings" panose="020B0604020202020204" pitchFamily="34" charset="0"/>
              <a:buChar char="ü"/>
            </a:pPr>
            <a:r>
              <a:rPr lang="ru-RU" sz="1800" dirty="0">
                <a:latin typeface="Comic Sans MS"/>
                <a:ea typeface="+mn-lt"/>
                <a:cs typeface="+mn-lt"/>
              </a:rPr>
              <a:t>спектакль</a:t>
            </a:r>
            <a:endParaRPr lang="ru-RU" sz="1800">
              <a:latin typeface="Comic Sans MS"/>
              <a:cs typeface="Calibri" panose="020F0502020204030204"/>
            </a:endParaRPr>
          </a:p>
          <a:p>
            <a:pPr marL="0" indent="0">
              <a:buNone/>
            </a:pPr>
            <a:endParaRPr lang="ru-RU" sz="1800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3469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6452E09-94B5-248E-6FF3-90BDC6498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" y="5300730"/>
            <a:ext cx="12187706" cy="1558343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FDE209F-721B-43BF-57E4-D55FE1C5E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642" y="268008"/>
            <a:ext cx="11199158" cy="59089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latin typeface="Comic Sans MS"/>
                <a:ea typeface="+mn-lt"/>
                <a:cs typeface="+mn-lt"/>
              </a:rPr>
              <a:t>Ожидаемые результаты:</a:t>
            </a:r>
            <a:r>
              <a:rPr lang="ru-RU" dirty="0">
                <a:latin typeface="Comic Sans MS"/>
                <a:ea typeface="+mn-lt"/>
                <a:cs typeface="+mn-lt"/>
              </a:rPr>
              <a:t> </a:t>
            </a:r>
            <a:endParaRPr lang="ru-RU">
              <a:latin typeface="Comic Sans MS"/>
              <a:cs typeface="Calibri" panose="020F0502020204030204"/>
            </a:endParaRPr>
          </a:p>
          <a:p>
            <a:pPr algn="just">
              <a:buFont typeface="Wingdings" panose="020B0604020202020204" pitchFamily="34" charset="0"/>
              <a:buChar char="ü"/>
            </a:pPr>
            <a:r>
              <a:rPr lang="ru-RU" dirty="0">
                <a:latin typeface="Comic Sans MS"/>
                <a:ea typeface="+mn-lt"/>
                <a:cs typeface="+mn-lt"/>
              </a:rPr>
              <a:t>дети имеют представления о городе, в котором они живут,</a:t>
            </a:r>
            <a:endParaRPr lang="ru-RU">
              <a:latin typeface="Comic Sans MS"/>
              <a:cs typeface="Calibri" panose="020F0502020204030204"/>
            </a:endParaRPr>
          </a:p>
          <a:p>
            <a:pPr algn="just">
              <a:buFont typeface="Wingdings" panose="020B0604020202020204" pitchFamily="34" charset="0"/>
              <a:buChar char="ü"/>
            </a:pPr>
            <a:r>
              <a:rPr lang="ru-RU" dirty="0">
                <a:latin typeface="Comic Sans MS"/>
                <a:ea typeface="+mn-lt"/>
                <a:cs typeface="+mn-lt"/>
              </a:rPr>
              <a:t>испытывают чувство гордости за свой край; </a:t>
            </a:r>
            <a:endParaRPr lang="ru-RU">
              <a:latin typeface="Comic Sans MS"/>
              <a:cs typeface="Calibri" panose="020F0502020204030204"/>
            </a:endParaRPr>
          </a:p>
          <a:p>
            <a:pPr algn="just">
              <a:buFont typeface="Wingdings" panose="020B0604020202020204" pitchFamily="34" charset="0"/>
              <a:buChar char="ü"/>
            </a:pPr>
            <a:r>
              <a:rPr lang="ru-RU" dirty="0">
                <a:latin typeface="Comic Sans MS"/>
                <a:ea typeface="+mn-lt"/>
                <a:cs typeface="+mn-lt"/>
              </a:rPr>
              <a:t>имеют представления об исторических памятниках;</a:t>
            </a:r>
            <a:endParaRPr lang="ru-RU">
              <a:latin typeface="Comic Sans MS"/>
              <a:cs typeface="Calibri" panose="020F0502020204030204"/>
            </a:endParaRPr>
          </a:p>
          <a:p>
            <a:pPr algn="just">
              <a:buFont typeface="Wingdings" panose="020B0604020202020204" pitchFamily="34" charset="0"/>
              <a:buChar char="ü"/>
            </a:pPr>
            <a:r>
              <a:rPr lang="ru-RU" dirty="0">
                <a:latin typeface="Comic Sans MS"/>
                <a:ea typeface="+mn-lt"/>
                <a:cs typeface="+mn-lt"/>
              </a:rPr>
              <a:t>проявление интереса и чувства гордости к профессии родителя, который отражают в детских рисунках, рассказах;</a:t>
            </a:r>
            <a:endParaRPr lang="ru-RU">
              <a:latin typeface="Comic Sans MS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ü"/>
            </a:pPr>
            <a:r>
              <a:rPr lang="ru-RU" dirty="0">
                <a:latin typeface="Comic Sans MS"/>
                <a:ea typeface="+mn-lt"/>
                <a:cs typeface="+mn-lt"/>
              </a:rPr>
              <a:t>дети знают традиции, старинные игры, забавы, сказки народов ханты и манси.</a:t>
            </a:r>
            <a:endParaRPr lang="ru-RU">
              <a:latin typeface="Comic Sans MS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7395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6C2997EE-0889-44C3-AC0D-18F26AC9AA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D475EDF-88BF-F618-788B-07CDDBE36C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8" r="-3" b="38154"/>
          <a:stretch/>
        </p:blipFill>
        <p:spPr>
          <a:xfrm>
            <a:off x="20" y="10"/>
            <a:ext cx="7215381" cy="2969294"/>
          </a:xfrm>
          <a:custGeom>
            <a:avLst/>
            <a:gdLst/>
            <a:ahLst/>
            <a:cxnLst/>
            <a:rect l="l" t="t" r="r" b="b"/>
            <a:pathLst>
              <a:path w="7215401" h="2969304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5840224" y="2969304"/>
                </a:lnTo>
                <a:lnTo>
                  <a:pt x="0" y="2969304"/>
                </a:lnTo>
                <a:close/>
              </a:path>
            </a:pathLst>
          </a:custGeom>
        </p:spPr>
      </p:pic>
      <p:pic>
        <p:nvPicPr>
          <p:cNvPr id="2" name="Рисунок 3" descr="Изображение выглядит как внутренний, украшен, несколько, упорядочено&#10;&#10;Автоматически созданное описание">
            <a:extLst>
              <a:ext uri="{FF2B5EF4-FFF2-40B4-BE49-F238E27FC236}">
                <a16:creationId xmlns:a16="http://schemas.microsoft.com/office/drawing/2014/main" xmlns="" id="{2FB939C2-C8E6-BD72-FECE-59859749A1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231" r="-1" b="28951"/>
          <a:stretch/>
        </p:blipFill>
        <p:spPr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9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6452E09-94B5-248E-6FF3-90BDC6498C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54" r="5677" b="2"/>
          <a:stretch/>
        </p:blipFill>
        <p:spPr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4" name="Рисунок 4" descr="Изображение выглядит как контейнер&#10;&#10;Автоматически созданное описание">
            <a:extLst>
              <a:ext uri="{FF2B5EF4-FFF2-40B4-BE49-F238E27FC236}">
                <a16:creationId xmlns:a16="http://schemas.microsoft.com/office/drawing/2014/main" xmlns="" id="{CDC40C99-25CD-FF13-68CA-3EBC156001C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061" r="2" b="31628"/>
          <a:stretch/>
        </p:blipFill>
        <p:spPr>
          <a:xfrm>
            <a:off x="1" y="3106464"/>
            <a:ext cx="6209553" cy="3751536"/>
          </a:xfrm>
          <a:custGeom>
            <a:avLst/>
            <a:gdLst/>
            <a:ahLst/>
            <a:cxnLst/>
            <a:rect l="l" t="t" r="r" b="b"/>
            <a:pathLst>
              <a:path w="6209553" h="3751536">
                <a:moveTo>
                  <a:pt x="0" y="0"/>
                </a:moveTo>
                <a:lnTo>
                  <a:pt x="5776701" y="0"/>
                </a:lnTo>
                <a:lnTo>
                  <a:pt x="4041567" y="3746529"/>
                </a:lnTo>
                <a:lnTo>
                  <a:pt x="6209553" y="3746529"/>
                </a:lnTo>
                <a:lnTo>
                  <a:pt x="6209553" y="3746530"/>
                </a:lnTo>
                <a:lnTo>
                  <a:pt x="1647632" y="3746530"/>
                </a:lnTo>
                <a:lnTo>
                  <a:pt x="1647632" y="3751536"/>
                </a:lnTo>
                <a:lnTo>
                  <a:pt x="0" y="375153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6451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текст, внутренний, загроможденный&#10;&#10;Автоматически созданное описание">
            <a:extLst>
              <a:ext uri="{FF2B5EF4-FFF2-40B4-BE49-F238E27FC236}">
                <a16:creationId xmlns:a16="http://schemas.microsoft.com/office/drawing/2014/main" xmlns="" id="{9D8DCE34-0F2A-D276-E3A9-E42C7C0B78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3" b="21697"/>
          <a:stretch/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9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6452E09-94B5-248E-6FF3-90BDC6498C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19" r="19440" b="-1"/>
          <a:stretch/>
        </p:blipFill>
        <p:spPr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2" name="Рисунок 3" descr="Изображение выглядит как внутренний, занавеска, одежда&#10;&#10;Автоматически созданное описание">
            <a:extLst>
              <a:ext uri="{FF2B5EF4-FFF2-40B4-BE49-F238E27FC236}">
                <a16:creationId xmlns:a16="http://schemas.microsoft.com/office/drawing/2014/main" xmlns="" id="{8B51EB89-0050-88A6-05A5-B330749B4A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329" r="-1" b="9855"/>
          <a:stretch/>
        </p:blipFill>
        <p:spPr>
          <a:xfrm>
            <a:off x="7458302" y="-22547"/>
            <a:ext cx="3809132" cy="3139531"/>
          </a:xfrm>
          <a:prstGeom prst="rect">
            <a:avLst/>
          </a:prstGeom>
        </p:spPr>
      </p:pic>
      <p:pic>
        <p:nvPicPr>
          <p:cNvPr id="5" name="Рисунок 5" descr="Изображение выглядит как внутренний, загроможденный&#10;&#10;Автоматически созданное описание">
            <a:extLst>
              <a:ext uri="{FF2B5EF4-FFF2-40B4-BE49-F238E27FC236}">
                <a16:creationId xmlns:a16="http://schemas.microsoft.com/office/drawing/2014/main" xmlns="" id="{B2A0E824-01E2-0EB8-7DD3-FE9A4ACE5D2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155" r="2" b="34972"/>
          <a:stretch/>
        </p:blipFill>
        <p:spPr>
          <a:xfrm>
            <a:off x="1" y="4065775"/>
            <a:ext cx="5001186" cy="279222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5414FA1-2D4C-41DB-83DE-4F3E38C10A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32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3">
            <a:extLst>
              <a:ext uri="{FF2B5EF4-FFF2-40B4-BE49-F238E27FC236}">
                <a16:creationId xmlns:a16="http://schemas.microsoft.com/office/drawing/2014/main" xmlns="" id="{AB8C311F-7253-4AED-9701-7FC0708C41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xmlns="" id="{E2384209-CB15-4CDF-9D31-C44FD9A3F2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7">
            <a:extLst>
              <a:ext uri="{FF2B5EF4-FFF2-40B4-BE49-F238E27FC236}">
                <a16:creationId xmlns:a16="http://schemas.microsoft.com/office/drawing/2014/main" xmlns="" id="{2633B3B5-CC90-43F0-8714-D31D1F3F0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9">
            <a:extLst>
              <a:ext uri="{FF2B5EF4-FFF2-40B4-BE49-F238E27FC236}">
                <a16:creationId xmlns:a16="http://schemas.microsoft.com/office/drawing/2014/main" xmlns="" id="{A8D57A06-A426-446D-B02C-A2DC6B62E4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3" descr="Изображение выглядит как текст, человек, мальчик, ребе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98EEA4DC-2D51-A817-3F54-7FFD28F3C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66725"/>
            <a:ext cx="5135563" cy="3067050"/>
          </a:xfrm>
          <a:prstGeom prst="rect">
            <a:avLst/>
          </a:prstGeom>
        </p:spPr>
      </p:pic>
      <p:pic>
        <p:nvPicPr>
          <p:cNvPr id="4" name="Рисунок 4" descr="Изображение выглядит как человек, ребенок, мальчи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49682B28-80EE-F2E2-F407-5032DFB64E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609975"/>
            <a:ext cx="5135563" cy="2782888"/>
          </a:xfrm>
          <a:prstGeom prst="rect">
            <a:avLst/>
          </a:prstGeom>
        </p:spPr>
      </p:pic>
      <p:pic>
        <p:nvPicPr>
          <p:cNvPr id="5" name="Рисунок 5" descr="Изображение выглядит как текст, человек, мальчик, ноутбук&#10;&#10;Автоматически созданное описание">
            <a:extLst>
              <a:ext uri="{FF2B5EF4-FFF2-40B4-BE49-F238E27FC236}">
                <a16:creationId xmlns:a16="http://schemas.microsoft.com/office/drawing/2014/main" xmlns="" id="{BE00EBFA-C236-5E63-822D-F2AF357CB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0550" y="466725"/>
            <a:ext cx="3524250" cy="1825625"/>
          </a:xfrm>
          <a:prstGeom prst="rect">
            <a:avLst/>
          </a:prstGeom>
        </p:spPr>
      </p:pic>
      <p:pic>
        <p:nvPicPr>
          <p:cNvPr id="7" name="Рисунок 7" descr="Изображение выглядит как текст, человек, стол, ребе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0C6EC7E7-5095-C4DF-FBAC-E429203BA5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2588" y="466725"/>
            <a:ext cx="2463800" cy="1825625"/>
          </a:xfrm>
          <a:prstGeom prst="rect">
            <a:avLst/>
          </a:prstGeom>
        </p:spPr>
      </p:pic>
      <p:pic>
        <p:nvPicPr>
          <p:cNvPr id="6" name="Рисунок 6" descr="Изображение выглядит как внутренний, набитый&#10;&#10;Автоматически созданное описание">
            <a:extLst>
              <a:ext uri="{FF2B5EF4-FFF2-40B4-BE49-F238E27FC236}">
                <a16:creationId xmlns:a16="http://schemas.microsoft.com/office/drawing/2014/main" xmlns="" id="{FF224605-91A4-76F9-26B2-FD0ECC595B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876800" y="3163888"/>
            <a:ext cx="3235325" cy="1647825"/>
          </a:xfrm>
          <a:prstGeom prst="rect">
            <a:avLst/>
          </a:prstGeom>
        </p:spPr>
      </p:pic>
      <p:pic>
        <p:nvPicPr>
          <p:cNvPr id="8" name="Рисунок 9" descr="Изображение выглядит как человек, в позе, ребенок, группа&#10;&#10;Автоматически созданное описание">
            <a:extLst>
              <a:ext uri="{FF2B5EF4-FFF2-40B4-BE49-F238E27FC236}">
                <a16:creationId xmlns:a16="http://schemas.microsoft.com/office/drawing/2014/main" xmlns="" id="{13F1C811-A02B-BEF4-769E-DF8188E59F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6163" y="2370138"/>
            <a:ext cx="4338638" cy="3235325"/>
          </a:xfrm>
          <a:prstGeom prst="rect">
            <a:avLst/>
          </a:prstGeom>
        </p:spPr>
      </p:pic>
      <p:pic>
        <p:nvPicPr>
          <p:cNvPr id="9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6452E09-94B5-248E-6FF3-90BDC6498C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0550" y="5683250"/>
            <a:ext cx="6064250" cy="7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6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xmlns="" id="{2D2B266D-3625-4584-A5C3-7D3F672CFF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C463B99A-73EE-4FBB-B7C4-F9F9BCC25C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xmlns="" id="{A5D2A5D1-BA0D-47D3-B051-DA7743C46E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Рисунок 6" descr="Изображение выглядит как текст, человек, внутренний, маленьк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4C702D60-6351-D875-030D-D1BC18D4DB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110" r="3" b="26611"/>
          <a:stretch/>
        </p:blipFill>
        <p:spPr>
          <a:xfrm>
            <a:off x="252413" y="228600"/>
            <a:ext cx="1919288" cy="1597025"/>
          </a:xfrm>
          <a:prstGeom prst="rect">
            <a:avLst/>
          </a:prstGeom>
        </p:spPr>
      </p:pic>
      <p:pic>
        <p:nvPicPr>
          <p:cNvPr id="8" name="Рисунок 8" descr="Изображение выглядит как текст, челове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FDB09EB9-0615-B05D-6E83-398817A553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172" r="2" b="28548"/>
          <a:stretch/>
        </p:blipFill>
        <p:spPr>
          <a:xfrm>
            <a:off x="252413" y="1905000"/>
            <a:ext cx="1919288" cy="1597025"/>
          </a:xfrm>
          <a:prstGeom prst="rect">
            <a:avLst/>
          </a:prstGeom>
        </p:spPr>
      </p:pic>
      <p:pic>
        <p:nvPicPr>
          <p:cNvPr id="5" name="Рисунок 5" descr="Изображение выглядит как текст, человек, внутренний, маленьк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D0C6CD9A-EF55-1D41-F627-047CEBF087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265" r="-1" b="26389"/>
          <a:stretch/>
        </p:blipFill>
        <p:spPr>
          <a:xfrm>
            <a:off x="252413" y="3578225"/>
            <a:ext cx="1919288" cy="1603375"/>
          </a:xfrm>
          <a:prstGeom prst="rect">
            <a:avLst/>
          </a:prstGeom>
        </p:spPr>
      </p:pic>
      <p:pic>
        <p:nvPicPr>
          <p:cNvPr id="10" name="Рисунок 2" descr="Изображение выглядит как текст, челове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5D87AF4B-24FD-6D34-3C7F-98C579E0ED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386" r="3" b="27637"/>
          <a:stretch/>
        </p:blipFill>
        <p:spPr>
          <a:xfrm>
            <a:off x="2251075" y="228600"/>
            <a:ext cx="3632200" cy="3019425"/>
          </a:xfrm>
          <a:prstGeom prst="rect">
            <a:avLst/>
          </a:prstGeom>
        </p:spPr>
      </p:pic>
      <p:pic>
        <p:nvPicPr>
          <p:cNvPr id="7" name="Рисунок 7" descr="Изображение выглядит как текст, человек, внутренний, магазин&#10;&#10;Автоматически созданное описание">
            <a:extLst>
              <a:ext uri="{FF2B5EF4-FFF2-40B4-BE49-F238E27FC236}">
                <a16:creationId xmlns:a16="http://schemas.microsoft.com/office/drawing/2014/main" xmlns="" id="{65AE8566-FC90-3F8A-A9CE-F839A71C315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353" r="3" b="30730"/>
          <a:stretch/>
        </p:blipFill>
        <p:spPr>
          <a:xfrm>
            <a:off x="2251075" y="3327400"/>
            <a:ext cx="2193925" cy="1854200"/>
          </a:xfrm>
          <a:prstGeom prst="rect">
            <a:avLst/>
          </a:prstGeom>
        </p:spPr>
      </p:pic>
      <p:pic>
        <p:nvPicPr>
          <p:cNvPr id="11" name="Рисунок 11" descr="Изображение выглядит как текст, внутренний, человек, пол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990518BA-4D29-54AF-F2E1-9E5BF63B1E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2788" y="3327400"/>
            <a:ext cx="1358900" cy="1854200"/>
          </a:xfrm>
          <a:prstGeom prst="rect">
            <a:avLst/>
          </a:prstGeom>
        </p:spPr>
      </p:pic>
      <p:pic>
        <p:nvPicPr>
          <p:cNvPr id="4" name="Рисунок 4" descr="Изображение выглядит как текст, человек, внутренний, цветной&#10;&#10;Автоматически созданное описание">
            <a:extLst>
              <a:ext uri="{FF2B5EF4-FFF2-40B4-BE49-F238E27FC236}">
                <a16:creationId xmlns:a16="http://schemas.microsoft.com/office/drawing/2014/main" xmlns="" id="{AD907D23-08DB-279A-24A3-79CA282ACB4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3453" b="23202"/>
          <a:stretch/>
        </p:blipFill>
        <p:spPr>
          <a:xfrm>
            <a:off x="5961063" y="228600"/>
            <a:ext cx="5902325" cy="4953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0EEDE00-CE29-5321-3E7C-E7C864F93E31}"/>
              </a:ext>
            </a:extLst>
          </p:cNvPr>
          <p:cNvSpPr txBox="1"/>
          <p:nvPr/>
        </p:nvSpPr>
        <p:spPr>
          <a:xfrm rot="-10800000" flipV="1">
            <a:off x="-5748" y="5583681"/>
            <a:ext cx="1220349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5400" b="1" dirty="0">
                <a:latin typeface="Comic Sans MS"/>
              </a:rPr>
              <a:t>Изготовление книжек-малышек</a:t>
            </a:r>
          </a:p>
        </p:txBody>
      </p:sp>
    </p:spTree>
    <p:extLst>
      <p:ext uri="{BB962C8B-B14F-4D97-AF65-F5344CB8AC3E}">
        <p14:creationId xmlns:p14="http://schemas.microsoft.com/office/powerpoint/2010/main" val="219648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31</Words>
  <Application>Microsoft Office PowerPoint</Application>
  <PresentationFormat>Широкоэкранный</PresentationFormat>
  <Paragraphs>41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Times New Roman</vt:lpstr>
      <vt:lpstr>Wingdings</vt:lpstr>
      <vt:lpstr>Тема Office</vt:lpstr>
      <vt:lpstr>     Краткосрочный проект  «Моя малая  Родина – Сургут»  для детей старшего дошкольного возраста       Выполнил:  Сарибасова З.К.    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milanasarinasova@gmail.com</cp:lastModifiedBy>
  <cp:revision>399</cp:revision>
  <dcterms:created xsi:type="dcterms:W3CDTF">2022-12-11T08:30:44Z</dcterms:created>
  <dcterms:modified xsi:type="dcterms:W3CDTF">2024-01-27T10:12:34Z</dcterms:modified>
</cp:coreProperties>
</file>