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8" r:id="rId14"/>
    <p:sldId id="301" r:id="rId15"/>
    <p:sldId id="256" r:id="rId16"/>
    <p:sldId id="299" r:id="rId17"/>
    <p:sldId id="300" r:id="rId18"/>
    <p:sldId id="295" r:id="rId19"/>
    <p:sldId id="296" r:id="rId20"/>
    <p:sldId id="297" r:id="rId21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0"/>
            <p14:sldId id="295"/>
            <p14:sldId id="296"/>
            <p14:sldId id="29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29" autoAdjust="0"/>
    <p:restoredTop sz="94629" autoAdjust="0"/>
  </p:normalViewPr>
  <p:slideViewPr>
    <p:cSldViewPr showGuides="1">
      <p:cViewPr varScale="1">
        <p:scale>
          <a:sx n="80" d="100"/>
          <a:sy n="80" d="100"/>
        </p:scale>
        <p:origin x="-84" y="-708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13.10.2024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13.10.2024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14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749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60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9218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3848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9366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13.10.2024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710036" y="2564904"/>
            <a:ext cx="6552728" cy="1872208"/>
          </a:xfrm>
        </p:spPr>
        <p:txBody>
          <a:bodyPr>
            <a:noAutofit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Cambria"/>
              </a:rPr>
              <a:t>Средняя</a:t>
            </a:r>
            <a:r>
              <a:rPr lang="ru-RU" sz="4800" b="0" i="0" dirty="0" smtClean="0">
                <a:solidFill>
                  <a:schemeClr val="tx1"/>
                </a:solidFill>
                <a:latin typeface="Cambria"/>
              </a:rPr>
              <a:t> </a:t>
            </a:r>
            <a:r>
              <a:rPr lang="ru-RU" sz="4800" b="0" i="0" dirty="0" smtClean="0">
                <a:solidFill>
                  <a:schemeClr val="tx1"/>
                </a:solidFill>
                <a:latin typeface="Cambria"/>
              </a:rPr>
              <a:t>группа</a:t>
            </a:r>
            <a:r>
              <a:rPr lang="ru-RU" sz="4400" dirty="0">
                <a:latin typeface="Cambria"/>
              </a:rPr>
              <a:t>.</a:t>
            </a:r>
            <a:r>
              <a:rPr lang="ru-RU" sz="4400" b="0" i="0" dirty="0" smtClean="0">
                <a:solidFill>
                  <a:schemeClr val="tx1"/>
                </a:solidFill>
                <a:latin typeface="Cambria"/>
              </a:rPr>
              <a:t/>
            </a:r>
            <a:br>
              <a:rPr lang="ru-RU" sz="4400" b="0" i="0" dirty="0" smtClean="0">
                <a:solidFill>
                  <a:schemeClr val="tx1"/>
                </a:solidFill>
                <a:latin typeface="Cambria"/>
              </a:rPr>
            </a:br>
            <a:r>
              <a:rPr lang="ru-RU" sz="4400" b="0" i="0" dirty="0" smtClean="0">
                <a:solidFill>
                  <a:schemeClr val="tx1"/>
                </a:solidFill>
                <a:latin typeface="Cambria"/>
              </a:rPr>
              <a:t>Тема «Золотые странички осени»</a:t>
            </a:r>
            <a:r>
              <a:rPr lang="ru-RU" sz="4400" dirty="0">
                <a:latin typeface="Cambria"/>
              </a:rPr>
              <a:t/>
            </a:r>
            <a:br>
              <a:rPr lang="ru-RU" sz="4400" dirty="0">
                <a:latin typeface="Cambria"/>
              </a:rPr>
            </a:br>
            <a:endParaRPr lang="ru-RU" sz="4400" b="0" i="0" dirty="0">
              <a:solidFill>
                <a:schemeClr val="tx1"/>
              </a:solidFill>
              <a:latin typeface="Cambria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590356" y="4365104"/>
            <a:ext cx="6215609" cy="1944216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Панина </a:t>
            </a:r>
            <a:r>
              <a:rPr lang="ru-RU" sz="2100" b="1" dirty="0" err="1" smtClean="0"/>
              <a:t>Владилена</a:t>
            </a:r>
            <a:r>
              <a:rPr lang="ru-RU" sz="2100" b="1" dirty="0" smtClean="0"/>
              <a:t> Вячеславовна</a:t>
            </a:r>
            <a:r>
              <a:rPr lang="ru-RU" sz="2100" b="1" dirty="0" smtClean="0"/>
              <a:t>, </a:t>
            </a:r>
            <a:r>
              <a:rPr lang="ru-RU" sz="2100" b="1" dirty="0" smtClean="0"/>
              <a:t>воспитатель </a:t>
            </a:r>
            <a:r>
              <a:rPr lang="ru-RU" sz="2100" b="1" dirty="0" smtClean="0"/>
              <a:t>первой кв.к</a:t>
            </a:r>
            <a:r>
              <a:rPr lang="ru-RU" sz="2100" b="1" dirty="0" smtClean="0"/>
              <a:t>., частное дошкольное образовательное учреждение «Детский сад № 103 открытого акционерного общества «Российские железные дороги» ,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город Лиски, </a:t>
            </a:r>
            <a:r>
              <a:rPr lang="ru-RU" sz="2100" b="1" dirty="0" err="1" smtClean="0"/>
              <a:t>Лискинский</a:t>
            </a:r>
            <a:r>
              <a:rPr lang="ru-RU" sz="2100" b="1" dirty="0" smtClean="0"/>
              <a:t> район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2023-2024  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3852" y="6093296"/>
            <a:ext cx="4671920" cy="378836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двигательной активности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«Ряженья»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t="16921" r="23543"/>
          <a:stretch/>
        </p:blipFill>
        <p:spPr>
          <a:xfrm>
            <a:off x="333772" y="757575"/>
            <a:ext cx="4482331" cy="5278189"/>
          </a:xfrm>
        </p:spPr>
      </p:pic>
      <p:pic>
        <p:nvPicPr>
          <p:cNvPr id="8" name="Рисунок 7" descr="SAM_6635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6439632" y="857232"/>
            <a:ext cx="4784758" cy="5286412"/>
          </a:xfrm>
        </p:spPr>
      </p:pic>
    </p:spTree>
    <p:extLst>
      <p:ext uri="{BB962C8B-B14F-4D97-AF65-F5344CB8AC3E}">
        <p14:creationId xmlns=""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3444142" y="5733256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конструирования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646" t="9873" r="9646" b="9000"/>
          <a:stretch/>
        </p:blipFill>
        <p:spPr>
          <a:xfrm>
            <a:off x="333375" y="1132764"/>
            <a:ext cx="5702300" cy="4299045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1124744"/>
            <a:ext cx="5715000" cy="4286250"/>
          </a:xfrm>
        </p:spPr>
      </p:pic>
    </p:spTree>
    <p:extLst>
      <p:ext uri="{BB962C8B-B14F-4D97-AF65-F5344CB8AC3E}">
        <p14:creationId xmlns=""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802298" y="2924944"/>
            <a:ext cx="4671920" cy="50405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книги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отдыха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791" b="5791"/>
          <a:stretch>
            <a:fillRect/>
          </a:stretch>
        </p:blipFill>
        <p:spPr>
          <a:xfrm>
            <a:off x="4327525" y="396875"/>
            <a:ext cx="3595688" cy="2384425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791" b="5791"/>
          <a:stretch>
            <a:fillRect/>
          </a:stretch>
        </p:blipFill>
        <p:spPr>
          <a:xfrm>
            <a:off x="365125" y="396875"/>
            <a:ext cx="3595688" cy="2384425"/>
          </a:xfrm>
        </p:spPr>
      </p:pic>
      <p:pic>
        <p:nvPicPr>
          <p:cNvPr id="21" name="Рисунок 20"/>
          <p:cNvPicPr>
            <a:picLocks noGrp="1" noChangeAspect="1"/>
          </p:cNvPicPr>
          <p:nvPr>
            <p:ph type="pic" idx="13"/>
          </p:nvPr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240" t="13957" r="5710" b="15827"/>
          <a:stretch/>
        </p:blipFill>
        <p:spPr>
          <a:xfrm>
            <a:off x="4548641" y="3682695"/>
            <a:ext cx="3179233" cy="2384425"/>
          </a:xfrm>
        </p:spPr>
      </p:pic>
      <p:pic>
        <p:nvPicPr>
          <p:cNvPr id="23" name="Рисунок 22"/>
          <p:cNvPicPr>
            <a:picLocks noGrp="1" noChangeAspect="1"/>
          </p:cNvPicPr>
          <p:nvPr>
            <p:ph type="pic" idx="13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791" b="5791"/>
          <a:stretch>
            <a:fillRect/>
          </a:stretch>
        </p:blipFill>
        <p:spPr>
          <a:xfrm>
            <a:off x="8218488" y="3732213"/>
            <a:ext cx="3595687" cy="2384425"/>
          </a:xfrm>
        </p:spPr>
      </p:pic>
      <p:pic>
        <p:nvPicPr>
          <p:cNvPr id="14" name="Рисунок 13" descr="SAM_6808.JPG"/>
          <p:cNvPicPr>
            <a:picLocks noGrp="1" noChangeAspect="1"/>
          </p:cNvPicPr>
          <p:nvPr>
            <p:ph type="pic" idx="13"/>
          </p:nvPr>
        </p:nvPicPr>
        <p:blipFill>
          <a:blip r:embed="rId7" cstate="print"/>
          <a:srcRect t="2918" b="2918"/>
          <a:stretch>
            <a:fillRect/>
          </a:stretch>
        </p:blipFill>
        <p:spPr>
          <a:xfrm>
            <a:off x="8523288" y="428625"/>
            <a:ext cx="3236912" cy="2286000"/>
          </a:xfrm>
        </p:spPr>
      </p:pic>
      <p:pic>
        <p:nvPicPr>
          <p:cNvPr id="16" name="Рисунок 15" descr="SAM_6741.JPG"/>
          <p:cNvPicPr>
            <a:picLocks noGrp="1" noChangeAspect="1"/>
          </p:cNvPicPr>
          <p:nvPr>
            <p:ph type="pic" idx="13"/>
          </p:nvPr>
        </p:nvPicPr>
        <p:blipFill>
          <a:blip r:embed="rId8" cstate="print"/>
          <a:srcRect l="1250" r="1250"/>
          <a:stretch>
            <a:fillRect/>
          </a:stretch>
        </p:blipFill>
        <p:spPr>
          <a:xfrm>
            <a:off x="307975" y="3714752"/>
            <a:ext cx="3714750" cy="2357436"/>
          </a:xfrm>
        </p:spPr>
      </p:pic>
    </p:spTree>
    <p:extLst>
      <p:ext uri="{BB962C8B-B14F-4D97-AF65-F5344CB8AC3E}">
        <p14:creationId xmlns=""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4244013" y="6032308"/>
            <a:ext cx="4164899" cy="658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552"/>
          <a:stretch/>
        </p:blipFill>
        <p:spPr>
          <a:xfrm>
            <a:off x="319725" y="632145"/>
            <a:ext cx="3660423" cy="5336978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745" y="664757"/>
            <a:ext cx="3978275" cy="5304366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82" y="692696"/>
            <a:ext cx="3482042" cy="2611531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668" y="3420777"/>
            <a:ext cx="3482042" cy="261153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=""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dirty="0"/>
              <a:t>Организация</a:t>
            </a:r>
            <a:r>
              <a:rPr lang="ru-RU" sz="5400" dirty="0"/>
              <a:t>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развивающей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предметно-пространственной среды в </a:t>
            </a:r>
            <a:r>
              <a:rPr lang="ru-RU" sz="5400" dirty="0" smtClean="0"/>
              <a:t>группе</a:t>
            </a:r>
            <a:endParaRPr 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9328760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17" y="404664"/>
            <a:ext cx="7518400" cy="5638800"/>
          </a:xfrm>
        </p:spPr>
      </p:pic>
      <p:pic>
        <p:nvPicPr>
          <p:cNvPr id="6" name="Рисунок 5" descr="SAM_6652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8110399" y="428604"/>
            <a:ext cx="3880243" cy="5572164"/>
          </a:xfrm>
        </p:spPr>
      </p:pic>
    </p:spTree>
    <p:extLst>
      <p:ext uri="{BB962C8B-B14F-4D97-AF65-F5344CB8AC3E}">
        <p14:creationId xmlns=""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3550"/>
          <a:stretch/>
        </p:blipFill>
        <p:spPr>
          <a:xfrm>
            <a:off x="8304213" y="404664"/>
            <a:ext cx="3692170" cy="5694558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2531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Уголок</a:t>
            </a:r>
            <a:br>
              <a:rPr lang="ru-RU" sz="2400" dirty="0" smtClean="0"/>
            </a:br>
            <a:r>
              <a:rPr lang="ru-RU" sz="2400" dirty="0" smtClean="0"/>
              <a:t> ранней </a:t>
            </a:r>
            <a:br>
              <a:rPr lang="ru-RU" sz="2400" dirty="0" smtClean="0"/>
            </a:br>
            <a:r>
              <a:rPr lang="ru-RU" sz="2400" dirty="0" smtClean="0"/>
              <a:t>профессиональной направленности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Игрушки и макеты в нашем уголке выполнены  педагогами и родителями нашей группы. Дети с  удовольствием  делают первые шаги в  «Страну РЖД»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205" y="609600"/>
            <a:ext cx="3657600" cy="27432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2" y="3494088"/>
            <a:ext cx="3657600" cy="27432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26895386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819" y="609600"/>
            <a:ext cx="7518400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Библиотека дошколят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группе организованна небольшая библиотека  в которой живут  не только любимые книги наших ребят. Но и висят  портреты детских писателей. Таким образом дети знакомятся не только с  произведениями ,но и с их  авторами.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Картотека режимных моментов и физкультминуток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2095520"/>
          </a:xfrm>
        </p:spPr>
        <p:txBody>
          <a:bodyPr>
            <a:noAutofit/>
          </a:bodyPr>
          <a:lstStyle/>
          <a:p>
            <a:r>
              <a:rPr lang="ru-RU" sz="1600" dirty="0" smtClean="0"/>
              <a:t>Дети с удовольствием  запоминают коротенькие стихи  - приветствия,</a:t>
            </a:r>
          </a:p>
          <a:p>
            <a:r>
              <a:rPr lang="ru-RU" sz="1600" dirty="0" err="1" smtClean="0"/>
              <a:t>просыпалочки</a:t>
            </a:r>
            <a:r>
              <a:rPr lang="ru-RU" sz="1600" dirty="0" smtClean="0"/>
              <a:t>, </a:t>
            </a:r>
            <a:r>
              <a:rPr lang="ru-RU" sz="1600" dirty="0" err="1" smtClean="0"/>
              <a:t>и.т.д</a:t>
            </a:r>
            <a:r>
              <a:rPr lang="ru-RU" sz="1600" dirty="0" smtClean="0"/>
              <a:t> , а также вместе с героями сказок выполняют физкультурные задания</a:t>
            </a:r>
            <a:endParaRPr lang="ru-RU" sz="1600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" y="609600"/>
            <a:ext cx="7518400" cy="5638800"/>
          </a:xfrm>
        </p:spPr>
      </p:pic>
    </p:spTree>
    <p:extLst>
      <p:ext uri="{BB962C8B-B14F-4D97-AF65-F5344CB8AC3E}">
        <p14:creationId xmlns="" xmlns:p14="http://schemas.microsoft.com/office/powerpoint/2010/main" val="3502205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редний, старший, подготовительный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</p:spTree>
    <p:extLst>
      <p:ext uri="{BB962C8B-B14F-4D97-AF65-F5344CB8AC3E}">
        <p14:creationId xmlns=""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966620" y="785794"/>
            <a:ext cx="4032448" cy="15246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1</a:t>
            </a:r>
            <a:r>
              <a:rPr lang="ru-RU" sz="2200" dirty="0"/>
              <a:t>. Рабочий сектор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( представлен математическим, экологическим, патриотическим, сенсорным, а также центром развития речи)</a:t>
            </a:r>
            <a:endParaRPr lang="ru-RU" sz="2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8628" y="2996952"/>
            <a:ext cx="4033151" cy="1440160"/>
          </a:xfrm>
        </p:spPr>
        <p:txBody>
          <a:bodyPr>
            <a:normAutofit lnSpcReduction="10000"/>
          </a:bodyPr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Наполняемость  центров меняется  </a:t>
            </a:r>
            <a:r>
              <a:rPr lang="ru-RU" dirty="0" err="1" smtClean="0">
                <a:solidFill>
                  <a:srgbClr val="FFFF00"/>
                </a:solidFill>
              </a:rPr>
              <a:t>взависимости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от  темы дня, недели, времени года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Рисунок 6" descr="SAM_676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236" r="5236"/>
          <a:stretch>
            <a:fillRect/>
          </a:stretch>
        </p:blipFill>
        <p:spPr>
          <a:xfrm>
            <a:off x="808000" y="500042"/>
            <a:ext cx="5214974" cy="5786478"/>
          </a:xfrm>
        </p:spPr>
      </p:pic>
    </p:spTree>
    <p:extLst>
      <p:ext uri="{BB962C8B-B14F-4D97-AF65-F5344CB8AC3E}">
        <p14:creationId xmlns=""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097506"/>
            <a:ext cx="3550920" cy="4186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 математического развития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438228" y="6097506"/>
            <a:ext cx="3550920" cy="5466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Экологический центр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625514" y="6105150"/>
            <a:ext cx="3550920" cy="6344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правильной речи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0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27" r="8538"/>
          <a:stretch/>
        </p:blipFill>
        <p:spPr>
          <a:xfrm>
            <a:off x="8311486" y="453786"/>
            <a:ext cx="3684895" cy="5664629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184650" y="471488"/>
            <a:ext cx="3978275" cy="5638800"/>
          </a:xfrm>
        </p:spPr>
      </p:pic>
    </p:spTree>
    <p:extLst>
      <p:ext uri="{BB962C8B-B14F-4D97-AF65-F5344CB8AC3E}">
        <p14:creationId xmlns=""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705878" y="3681029"/>
            <a:ext cx="4060501" cy="50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0" y="5877272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сенсорного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67" y="548680"/>
            <a:ext cx="3403226" cy="2552418"/>
          </a:xfrm>
        </p:spPr>
      </p:pic>
      <p:pic>
        <p:nvPicPr>
          <p:cNvPr id="18" name="Рисунок 17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221" y="3324854"/>
            <a:ext cx="3403224" cy="2552418"/>
          </a:xfrm>
        </p:spPr>
      </p:pic>
      <p:pic>
        <p:nvPicPr>
          <p:cNvPr id="19" name="Рисунок 18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221" y="548680"/>
            <a:ext cx="3403224" cy="2552418"/>
          </a:xfrm>
        </p:spPr>
      </p:pic>
      <p:sp>
        <p:nvSpPr>
          <p:cNvPr id="20" name="Заголовок 2"/>
          <p:cNvSpPr txBox="1">
            <a:spLocks/>
          </p:cNvSpPr>
          <p:nvPr/>
        </p:nvSpPr>
        <p:spPr>
          <a:xfrm>
            <a:off x="3862164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патриотического воспитания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Заголовок 2"/>
          <p:cNvSpPr txBox="1">
            <a:spLocks/>
          </p:cNvSpPr>
          <p:nvPr/>
        </p:nvSpPr>
        <p:spPr>
          <a:xfrm>
            <a:off x="7750596" y="5877272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экспериментирования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Рисунок 26" descr="SAM_6672.JPG"/>
          <p:cNvPicPr>
            <a:picLocks noGrp="1" noChangeAspect="1"/>
          </p:cNvPicPr>
          <p:nvPr>
            <p:ph type="pic" idx="1"/>
          </p:nvPr>
        </p:nvPicPr>
        <p:blipFill>
          <a:blip r:embed="rId6" cstate="print"/>
          <a:srcRect l="2500" r="2500"/>
          <a:stretch>
            <a:fillRect/>
          </a:stretch>
        </p:blipFill>
        <p:spPr>
          <a:xfrm>
            <a:off x="4451350" y="4786313"/>
            <a:ext cx="1357313" cy="1071562"/>
          </a:xfrm>
        </p:spPr>
      </p:pic>
      <p:pic>
        <p:nvPicPr>
          <p:cNvPr id="30" name="Рисунок 29" descr="SAM_6678.JPG"/>
          <p:cNvPicPr>
            <a:picLocks noGrp="1" noChangeAspect="1"/>
          </p:cNvPicPr>
          <p:nvPr>
            <p:ph type="pic" idx="1"/>
          </p:nvPr>
        </p:nvPicPr>
        <p:blipFill>
          <a:blip r:embed="rId7" cstate="print"/>
          <a:srcRect t="8491" b="8491"/>
          <a:stretch>
            <a:fillRect/>
          </a:stretch>
        </p:blipFill>
        <p:spPr>
          <a:xfrm>
            <a:off x="236496" y="3500438"/>
            <a:ext cx="3814370" cy="2374986"/>
          </a:xfrm>
        </p:spPr>
      </p:pic>
      <p:pic>
        <p:nvPicPr>
          <p:cNvPr id="24" name="Рисунок 23" descr="SAM_6818.JPG"/>
          <p:cNvPicPr>
            <a:picLocks noGrp="1" noChangeAspect="1"/>
          </p:cNvPicPr>
          <p:nvPr>
            <p:ph type="pic" idx="1"/>
          </p:nvPr>
        </p:nvPicPr>
        <p:blipFill>
          <a:blip r:embed="rId8" cstate="print"/>
          <a:srcRect t="5828" b="5828"/>
          <a:stretch>
            <a:fillRect/>
          </a:stretch>
        </p:blipFill>
        <p:spPr>
          <a:xfrm>
            <a:off x="8237538" y="609600"/>
            <a:ext cx="3500437" cy="2319338"/>
          </a:xfrm>
        </p:spPr>
      </p:pic>
      <p:pic>
        <p:nvPicPr>
          <p:cNvPr id="25" name="Рисунок 24" descr="SAM_6812.JPG"/>
          <p:cNvPicPr>
            <a:picLocks noGrp="1" noChangeAspect="1"/>
          </p:cNvPicPr>
          <p:nvPr>
            <p:ph type="pic" idx="1"/>
          </p:nvPr>
        </p:nvPicPr>
        <p:blipFill>
          <a:blip r:embed="rId9" cstate="print"/>
          <a:srcRect t="1020" b="1020"/>
          <a:stretch>
            <a:fillRect/>
          </a:stretch>
        </p:blipFill>
        <p:spPr>
          <a:xfrm>
            <a:off x="8237538" y="3357563"/>
            <a:ext cx="3500437" cy="2571750"/>
          </a:xfrm>
        </p:spPr>
      </p:pic>
    </p:spTree>
    <p:extLst>
      <p:ext uri="{BB962C8B-B14F-4D97-AF65-F5344CB8AC3E}">
        <p14:creationId xmlns=""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57908" y="6217120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8668" y="6214779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73" t="13549" r="3678"/>
          <a:stretch/>
        </p:blipFill>
        <p:spPr>
          <a:xfrm>
            <a:off x="511012" y="836712"/>
            <a:ext cx="7051613" cy="5198653"/>
          </a:xfrm>
        </p:spPr>
      </p:pic>
      <p:pic>
        <p:nvPicPr>
          <p:cNvPr id="7" name="Рисунок 6" descr="SAM_6934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853" b="853"/>
          <a:stretch>
            <a:fillRect/>
          </a:stretch>
        </p:blipFill>
        <p:spPr>
          <a:xfrm>
            <a:off x="7823200" y="836613"/>
            <a:ext cx="3976688" cy="5211762"/>
          </a:xfrm>
        </p:spPr>
      </p:pic>
    </p:spTree>
    <p:extLst>
      <p:ext uri="{BB962C8B-B14F-4D97-AF65-F5344CB8AC3E}">
        <p14:creationId xmlns=""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 descr="SAM_6803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3554" r="23554"/>
          <a:stretch>
            <a:fillRect/>
          </a:stretch>
        </p:blipFill>
        <p:spPr>
          <a:xfrm>
            <a:off x="3594082" y="571480"/>
            <a:ext cx="5143536" cy="5429288"/>
          </a:xfrm>
        </p:spPr>
      </p:pic>
    </p:spTree>
    <p:extLst>
      <p:ext uri="{BB962C8B-B14F-4D97-AF65-F5344CB8AC3E}">
        <p14:creationId xmlns=""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37782" y="6098760"/>
            <a:ext cx="5099785" cy="3804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театрализации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310436" y="6123398"/>
            <a:ext cx="4537207" cy="47276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859" b="14774"/>
          <a:stretch/>
        </p:blipFill>
        <p:spPr>
          <a:xfrm>
            <a:off x="333772" y="908720"/>
            <a:ext cx="4193784" cy="2402006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2" y="889236"/>
            <a:ext cx="6827520" cy="512064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000" b="6418"/>
          <a:stretch/>
        </p:blipFill>
        <p:spPr>
          <a:xfrm>
            <a:off x="337782" y="3455281"/>
            <a:ext cx="4176464" cy="2426904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=""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94212" y="6237312"/>
            <a:ext cx="3816424" cy="467105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 зона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865"/>
          <a:stretch/>
        </p:blipFill>
        <p:spPr>
          <a:xfrm>
            <a:off x="277588" y="548680"/>
            <a:ext cx="3676582" cy="5562076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235" y="548680"/>
            <a:ext cx="3294406" cy="2470805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235" y="3501008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372" y="476672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613" y="3501007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=""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319</Words>
  <Application>Microsoft Office PowerPoint</Application>
  <PresentationFormat>Произвольный</PresentationFormat>
  <Paragraphs>81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GraduationAlbum_16x9</vt:lpstr>
      <vt:lpstr>Средняя группа. Тема «Золотые странички осени» </vt:lpstr>
      <vt:lpstr>Вход в группу, нижняя левая точка</vt:lpstr>
      <vt:lpstr>1. Рабочий сектор  ( представлен математическим, экологическим, патриотическим, сенсорным, а также центром развития речи)</vt:lpstr>
      <vt:lpstr>Слайд 4</vt:lpstr>
      <vt:lpstr>Слайд 5</vt:lpstr>
      <vt:lpstr>1.6. Рабочий сектор  (методическая литература педагога)</vt:lpstr>
      <vt:lpstr>Центр игры  </vt:lpstr>
      <vt:lpstr>Слайд 8</vt:lpstr>
      <vt:lpstr>Игровая зона</vt:lpstr>
      <vt:lpstr>Центр двигательной активности</vt:lpstr>
      <vt:lpstr>Слайд 11</vt:lpstr>
      <vt:lpstr>Слайд 12</vt:lpstr>
      <vt:lpstr>Слайд 13</vt:lpstr>
      <vt:lpstr>Организация  развивающей предметно-пространственной среды в группе</vt:lpstr>
      <vt:lpstr>Слайд 15</vt:lpstr>
      <vt:lpstr>Слайд 16</vt:lpstr>
      <vt:lpstr>Уголок  ранней  профессиональной направленности</vt:lpstr>
      <vt:lpstr>Библиотека дошколят</vt:lpstr>
      <vt:lpstr>Картотека режимных моментов и физкультминуток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2024-10-13T13:09:13Z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