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5" r:id="rId1"/>
  </p:sldMasterIdLst>
  <p:sldIdLst>
    <p:sldId id="256" r:id="rId2"/>
    <p:sldId id="259" r:id="rId3"/>
    <p:sldId id="260" r:id="rId4"/>
    <p:sldId id="262" r:id="rId5"/>
    <p:sldId id="263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88-5164-4337-B2A8-1E002241E1A4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1BA59-0A07-4B4B-8559-3BD619478C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893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88-5164-4337-B2A8-1E002241E1A4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1BA59-0A07-4B4B-8559-3BD619478C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116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88-5164-4337-B2A8-1E002241E1A4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1BA59-0A07-4B4B-8559-3BD619478C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077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88-5164-4337-B2A8-1E002241E1A4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1BA59-0A07-4B4B-8559-3BD619478C3C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24525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88-5164-4337-B2A8-1E002241E1A4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1BA59-0A07-4B4B-8559-3BD619478C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990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88-5164-4337-B2A8-1E002241E1A4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1BA59-0A07-4B4B-8559-3BD619478C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7052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88-5164-4337-B2A8-1E002241E1A4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1BA59-0A07-4B4B-8559-3BD619478C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9170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88-5164-4337-B2A8-1E002241E1A4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1BA59-0A07-4B4B-8559-3BD619478C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5206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88-5164-4337-B2A8-1E002241E1A4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1BA59-0A07-4B4B-8559-3BD619478C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176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88-5164-4337-B2A8-1E002241E1A4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1BA59-0A07-4B4B-8559-3BD619478C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311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88-5164-4337-B2A8-1E002241E1A4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1BA59-0A07-4B4B-8559-3BD619478C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667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88-5164-4337-B2A8-1E002241E1A4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1BA59-0A07-4B4B-8559-3BD619478C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78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88-5164-4337-B2A8-1E002241E1A4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1BA59-0A07-4B4B-8559-3BD619478C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044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88-5164-4337-B2A8-1E002241E1A4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1BA59-0A07-4B4B-8559-3BD619478C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690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88-5164-4337-B2A8-1E002241E1A4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1BA59-0A07-4B4B-8559-3BD619478C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367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88-5164-4337-B2A8-1E002241E1A4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1BA59-0A07-4B4B-8559-3BD619478C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126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88-5164-4337-B2A8-1E002241E1A4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1BA59-0A07-4B4B-8559-3BD619478C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688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AD7FE88-5164-4337-B2A8-1E002241E1A4}" type="datetimeFigureOut">
              <a:rPr lang="ru-RU" smtClean="0"/>
              <a:t>14.03.2021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1BA59-0A07-4B4B-8559-3BD619478C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2583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  <p:sldLayoutId id="2147483887" r:id="rId12"/>
    <p:sldLayoutId id="2147483888" r:id="rId13"/>
    <p:sldLayoutId id="2147483889" r:id="rId14"/>
    <p:sldLayoutId id="2147483890" r:id="rId15"/>
    <p:sldLayoutId id="2147483891" r:id="rId16"/>
    <p:sldLayoutId id="214748389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10.m4a"/><Relationship Id="rId7" Type="http://schemas.openxmlformats.org/officeDocument/2006/relationships/image" Target="../media/image6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jpe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4a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6.png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6.pn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6.pn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6.png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6.png"/><Relationship Id="rId4" Type="http://schemas.openxmlformats.org/officeDocument/2006/relationships/image" Target="../media/image20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6.png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6.png"/><Relationship Id="rId4" Type="http://schemas.openxmlformats.org/officeDocument/2006/relationships/image" Target="../media/image28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6.pn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3.jp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6.pn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6.pn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1447801"/>
            <a:ext cx="8825658" cy="2768600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3500" b="1" dirty="0"/>
              <a:t>Конспект занятия по развитию речи в подготовительной группе</a:t>
            </a:r>
            <a:br>
              <a:rPr lang="ru-RU" sz="3500" b="1" dirty="0"/>
            </a:br>
            <a:r>
              <a:rPr lang="ru-RU" sz="3500" b="1" dirty="0"/>
              <a:t>на тему: «Произведения Н. Носова</a:t>
            </a:r>
            <a:r>
              <a:rPr lang="ru-RU" sz="3500" b="1" dirty="0" smtClean="0"/>
              <a:t>».</a:t>
            </a:r>
            <a:endParaRPr lang="ru-RU" sz="35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955" y="4777379"/>
            <a:ext cx="8825658" cy="1250887"/>
          </a:xfrm>
        </p:spPr>
        <p:txBody>
          <a:bodyPr>
            <a:normAutofit fontScale="85000" lnSpcReduction="20000"/>
          </a:bodyPr>
          <a:lstStyle/>
          <a:p>
            <a:pPr algn="l"/>
            <a:endParaRPr lang="ru-RU" sz="2900" dirty="0" smtClean="0"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algn="l"/>
            <a:r>
              <a:rPr lang="ru-RU" sz="2600" b="1" cap="small" dirty="0" smtClean="0">
                <a:latin typeface="Garamond" panose="02020404030301010803" pitchFamily="18" charset="0"/>
                <a:cs typeface="Arial" panose="020B0604020202020204" pitchFamily="34" charset="0"/>
              </a:rPr>
              <a:t>Презентацию </a:t>
            </a:r>
            <a:r>
              <a:rPr lang="ru-RU" sz="2600" b="1" cap="small" dirty="0">
                <a:latin typeface="Garamond" panose="02020404030301010803" pitchFamily="18" charset="0"/>
                <a:cs typeface="Arial" panose="020B0604020202020204" pitchFamily="34" charset="0"/>
              </a:rPr>
              <a:t>подготовила Панина В.В.</a:t>
            </a:r>
          </a:p>
          <a:p>
            <a:pPr algn="l"/>
            <a:r>
              <a:rPr lang="ru-RU" sz="2600" b="1" cap="small" dirty="0">
                <a:latin typeface="Garamond" panose="02020404030301010803" pitchFamily="18" charset="0"/>
                <a:cs typeface="Arial" panose="020B0604020202020204" pitchFamily="34" charset="0"/>
              </a:rPr>
              <a:t>воспитатель Детского сада №103 ОАО «РЖД» г</a:t>
            </a:r>
            <a:r>
              <a:rPr lang="ru-RU" sz="2600" b="1" cap="small" dirty="0" smtClean="0">
                <a:latin typeface="Garamond" panose="02020404030301010803" pitchFamily="18" charset="0"/>
                <a:cs typeface="Arial" panose="020B0604020202020204" pitchFamily="34" charset="0"/>
              </a:rPr>
              <a:t>. Лиски</a:t>
            </a:r>
            <a:endParaRPr lang="ru-RU" sz="2600" b="1" cap="small" dirty="0"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endParaRPr lang="ru-RU" dirty="0">
              <a:latin typeface="Garamond" panose="02020404030301010803" pitchFamily="18" charset="0"/>
            </a:endParaRPr>
          </a:p>
        </p:txBody>
      </p:sp>
      <p:pic>
        <p:nvPicPr>
          <p:cNvPr id="4" name="AUD-20210309-WA000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68000" y="552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713042"/>
      </p:ext>
    </p:extLst>
  </p:cSld>
  <p:clrMapOvr>
    <a:masterClrMapping/>
  </p:clrMapOvr>
  <p:transition spd="slow" advClick="0" advTm="3500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165100"/>
            <a:ext cx="11557000" cy="6515100"/>
          </a:xfrm>
        </p:spPr>
      </p:pic>
      <p:pic>
        <p:nvPicPr>
          <p:cNvPr id="2" name="Fizkultminutka_-_1_(Gybka.com)-[AudioTrimmer.com]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67900" y="5626100"/>
            <a:ext cx="609600" cy="609600"/>
          </a:xfrm>
          <a:prstGeom prst="rect">
            <a:avLst/>
          </a:prstGeom>
        </p:spPr>
      </p:pic>
      <p:pic>
        <p:nvPicPr>
          <p:cNvPr id="3" name="AUD-20210309-WA002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67900" y="4267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32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9000">
        <p14:pan dir="u"/>
      </p:transition>
    </mc:Choice>
    <mc:Fallback xmlns="">
      <p:transition spd="slow" advTm="6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93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300" y="127000"/>
            <a:ext cx="5689600" cy="6642100"/>
          </a:xfrm>
        </p:spPr>
      </p:pic>
      <p:pic>
        <p:nvPicPr>
          <p:cNvPr id="2" name="AUD-20210309-WA002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67900" y="561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61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41000">
        <p14:vortex dir="r"/>
      </p:transition>
    </mc:Choice>
    <mc:Fallback xmlns="">
      <p:transition spd="slow" advTm="4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600" y="101600"/>
            <a:ext cx="5473700" cy="6642100"/>
          </a:xfrm>
        </p:spPr>
      </p:pic>
      <p:pic>
        <p:nvPicPr>
          <p:cNvPr id="2" name="последняя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20300" y="5600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32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3000">
        <p14:window dir="vert"/>
      </p:transition>
    </mc:Choice>
    <mc:Fallback xmlns="">
      <p:transition spd="slow" advTm="6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9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530" y="114300"/>
            <a:ext cx="5490070" cy="6654800"/>
          </a:xfrm>
        </p:spPr>
      </p:pic>
      <p:pic>
        <p:nvPicPr>
          <p:cNvPr id="2" name="AUD-20210309-WA001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87000" y="5638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16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8000">
        <p14:window dir="vert"/>
      </p:transition>
    </mc:Choice>
    <mc:Fallback xmlns="">
      <p:transition spd="slow" advTm="6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5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300" y="114300"/>
            <a:ext cx="5140563" cy="6654800"/>
          </a:xfrm>
        </p:spPr>
      </p:pic>
      <p:pic>
        <p:nvPicPr>
          <p:cNvPr id="2" name="AUD-20210309-WA001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29800" y="566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77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6000">
        <p14:window dir="vert"/>
      </p:transition>
    </mc:Choice>
    <mc:Fallback xmlns="">
      <p:transition spd="slow" advTm="6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6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1" y="101600"/>
            <a:ext cx="5486400" cy="6667500"/>
          </a:xfrm>
        </p:spPr>
      </p:pic>
      <p:pic>
        <p:nvPicPr>
          <p:cNvPr id="2" name="AUD-20210309-WA0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56800" y="5575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760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4000">
        <p14:window dir="vert"/>
      </p:transition>
    </mc:Choice>
    <mc:Fallback xmlns="">
      <p:transition spd="slow" advTm="6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4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700" y="127000"/>
            <a:ext cx="5118100" cy="6629400"/>
          </a:xfrm>
        </p:spPr>
      </p:pic>
    </p:spTree>
    <p:extLst>
      <p:ext uri="{BB962C8B-B14F-4D97-AF65-F5344CB8AC3E}">
        <p14:creationId xmlns:p14="http://schemas.microsoft.com/office/powerpoint/2010/main" val="13703231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5000">
        <p15:prstTrans prst="peelOff"/>
      </p:transition>
    </mc:Choice>
    <mc:Fallback xmlns="">
      <p:transition spd="slow" advTm="2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500" y="127000"/>
            <a:ext cx="5168900" cy="6616700"/>
          </a:xfrm>
        </p:spPr>
      </p:pic>
    </p:spTree>
    <p:extLst>
      <p:ext uri="{BB962C8B-B14F-4D97-AF65-F5344CB8AC3E}">
        <p14:creationId xmlns:p14="http://schemas.microsoft.com/office/powerpoint/2010/main" val="3220213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000">
        <p14:gallery dir="l"/>
      </p:transition>
    </mc:Choice>
    <mc:Fallback xmlns="">
      <p:transition spd="slow" advTm="2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600" y="127000"/>
            <a:ext cx="5270500" cy="6629400"/>
          </a:xfrm>
        </p:spPr>
      </p:pic>
    </p:spTree>
    <p:extLst>
      <p:ext uri="{BB962C8B-B14F-4D97-AF65-F5344CB8AC3E}">
        <p14:creationId xmlns:p14="http://schemas.microsoft.com/office/powerpoint/2010/main" val="175129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000">
        <p14:gallery dir="l"/>
      </p:transition>
    </mc:Choice>
    <mc:Fallback xmlns="">
      <p:transition spd="slow" advTm="2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00" y="101600"/>
            <a:ext cx="5143500" cy="6616700"/>
          </a:xfrm>
        </p:spPr>
      </p:pic>
    </p:spTree>
    <p:extLst>
      <p:ext uri="{BB962C8B-B14F-4D97-AF65-F5344CB8AC3E}">
        <p14:creationId xmlns:p14="http://schemas.microsoft.com/office/powerpoint/2010/main" val="170356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000">
        <p14:gallery dir="l"/>
      </p:transition>
    </mc:Choice>
    <mc:Fallback xmlns="">
      <p:transition spd="slow" advTm="2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644189" cy="2480982"/>
          </a:xfrm>
        </p:spPr>
        <p:txBody>
          <a:bodyPr/>
          <a:lstStyle/>
          <a:p>
            <a:pPr algn="ctr"/>
            <a:r>
              <a:rPr lang="ru-RU" sz="4000" dirty="0" smtClean="0"/>
              <a:t>Доброе утро лесам и полям!</a:t>
            </a:r>
            <a:br>
              <a:rPr lang="ru-RU" sz="4000" dirty="0" smtClean="0"/>
            </a:br>
            <a:r>
              <a:rPr lang="ru-RU" sz="4000" dirty="0" smtClean="0"/>
              <a:t>Доброе утро скажу всем друзьям!</a:t>
            </a:r>
            <a:br>
              <a:rPr lang="ru-RU" sz="4000" dirty="0" smtClean="0"/>
            </a:br>
            <a:r>
              <a:rPr lang="ru-RU" sz="4000" dirty="0" smtClean="0"/>
              <a:t>Доброе утро, родной детский сад!</a:t>
            </a:r>
            <a:br>
              <a:rPr lang="ru-RU" sz="4000" dirty="0" smtClean="0"/>
            </a:br>
            <a:r>
              <a:rPr lang="ru-RU" sz="4000" dirty="0" smtClean="0"/>
              <a:t>Видеть друзей своих очень я рад!</a:t>
            </a:r>
            <a:endParaRPr lang="ru-RU" sz="4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1" y="2819400"/>
            <a:ext cx="4343399" cy="3924299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700" y="3086100"/>
            <a:ext cx="7340600" cy="3390898"/>
          </a:xfrm>
        </p:spPr>
      </p:pic>
      <p:pic>
        <p:nvPicPr>
          <p:cNvPr id="3" name="AUD-20210309-WA000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80700" y="56959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587761"/>
      </p:ext>
    </p:extLst>
  </p:cSld>
  <p:clrMapOvr>
    <a:masterClrMapping/>
  </p:clrMapOvr>
  <p:transition spd="slow" advClick="0" advTm="35000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100" y="101600"/>
            <a:ext cx="5181600" cy="6642100"/>
          </a:xfrm>
        </p:spPr>
      </p:pic>
    </p:spTree>
    <p:extLst>
      <p:ext uri="{BB962C8B-B14F-4D97-AF65-F5344CB8AC3E}">
        <p14:creationId xmlns:p14="http://schemas.microsoft.com/office/powerpoint/2010/main" val="417911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000">
        <p14:gallery dir="l"/>
      </p:transition>
    </mc:Choice>
    <mc:Fallback xmlns="">
      <p:transition spd="slow" advTm="2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300" y="152400"/>
            <a:ext cx="5270500" cy="6591300"/>
          </a:xfrm>
        </p:spPr>
      </p:pic>
    </p:spTree>
    <p:extLst>
      <p:ext uri="{BB962C8B-B14F-4D97-AF65-F5344CB8AC3E}">
        <p14:creationId xmlns:p14="http://schemas.microsoft.com/office/powerpoint/2010/main" val="3434791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000">
        <p14:gallery dir="l"/>
      </p:transition>
    </mc:Choice>
    <mc:Fallback xmlns="">
      <p:transition spd="slow" advTm="2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114300"/>
            <a:ext cx="5245100" cy="6616700"/>
          </a:xfrm>
        </p:spPr>
      </p:pic>
      <p:pic>
        <p:nvPicPr>
          <p:cNvPr id="5" name="mix_1m49s (audio-joiner.co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37800" y="5588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205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118000">
        <p:dissolve/>
      </p:transition>
    </mc:Choice>
    <mc:Fallback>
      <p:transition spd="slow" advTm="118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6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527300"/>
            <a:ext cx="11582399" cy="3492500"/>
          </a:xfr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ru-RU" sz="10000" dirty="0" smtClean="0">
                <a:solidFill>
                  <a:schemeClr val="accent2"/>
                </a:solidFill>
                <a:effectLst>
                  <a:glow>
                    <a:schemeClr val="accent1"/>
                  </a:glow>
                </a:effectLst>
                <a:latin typeface="Garamond" panose="02020404030301010803" pitchFamily="18" charset="0"/>
              </a:rPr>
              <a:t>Рассказ  или   сказка?</a:t>
            </a:r>
            <a:endParaRPr lang="ru-RU" sz="10000" dirty="0">
              <a:solidFill>
                <a:schemeClr val="accent2"/>
              </a:solidFill>
              <a:effectLst>
                <a:glow>
                  <a:schemeClr val="accent1"/>
                </a:glow>
              </a:effectLst>
              <a:latin typeface="Garamond" panose="02020404030301010803" pitchFamily="18" charset="0"/>
            </a:endParaRPr>
          </a:p>
        </p:txBody>
      </p:sp>
      <p:pic>
        <p:nvPicPr>
          <p:cNvPr id="3" name="AUD-20210309-WA0014 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96500" y="5600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711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5000">
        <p:split orient="vert"/>
      </p:transition>
    </mc:Choice>
    <mc:Fallback>
      <p:transition spd="slow" advTm="3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19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1" y="152400"/>
            <a:ext cx="7437120" cy="6583680"/>
          </a:xfrm>
        </p:spPr>
      </p:pic>
      <p:pic>
        <p:nvPicPr>
          <p:cNvPr id="2" name="AUD-20210309-WA00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20300" y="5651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043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33000">
        <p14:ripple/>
      </p:transition>
    </mc:Choice>
    <mc:Fallback>
      <p:transition spd="slow" advTm="3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19400"/>
            <a:ext cx="12451080" cy="3139440"/>
          </a:xfrm>
        </p:spPr>
        <p:txBody>
          <a:bodyPr/>
          <a:lstStyle/>
          <a:p>
            <a:r>
              <a:rPr lang="ru-RU" sz="8000" dirty="0" smtClean="0"/>
              <a:t>Спасибо за внимание!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1382334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7000">
        <p14:reveal/>
      </p:transition>
    </mc:Choice>
    <mc:Fallback>
      <p:transition spd="slow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517189" cy="5300382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Чтобы знаний набираться, </a:t>
            </a:r>
            <a:br>
              <a:rPr lang="ru-RU" dirty="0" smtClean="0"/>
            </a:br>
            <a:r>
              <a:rPr lang="ru-RU" dirty="0" smtClean="0"/>
              <a:t>Чаще обращайся к ней.</a:t>
            </a:r>
            <a:br>
              <a:rPr lang="ru-RU" dirty="0" smtClean="0"/>
            </a:br>
            <a:r>
              <a:rPr lang="ru-RU" dirty="0" smtClean="0"/>
              <a:t>Никогда не расставайся,</a:t>
            </a:r>
            <a:br>
              <a:rPr lang="ru-RU" dirty="0" smtClean="0"/>
            </a:br>
            <a:r>
              <a:rPr lang="ru-RU" dirty="0" smtClean="0"/>
              <a:t>Станешь с ней в сто раз умней.</a:t>
            </a:r>
            <a:endParaRPr lang="ru-RU" dirty="0"/>
          </a:p>
        </p:txBody>
      </p:sp>
      <p:pic>
        <p:nvPicPr>
          <p:cNvPr id="3" name="AUD-20210309-WA00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90100" y="5588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685323"/>
      </p:ext>
    </p:extLst>
  </p:cSld>
  <p:clrMapOvr>
    <a:masterClrMapping/>
  </p:clrMapOvr>
  <p:transition spd="slow" advTm="1800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00" y="127000"/>
            <a:ext cx="9601200" cy="6604000"/>
          </a:xfrm>
        </p:spPr>
      </p:pic>
      <p:pic>
        <p:nvPicPr>
          <p:cNvPr id="2" name="AUD-20210309-WA00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4300" y="5511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29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7000">
        <p15:prstTrans prst="curtains"/>
      </p:transition>
    </mc:Choice>
    <mc:Fallback xmlns="">
      <p:transition spd="slow" advTm="3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17" y="1350962"/>
            <a:ext cx="2942879" cy="398780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251" y="1350962"/>
            <a:ext cx="2852922" cy="3987800"/>
          </a:xfrm>
        </p:spPr>
      </p:pic>
      <p:pic>
        <p:nvPicPr>
          <p:cNvPr id="9" name="Объект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262" y="1350962"/>
            <a:ext cx="2747049" cy="3987800"/>
          </a:xfrm>
          <a:prstGeom prst="rect">
            <a:avLst/>
          </a:prstGeom>
        </p:spPr>
      </p:pic>
      <p:pic>
        <p:nvPicPr>
          <p:cNvPr id="10" name="Объект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5401" y="1350962"/>
            <a:ext cx="2636378" cy="3987800"/>
          </a:xfrm>
          <a:prstGeom prst="rect">
            <a:avLst/>
          </a:prstGeom>
        </p:spPr>
      </p:pic>
      <p:pic>
        <p:nvPicPr>
          <p:cNvPr id="2" name="AUD-20210309-WA00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982200" y="552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862105"/>
      </p:ext>
    </p:extLst>
  </p:cSld>
  <p:clrMapOvr>
    <a:masterClrMapping/>
  </p:clrMapOvr>
  <p:transition spd="slow" advTm="33000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596078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dirty="0" smtClean="0"/>
              <a:t>Озорной, смешной мальчишка,</a:t>
            </a:r>
            <a:br>
              <a:rPr lang="ru-RU" dirty="0" smtClean="0"/>
            </a:br>
            <a:r>
              <a:rPr lang="ru-RU" dirty="0" smtClean="0"/>
              <a:t>Он художник и поэт.</a:t>
            </a:r>
            <a:br>
              <a:rPr lang="ru-RU" dirty="0" smtClean="0"/>
            </a:br>
            <a:r>
              <a:rPr lang="ru-RU" dirty="0" smtClean="0"/>
              <a:t>Он веселый коротышка,</a:t>
            </a:r>
            <a:br>
              <a:rPr lang="ru-RU" dirty="0" smtClean="0"/>
            </a:br>
            <a:r>
              <a:rPr lang="ru-RU" dirty="0" smtClean="0"/>
              <a:t>От него вам всем привет!</a:t>
            </a:r>
            <a:br>
              <a:rPr lang="ru-RU" dirty="0" smtClean="0"/>
            </a:br>
            <a:r>
              <a:rPr lang="ru-RU" dirty="0" smtClean="0"/>
              <a:t>Ты сейчас его узнай-ка!</a:t>
            </a:r>
            <a:br>
              <a:rPr lang="ru-RU" dirty="0" smtClean="0"/>
            </a:br>
            <a:r>
              <a:rPr lang="ru-RU" dirty="0" smtClean="0"/>
              <a:t>К нам пришел герой …</a:t>
            </a:r>
            <a:endParaRPr lang="ru-RU" dirty="0"/>
          </a:p>
        </p:txBody>
      </p:sp>
      <p:pic>
        <p:nvPicPr>
          <p:cNvPr id="4" name="AUD-20210309-WA002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46034" y="5511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217239"/>
      </p:ext>
    </p:extLst>
  </p:cSld>
  <p:clrMapOvr>
    <a:masterClrMapping/>
  </p:clrMapOvr>
  <p:transition spd="slow" advTm="26000">
    <p:wheel spokes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700" y="0"/>
            <a:ext cx="4178299" cy="6858000"/>
          </a:xfrm>
        </p:spPr>
      </p:pic>
    </p:spTree>
    <p:extLst>
      <p:ext uri="{BB962C8B-B14F-4D97-AF65-F5344CB8AC3E}">
        <p14:creationId xmlns:p14="http://schemas.microsoft.com/office/powerpoint/2010/main" val="379141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2000">
        <p14:glitter pattern="hexagon"/>
      </p:transition>
    </mc:Choice>
    <mc:Fallback xmlns="">
      <p:transition advTm="1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100" y="215900"/>
            <a:ext cx="4737100" cy="6540500"/>
          </a:xfrm>
        </p:spPr>
      </p:pic>
      <p:pic>
        <p:nvPicPr>
          <p:cNvPr id="2" name="AUD-20210309-WA002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94900" y="5626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49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37000">
        <p14:switch dir="r"/>
      </p:transition>
    </mc:Choice>
    <mc:Fallback xmlns="">
      <p:transition spd="slow" advTm="3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1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96900"/>
            <a:ext cx="6400800" cy="1028700"/>
          </a:xfrm>
        </p:spPr>
        <p:txBody>
          <a:bodyPr/>
          <a:lstStyle/>
          <a:p>
            <a:pPr algn="ctr"/>
            <a:r>
              <a:rPr lang="ru-RU" sz="3200" dirty="0" smtClean="0"/>
              <a:t>Николай Николаевич Носов 1908-1976 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769" y="1384300"/>
            <a:ext cx="3022600" cy="45720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3701" y="1752600"/>
            <a:ext cx="6007100" cy="4368799"/>
          </a:xfrm>
        </p:spPr>
        <p:txBody>
          <a:bodyPr>
            <a:noAutofit/>
          </a:bodyPr>
          <a:lstStyle/>
          <a:p>
            <a:r>
              <a:rPr lang="ru-RU" sz="1800" dirty="0" smtClean="0"/>
              <a:t>       Родился 23 ноября 1908 года в городе Киеве, семье эстрадного артиста.</a:t>
            </a:r>
            <a:br>
              <a:rPr lang="ru-RU" sz="1800" dirty="0" smtClean="0"/>
            </a:br>
            <a:r>
              <a:rPr lang="ru-RU" sz="1800" dirty="0" smtClean="0"/>
              <a:t>       Детство его прошло в небольшом городе Ирпень. </a:t>
            </a:r>
          </a:p>
          <a:p>
            <a:r>
              <a:rPr lang="ru-RU" sz="1800" dirty="0" smtClean="0"/>
              <a:t>       Он был разносторонним человеком, увлекался фотографией, химией, шахматами и музыкой.</a:t>
            </a:r>
            <a:br>
              <a:rPr lang="ru-RU" sz="1800" dirty="0" smtClean="0"/>
            </a:br>
            <a:r>
              <a:rPr lang="ru-RU" sz="1800" dirty="0" smtClean="0"/>
              <a:t>       В 1938 году рассказы писателя впервые вышли в свет – их опубликовали в журнале «</a:t>
            </a:r>
            <a:r>
              <a:rPr lang="ru-RU" sz="1800" dirty="0" err="1" smtClean="0"/>
              <a:t>Мурзилка</a:t>
            </a:r>
            <a:r>
              <a:rPr lang="ru-RU" sz="1800" dirty="0" smtClean="0"/>
              <a:t>».</a:t>
            </a:r>
            <a:br>
              <a:rPr lang="ru-RU" sz="1800" dirty="0" smtClean="0"/>
            </a:br>
            <a:r>
              <a:rPr lang="ru-RU" sz="1800" dirty="0" smtClean="0"/>
              <a:t>       Работал Николай Носов постановщиком и режиссером мультипликационных, научных и учебных фильмов.  Был награжден Сталинской премией третьей степени.</a:t>
            </a:r>
            <a:br>
              <a:rPr lang="ru-RU" sz="1800" dirty="0" smtClean="0"/>
            </a:br>
            <a:r>
              <a:rPr lang="ru-RU" sz="1800" dirty="0" smtClean="0"/>
              <a:t>       Умер писатель 26 июля 1976 года.</a:t>
            </a:r>
            <a:endParaRPr lang="ru-RU" sz="1800" dirty="0"/>
          </a:p>
        </p:txBody>
      </p:sp>
      <p:pic>
        <p:nvPicPr>
          <p:cNvPr id="3" name="AUD-20210309-WA002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35369" y="5651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88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7000">
        <p14:prism/>
      </p:transition>
    </mc:Choice>
    <mc:Fallback xmlns="">
      <p:transition advTm="10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8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468</TotalTime>
  <Words>62</Words>
  <Application>Microsoft Office PowerPoint</Application>
  <PresentationFormat>Широкоэкранный</PresentationFormat>
  <Paragraphs>12</Paragraphs>
  <Slides>25</Slides>
  <Notes>0</Notes>
  <HiddenSlides>0</HiddenSlides>
  <MMClips>18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Century Gothic</vt:lpstr>
      <vt:lpstr>Garamond</vt:lpstr>
      <vt:lpstr>Wingdings 3</vt:lpstr>
      <vt:lpstr>Ион</vt:lpstr>
      <vt:lpstr>Конспект занятия по развитию речи в подготовительной группе на тему: «Произведения Н. Носова».</vt:lpstr>
      <vt:lpstr>Доброе утро лесам и полям! Доброе утро скажу всем друзьям! Доброе утро, родной детский сад! Видеть друзей своих очень я рад!</vt:lpstr>
      <vt:lpstr> Чтобы знаний набираться,  Чаще обращайся к ней. Никогда не расставайся, Станешь с ней в сто раз умней.</vt:lpstr>
      <vt:lpstr>Презентация PowerPoint</vt:lpstr>
      <vt:lpstr>Презентация PowerPoint</vt:lpstr>
      <vt:lpstr>Озорной, смешной мальчишка, Он художник и поэт. Он веселый коротышка, От него вам всем привет! Ты сейчас его узнай-ка! К нам пришел герой …</vt:lpstr>
      <vt:lpstr>Презентация PowerPoint</vt:lpstr>
      <vt:lpstr>Презентация PowerPoint</vt:lpstr>
      <vt:lpstr>Николай Николаевич Носов 1908-1976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Рассказ  или   сказка?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Конспект занятия по развитию речи в подготовительной группе на тему: «Произведения Н. Носова».</dc:title>
  <dc:creator>User</dc:creator>
  <cp:lastModifiedBy>User</cp:lastModifiedBy>
  <cp:revision>60</cp:revision>
  <dcterms:created xsi:type="dcterms:W3CDTF">2021-02-23T16:10:57Z</dcterms:created>
  <dcterms:modified xsi:type="dcterms:W3CDTF">2021-03-14T12:08:17Z</dcterms:modified>
</cp:coreProperties>
</file>