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6" r:id="rId8"/>
    <p:sldId id="263" r:id="rId9"/>
    <p:sldId id="267" r:id="rId10"/>
    <p:sldId id="268" r:id="rId11"/>
    <p:sldId id="273" r:id="rId12"/>
    <p:sldId id="270" r:id="rId13"/>
    <p:sldId id="269" r:id="rId14"/>
    <p:sldId id="271" r:id="rId15"/>
    <p:sldId id="272" r:id="rId16"/>
    <p:sldId id="26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77" autoAdjust="0"/>
  </p:normalViewPr>
  <p:slideViewPr>
    <p:cSldViewPr>
      <p:cViewPr varScale="1">
        <p:scale>
          <a:sx n="61" d="100"/>
          <a:sy n="61" d="100"/>
        </p:scale>
        <p:origin x="-148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07.10.2024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3000372"/>
            <a:ext cx="7851648" cy="18288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effectLst/>
                <a:latin typeface="+mn-lt"/>
              </a:rPr>
              <a:t>Компоненты и методы организации трудовой деятельности дошкольников</a:t>
            </a:r>
            <a:br>
              <a:rPr lang="ru-RU" sz="2800" dirty="0" smtClean="0">
                <a:solidFill>
                  <a:srgbClr val="002060"/>
                </a:solidFill>
                <a:effectLst/>
                <a:latin typeface="+mn-lt"/>
              </a:rPr>
            </a:br>
            <a:r>
              <a:rPr lang="ru-RU" sz="2800" dirty="0" smtClean="0">
                <a:solidFill>
                  <a:srgbClr val="002060"/>
                </a:solidFill>
                <a:effectLst/>
                <a:latin typeface="+mn-lt"/>
              </a:rPr>
              <a:t/>
            </a:r>
            <a:br>
              <a:rPr lang="ru-RU" sz="2800" dirty="0" smtClean="0">
                <a:solidFill>
                  <a:srgbClr val="002060"/>
                </a:solidFill>
                <a:effectLst/>
                <a:latin typeface="+mn-lt"/>
              </a:rPr>
            </a:br>
            <a:r>
              <a:rPr lang="ru-RU" sz="2800" i="1" dirty="0" smtClean="0"/>
              <a:t> </a:t>
            </a:r>
            <a:r>
              <a:rPr lang="ru-RU" sz="2200" i="1" dirty="0" smtClean="0">
                <a:solidFill>
                  <a:schemeClr val="tx1"/>
                </a:solidFill>
                <a:latin typeface="+mn-lt"/>
              </a:rPr>
              <a:t>"</a:t>
            </a:r>
            <a:r>
              <a:rPr lang="ru-RU" sz="2000" i="1" dirty="0" smtClean="0">
                <a:solidFill>
                  <a:schemeClr val="tx1"/>
                </a:solidFill>
                <a:latin typeface="+mn-lt"/>
              </a:rPr>
              <a:t>Дайте детям радость труда. Эту радость ему несут успех, осознание своей умелости и значимости выполняемой работы, возможность доставлять радость другим".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+mn-lt"/>
              </a:rPr>
            </a:br>
            <a:r>
              <a:rPr lang="ru-RU" sz="2000" i="1" dirty="0" smtClean="0">
                <a:solidFill>
                  <a:schemeClr val="tx1"/>
                </a:solidFill>
                <a:latin typeface="+mn-lt"/>
              </a:rPr>
              <a:t>В.А.Сухомлинский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>
              <a:solidFill>
                <a:srgbClr val="002060"/>
              </a:solidFill>
              <a:effectLst/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71438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Трудовые навыки и умения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571472" y="1131972"/>
            <a:ext cx="821537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/>
              <a:t>На  протяжении  дошкольного  возраста  идёт усложнение </a:t>
            </a:r>
            <a:r>
              <a:rPr lang="ru-RU" sz="2000" b="1" i="1" dirty="0" smtClean="0"/>
              <a:t>трудовых навыков и умений: </a:t>
            </a:r>
            <a:r>
              <a:rPr lang="ru-RU" sz="2000" b="1" dirty="0" smtClean="0"/>
              <a:t>становятся более точными, быстрыми, координированными; трудовые задания обычно выполняет долго, не всегда качественно, т.к. ограниченность возможностей ребёнка, особенно его психического развития (ломается веник, бьётся посуда). Поэтому нужно давать посильные задания, научить правильно обращаться с орудиями и предметами труда</a:t>
            </a:r>
            <a:r>
              <a:rPr lang="ru-RU" sz="2000" b="1" dirty="0" smtClean="0"/>
              <a:t>.</a:t>
            </a:r>
          </a:p>
          <a:p>
            <a:endParaRPr lang="ru-RU" sz="2000" b="1" dirty="0"/>
          </a:p>
        </p:txBody>
      </p:sp>
      <p:pic>
        <p:nvPicPr>
          <p:cNvPr id="23562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3571876"/>
            <a:ext cx="2367801" cy="3003278"/>
          </a:xfrm>
          <a:prstGeom prst="rect">
            <a:avLst/>
          </a:prstGeom>
          <a:noFill/>
        </p:spPr>
      </p:pic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71438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Самоконтроль и самооценка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571472" y="1785926"/>
            <a:ext cx="821537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/>
              <a:t>Самоконтроль и самооценка результатов труда зависит от успешности достижения цели. </a:t>
            </a:r>
            <a:endParaRPr lang="ru-RU" sz="2000" b="1" dirty="0" smtClean="0"/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 В </a:t>
            </a:r>
            <a:r>
              <a:rPr lang="ru-RU" sz="2000" b="1" dirty="0" smtClean="0"/>
              <a:t>3-4 года ребенок не замечает ошибок в своей работе, считает её хорошей, независимо от достигнутого результата, однако критически относится к труду сверстников. </a:t>
            </a:r>
            <a:endParaRPr lang="ru-RU" sz="2000" b="1" dirty="0" smtClean="0"/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 </a:t>
            </a:r>
            <a:r>
              <a:rPr lang="ru-RU" sz="2000" b="1" dirty="0" smtClean="0"/>
              <a:t>В </a:t>
            </a:r>
            <a:r>
              <a:rPr lang="ru-RU" sz="2000" b="1" dirty="0" smtClean="0"/>
              <a:t>5-7 лет дети стараются правильно оценить свою работу; замечают не все ошибки, а только грубые; их интересует</a:t>
            </a:r>
          </a:p>
          <a:p>
            <a:r>
              <a:rPr lang="ru-RU" sz="2000" b="1" dirty="0" smtClean="0"/>
              <a:t>качество </a:t>
            </a:r>
            <a:r>
              <a:rPr lang="ru-RU" sz="2000" b="1" dirty="0" smtClean="0"/>
              <a:t>труда; обращаются к взрослым о правильности и качестве собственных трудовых действий.</a:t>
            </a:r>
          </a:p>
          <a:p>
            <a:endParaRPr lang="ru-RU" sz="2000" b="1" dirty="0"/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71438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Методы и приемы, используемые в развитии трудовой сферы  дошкольников 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571472" y="1643050"/>
            <a:ext cx="821537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Наглядные методы:</a:t>
            </a:r>
            <a:endParaRPr lang="ru-RU" sz="2000" dirty="0" smtClean="0">
              <a:solidFill>
                <a:srgbClr val="FF0000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/>
              <a:t> экскурсии</a:t>
            </a:r>
            <a:r>
              <a:rPr lang="ru-RU" sz="2000" b="1" dirty="0" smtClean="0"/>
              <a:t>, целевые прогулки;</a:t>
            </a:r>
            <a:endParaRPr lang="ru-RU" sz="2000" dirty="0" smtClean="0"/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/>
              <a:t> наблюдения</a:t>
            </a:r>
            <a:r>
              <a:rPr lang="ru-RU" sz="2000" b="1" dirty="0" smtClean="0"/>
              <a:t>;</a:t>
            </a:r>
            <a:endParaRPr lang="ru-RU" sz="2000" dirty="0" smtClean="0"/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/>
              <a:t> рассматривание </a:t>
            </a:r>
            <a:r>
              <a:rPr lang="ru-RU" sz="2000" b="1" dirty="0" smtClean="0"/>
              <a:t>книжных иллюстраций, репродукций;</a:t>
            </a:r>
            <a:endParaRPr lang="ru-RU" sz="2000" dirty="0" smtClean="0"/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/>
              <a:t> применение </a:t>
            </a:r>
            <a:r>
              <a:rPr lang="ru-RU" sz="2000" b="1" dirty="0" smtClean="0"/>
              <a:t>настольных игр;</a:t>
            </a:r>
            <a:endParaRPr lang="ru-RU" sz="2000" dirty="0" smtClean="0"/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/>
              <a:t> сюжетные </a:t>
            </a:r>
            <a:r>
              <a:rPr lang="ru-RU" sz="2000" b="1" dirty="0" smtClean="0"/>
              <a:t>картинки;</a:t>
            </a:r>
            <a:endParaRPr lang="ru-RU" sz="2000" dirty="0" smtClean="0"/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/>
              <a:t> мультимедийные </a:t>
            </a:r>
            <a:r>
              <a:rPr lang="ru-RU" sz="2000" b="1" dirty="0" smtClean="0"/>
              <a:t>презентации;</a:t>
            </a:r>
            <a:endParaRPr lang="ru-RU" sz="2000" dirty="0" smtClean="0"/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/>
              <a:t> отрывки </a:t>
            </a:r>
            <a:r>
              <a:rPr lang="ru-RU" sz="2000" b="1" dirty="0" smtClean="0"/>
              <a:t>из художественных фильмов и мультфильмов;</a:t>
            </a:r>
            <a:endParaRPr lang="ru-RU" sz="2000" dirty="0" smtClean="0"/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/>
              <a:t> фото </a:t>
            </a:r>
            <a:r>
              <a:rPr lang="ru-RU" sz="2000" b="1" dirty="0" smtClean="0"/>
              <a:t>почетных людей разных профессий;</a:t>
            </a:r>
            <a:endParaRPr lang="ru-RU" sz="2000" dirty="0" smtClean="0"/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 </a:t>
            </a:r>
            <a:r>
              <a:rPr lang="ru-RU" sz="2000" b="1" dirty="0" err="1" smtClean="0"/>
              <a:t>ассматривание</a:t>
            </a:r>
            <a:r>
              <a:rPr lang="ru-RU" sz="2000" b="1" dirty="0" smtClean="0"/>
              <a:t> </a:t>
            </a:r>
            <a:r>
              <a:rPr lang="ru-RU" sz="2000" b="1" dirty="0" smtClean="0"/>
              <a:t>картин известных художников</a:t>
            </a:r>
            <a:endParaRPr lang="ru-RU" sz="2000" b="1" dirty="0"/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4857760"/>
            <a:ext cx="2571768" cy="1723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928670"/>
            <a:ext cx="8229600" cy="71438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Методы и приемы, используемые в развитии трудовой сферы  дошкольников 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571472" y="1818964"/>
            <a:ext cx="821537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Словесные методы</a:t>
            </a:r>
            <a:endParaRPr lang="ru-RU" sz="2000" dirty="0" smtClean="0">
              <a:solidFill>
                <a:srgbClr val="FF0000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/>
              <a:t> чтение </a:t>
            </a:r>
            <a:r>
              <a:rPr lang="ru-RU" sz="2000" b="1" dirty="0" smtClean="0"/>
              <a:t>и обсуждение литературных произведений;</a:t>
            </a:r>
            <a:endParaRPr lang="ru-RU" sz="2000" dirty="0" smtClean="0"/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/>
              <a:t> этические </a:t>
            </a:r>
            <a:r>
              <a:rPr lang="ru-RU" sz="2000" b="1" dirty="0" smtClean="0"/>
              <a:t>беседы с элементами диалога</a:t>
            </a:r>
            <a:endParaRPr lang="ru-RU" sz="2000" dirty="0" smtClean="0"/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/>
              <a:t> заучивание </a:t>
            </a:r>
            <a:r>
              <a:rPr lang="ru-RU" sz="2000" b="1" dirty="0" smtClean="0"/>
              <a:t>стихотворений,</a:t>
            </a:r>
            <a:endParaRPr lang="ru-RU" sz="2000" dirty="0" smtClean="0"/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/>
              <a:t> использование </a:t>
            </a:r>
            <a:r>
              <a:rPr lang="ru-RU" sz="2000" b="1" dirty="0" smtClean="0"/>
              <a:t>народного фольклора	(заучивание народных пословиц и поговорок , народных примет, сказок, песен, </a:t>
            </a:r>
            <a:r>
              <a:rPr lang="ru-RU" sz="2000" b="1" dirty="0" err="1" smtClean="0"/>
              <a:t>закличек</a:t>
            </a:r>
            <a:r>
              <a:rPr lang="ru-RU" sz="2000" b="1" dirty="0" smtClean="0"/>
              <a:t>)</a:t>
            </a:r>
            <a:endParaRPr lang="ru-RU" sz="2000" dirty="0"/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5612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4357694"/>
            <a:ext cx="2617061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71546"/>
            <a:ext cx="8229600" cy="71438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Методы и приемы, используемые в развитии трудовой сферы  дошкольников 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571472" y="1972852"/>
            <a:ext cx="821537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Практические методы</a:t>
            </a:r>
            <a:endParaRPr lang="ru-RU" sz="2000" dirty="0" smtClean="0">
              <a:solidFill>
                <a:srgbClr val="FF0000"/>
              </a:solidFill>
            </a:endParaRPr>
          </a:p>
          <a:p>
            <a:pPr marL="0" lvl="1">
              <a:buFont typeface="Arial" pitchFamily="34" charset="0"/>
              <a:buChar char="•"/>
            </a:pPr>
            <a:r>
              <a:rPr lang="ru-RU" sz="2000" b="1" dirty="0" smtClean="0"/>
              <a:t> организация </a:t>
            </a:r>
            <a:r>
              <a:rPr lang="ru-RU" sz="2000" b="1" dirty="0" smtClean="0"/>
              <a:t>продуктивной деятельности детей;</a:t>
            </a:r>
            <a:endParaRPr lang="ru-RU" sz="2000" dirty="0" smtClean="0"/>
          </a:p>
          <a:p>
            <a:pPr marL="0" lvl="1">
              <a:buFont typeface="Arial" pitchFamily="34" charset="0"/>
              <a:buChar char="•"/>
            </a:pPr>
            <a:r>
              <a:rPr lang="ru-RU" sz="2000" b="1" dirty="0" smtClean="0"/>
              <a:t> проектная </a:t>
            </a:r>
            <a:r>
              <a:rPr lang="ru-RU" sz="2000" b="1" dirty="0" smtClean="0"/>
              <a:t>деятельность;</a:t>
            </a:r>
            <a:endParaRPr lang="ru-RU" sz="2000" dirty="0" smtClean="0"/>
          </a:p>
          <a:p>
            <a:pPr marL="0" lvl="1">
              <a:buFont typeface="Arial" pitchFamily="34" charset="0"/>
              <a:buChar char="•"/>
            </a:pPr>
            <a:r>
              <a:rPr lang="ru-RU" sz="2000" b="1" dirty="0" smtClean="0"/>
              <a:t> экспериментальная </a:t>
            </a:r>
            <a:r>
              <a:rPr lang="ru-RU" sz="2000" b="1" dirty="0" smtClean="0"/>
              <a:t>деятельность;</a:t>
            </a:r>
            <a:endParaRPr lang="ru-RU" sz="2000" dirty="0" smtClean="0"/>
          </a:p>
          <a:p>
            <a:pPr marL="0" lvl="1">
              <a:buFont typeface="Arial" pitchFamily="34" charset="0"/>
              <a:buChar char="•"/>
            </a:pPr>
            <a:r>
              <a:rPr lang="ru-RU" sz="2000" b="1" dirty="0" smtClean="0"/>
              <a:t> чтение </a:t>
            </a:r>
            <a:r>
              <a:rPr lang="ru-RU" sz="2000" b="1" dirty="0" smtClean="0"/>
              <a:t>литературных произведений;</a:t>
            </a:r>
            <a:endParaRPr lang="ru-RU" sz="2000" dirty="0" smtClean="0"/>
          </a:p>
          <a:p>
            <a:pPr marL="0" lvl="1">
              <a:buFont typeface="Arial" pitchFamily="34" charset="0"/>
              <a:buChar char="•"/>
            </a:pPr>
            <a:r>
              <a:rPr lang="ru-RU" sz="2000" b="1" dirty="0" smtClean="0"/>
              <a:t> изготовление </a:t>
            </a:r>
            <a:r>
              <a:rPr lang="ru-RU" sz="2000" b="1" dirty="0" smtClean="0"/>
              <a:t>с детьми поделок, дидактического материала</a:t>
            </a:r>
            <a:endParaRPr lang="ru-RU" sz="2000" dirty="0"/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image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7554" y="4000504"/>
            <a:ext cx="2910791" cy="264318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71546"/>
            <a:ext cx="8229600" cy="71438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Методы и приемы, используемые в развитии трудовой сферы  дошкольников 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571472" y="2071678"/>
            <a:ext cx="821537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Игровые методы</a:t>
            </a:r>
            <a:endParaRPr lang="ru-RU" sz="2000" dirty="0" smtClean="0">
              <a:solidFill>
                <a:srgbClr val="C00000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/>
              <a:t> проведение </a:t>
            </a:r>
            <a:r>
              <a:rPr lang="ru-RU" sz="2000" b="1" dirty="0" smtClean="0"/>
              <a:t>разнообразных игр (малоподвижная, сюжетно – ролевая, дидактическая игра, викторина, </a:t>
            </a:r>
            <a:r>
              <a:rPr lang="ru-RU" sz="2000" b="1" dirty="0" err="1" smtClean="0"/>
              <a:t>квест-игра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интелектуально-познавательная</a:t>
            </a:r>
            <a:r>
              <a:rPr lang="ru-RU" sz="2000" b="1" dirty="0" smtClean="0"/>
              <a:t> игра);</a:t>
            </a:r>
            <a:endParaRPr lang="ru-RU" sz="2000" dirty="0" smtClean="0"/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/>
              <a:t> загадывание </a:t>
            </a:r>
            <a:r>
              <a:rPr lang="ru-RU" sz="2000" b="1" dirty="0" smtClean="0"/>
              <a:t>загадок;</a:t>
            </a:r>
            <a:endParaRPr lang="ru-RU" sz="2000" dirty="0" smtClean="0"/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/>
              <a:t> воображаемые </a:t>
            </a:r>
            <a:r>
              <a:rPr lang="ru-RU" sz="2000" b="1" dirty="0" smtClean="0"/>
              <a:t>ситуации;</a:t>
            </a:r>
            <a:endParaRPr lang="ru-RU" sz="2000" dirty="0"/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4214818"/>
            <a:ext cx="4130037" cy="2065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389120"/>
          </a:xfrm>
        </p:spPr>
        <p:txBody>
          <a:bodyPr/>
          <a:lstStyle/>
          <a:p>
            <a:pPr marL="0" indent="0" algn="just">
              <a:buNone/>
            </a:pPr>
            <a:endParaRPr lang="ru-RU" sz="2400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В.А. Сухомлинский </a:t>
            </a:r>
            <a:r>
              <a:rPr lang="ru-RU" sz="2400" dirty="0" smtClean="0">
                <a:solidFill>
                  <a:srgbClr val="002060"/>
                </a:solidFill>
              </a:rPr>
              <a:t>неоднократно отмечал, что любой труд делает человека творческим, более радостным, умным, культурным, образованным. Очень важным моментом в системе трудового воспитания В.А. Сухомлинского является положение о том, что труд позволяет наиболее полно и ярко раскрыть природные задатки и склонности ребенка.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28596" y="1195786"/>
            <a:ext cx="8429684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17613" algn="l"/>
                <a:tab pos="2471738" algn="l"/>
                <a:tab pos="3794125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Компоненты труда дошкольников.</a:t>
            </a:r>
          </a:p>
          <a:p>
            <a:pPr marL="0" marR="0" lvl="0" indent="358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17613" algn="l"/>
                <a:tab pos="2471738" algn="l"/>
                <a:tab pos="3794125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3587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17613" algn="l"/>
                <a:tab pos="2471738" algn="l"/>
                <a:tab pos="379412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На	протяжении	дошкольного	 возраста идёт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совершенствование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следующих компонентов трудовой деятельности дошкольника: </a:t>
            </a:r>
          </a:p>
          <a:p>
            <a:pPr marL="0" marR="0" lvl="0" indent="3587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1217613" algn="l"/>
                <a:tab pos="2471738" algn="l"/>
                <a:tab pos="3794125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целеполагания; </a:t>
            </a:r>
          </a:p>
          <a:p>
            <a:pPr marL="0" marR="0" lvl="0" indent="3587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1217613" algn="l"/>
                <a:tab pos="2471738" algn="l"/>
                <a:tab pos="3794125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планирования; </a:t>
            </a:r>
          </a:p>
          <a:p>
            <a:pPr marL="0" marR="0" lvl="0" indent="3587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1217613" algn="l"/>
                <a:tab pos="2471738" algn="l"/>
                <a:tab pos="3794125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мотивов труда; </a:t>
            </a:r>
          </a:p>
          <a:p>
            <a:pPr marL="0" marR="0" lvl="0" indent="3587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1217613" algn="l"/>
                <a:tab pos="2471738" algn="l"/>
                <a:tab pos="3794125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трудовых навыков и умений; </a:t>
            </a:r>
          </a:p>
          <a:p>
            <a:pPr marL="0" marR="0" lvl="0" indent="3587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1217613" algn="l"/>
                <a:tab pos="2471738" algn="l"/>
                <a:tab pos="3794125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социально-психологической готовности к совместной трудовой деятельности; </a:t>
            </a:r>
          </a:p>
          <a:p>
            <a:pPr marL="0" marR="0" lvl="0" indent="3587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1217613" algn="l"/>
                <a:tab pos="2471738" algn="l"/>
                <a:tab pos="3794125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самоконтроля и самооценки результатов труда; основ культуры труда.</a:t>
            </a:r>
            <a:endParaRPr kumimoji="0" lang="ru-RU" sz="2000" b="1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71438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Целеполагание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3643314"/>
            <a:ext cx="3266289" cy="2909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500034" y="1285860"/>
            <a:ext cx="821537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Calibri" pitchFamily="34" charset="0"/>
              </a:rPr>
              <a:t>Цель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Calibri" pitchFamily="34" charset="0"/>
              </a:rPr>
              <a:t>-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Calibri" pitchFamily="34" charset="0"/>
              </a:rPr>
              <a:t>это то, к чему надо стремиться.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Calibri" pitchFamily="34" charset="0"/>
              </a:rPr>
              <a:t>Цель труда предложенная взрослым, со временем развивается в самостоятельную постановку цели самими детьми.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Calibri" pitchFamily="34" charset="0"/>
              </a:rPr>
              <a:t>Главным условием зарождения и последующего развития постановки целей в трудовой деятельности является доступность цели для понимания ребенка.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71438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Целеполагание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428596" y="1000108"/>
            <a:ext cx="821537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/>
              <a:t>Педагог </a:t>
            </a:r>
            <a:r>
              <a:rPr lang="ru-RU" sz="2000" b="1" dirty="0" smtClean="0"/>
              <a:t>должен четко сформулировать вопросы: Зачем это необходимо сделать? И как получить соответствующий результат</a:t>
            </a:r>
            <a:r>
              <a:rPr lang="ru-RU" sz="2000" b="1" dirty="0" smtClean="0"/>
              <a:t>?</a:t>
            </a:r>
          </a:p>
          <a:p>
            <a:r>
              <a:rPr lang="ru-RU" sz="2000" b="1" dirty="0" smtClean="0"/>
              <a:t>В старшем дошкольном возрасте при формулировании целей необходимо выделение промежуточных целей.</a:t>
            </a:r>
          </a:p>
          <a:p>
            <a:r>
              <a:rPr lang="ru-RU" sz="2000" b="1" dirty="0" smtClean="0"/>
              <a:t>(взрыхлить землю для того, чтобы сделать грядки, грядки для того чтобы посеять семена, поливать семена, чтобы появились всходы,</a:t>
            </a:r>
          </a:p>
          <a:p>
            <a:r>
              <a:rPr lang="ru-RU" sz="2000" b="1" dirty="0" smtClean="0"/>
              <a:t>полоть грядки, чтобы сорняки не мешали росту растений, овощи чтобы нарезать вкусный, витаминный салат и т.д.)</a:t>
            </a:r>
          </a:p>
          <a:p>
            <a:r>
              <a:rPr lang="ru-RU" sz="2000" b="1" dirty="0" smtClean="0"/>
              <a:t>Способность принимать цели предложенные педагогом и со</a:t>
            </a:r>
          </a:p>
          <a:p>
            <a:r>
              <a:rPr lang="ru-RU" sz="2000" b="1" dirty="0" smtClean="0"/>
              <a:t>временем умение самостоятельно ставить цели трудовой деятельности будет лучше развиваться , если ребенок получает значимый для него и для близких результат, который можно использовать в игре, подарить близким, сделать приятное сверстнику и т.п.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71438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Планирование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571472" y="857232"/>
            <a:ext cx="814393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Планирование - </a:t>
            </a:r>
            <a:r>
              <a:rPr lang="ru-RU" sz="2000" b="1" dirty="0" smtClean="0"/>
              <a:t>это умение предвидеть предстоящую работу. Овладение планированием способствует значительному улучшению качества результата труда ребенка</a:t>
            </a:r>
            <a:endParaRPr lang="ru-RU" sz="2000" dirty="0" smtClean="0"/>
          </a:p>
          <a:p>
            <a:r>
              <a:rPr lang="ru-RU" sz="2000" b="1" dirty="0" smtClean="0"/>
              <a:t>В младшем возрасте планирование осуществляется взрослым.</a:t>
            </a:r>
            <a:endParaRPr lang="ru-RU" sz="2000" dirty="0" smtClean="0"/>
          </a:p>
          <a:p>
            <a:r>
              <a:rPr lang="ru-RU" sz="2000" b="1" dirty="0" smtClean="0"/>
              <a:t>(объяснение цели труда, отбор необходимого инвентаря, раскладывает инструменты около каждого ребенка, показывает и напоминает последовательность трудовых действий</a:t>
            </a:r>
            <a:r>
              <a:rPr lang="ru-RU" sz="2000" b="1" dirty="0" smtClean="0"/>
              <a:t>).</a:t>
            </a:r>
            <a:endParaRPr lang="ru-RU" sz="2000" dirty="0" smtClean="0"/>
          </a:p>
          <a:p>
            <a:r>
              <a:rPr lang="ru-RU" sz="2000" b="1" dirty="0" smtClean="0"/>
              <a:t>В старшем возрасте ребенок способен самостоятельно отобрать необходимые для работы инструменты и материалы, готовит рабочее место и решает последовательность трудовых действий.</a:t>
            </a:r>
            <a:endParaRPr lang="ru-RU" sz="2000" dirty="0" smtClean="0"/>
          </a:p>
          <a:p>
            <a:r>
              <a:rPr lang="ru-RU" sz="2000" b="1" dirty="0" smtClean="0"/>
              <a:t>Самым сложным является планирование детьми 6-7 лет коллективной работы: распределение трудовых действий или обязанностей в подгруппе. (способствует развитию социально-личностных качеств: умение договариваться о разделении труда, взаимопомощь, дети болеют за качество общей работы и </a:t>
            </a:r>
            <a:r>
              <a:rPr lang="ru-RU" sz="2000" b="1" dirty="0" err="1" smtClean="0"/>
              <a:t>т.п</a:t>
            </a:r>
            <a:r>
              <a:rPr lang="ru-RU" sz="2000" b="1" dirty="0" smtClean="0"/>
              <a:t>)</a:t>
            </a: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71438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Планирование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428596" y="1428736"/>
            <a:ext cx="821537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Помните</a:t>
            </a:r>
            <a:endParaRPr lang="ru-RU" sz="2000" dirty="0" smtClean="0">
              <a:solidFill>
                <a:srgbClr val="C00000"/>
              </a:solidFill>
            </a:endParaRPr>
          </a:p>
          <a:p>
            <a:r>
              <a:rPr lang="ru-RU" sz="2000" b="1" dirty="0" smtClean="0"/>
              <a:t>Предварительное планирование предстоящей работы не должно занимать больше времени, чем сам трудовой процесс.</a:t>
            </a:r>
            <a:endParaRPr lang="ru-RU" sz="2000" dirty="0" smtClean="0"/>
          </a:p>
          <a:p>
            <a:r>
              <a:rPr lang="ru-RU" sz="2000" b="1" dirty="0" smtClean="0"/>
              <a:t>В младшем возрасте предварительное планирование осуществляется самими педагогом.</a:t>
            </a:r>
            <a:endParaRPr lang="ru-RU" sz="2000" dirty="0" smtClean="0"/>
          </a:p>
          <a:p>
            <a:r>
              <a:rPr lang="ru-RU" sz="2000" b="1" dirty="0" smtClean="0"/>
              <a:t>Дети 5-7 лет уже способны выполнять элементарное планирование</a:t>
            </a:r>
            <a:r>
              <a:rPr lang="ru-RU" sz="2000" b="1" dirty="0" smtClean="0"/>
              <a:t>.</a:t>
            </a:r>
          </a:p>
          <a:p>
            <a:endParaRPr lang="ru-RU" sz="2000" b="1" dirty="0" smtClean="0"/>
          </a:p>
          <a:p>
            <a:endParaRPr lang="ru-RU" sz="2000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4500570"/>
            <a:ext cx="2571768" cy="1723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71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71438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Планирование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9471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2" name="Rectangle 16"/>
          <p:cNvSpPr>
            <a:spLocks noChangeArrowheads="1"/>
          </p:cNvSpPr>
          <p:nvPr/>
        </p:nvSpPr>
        <p:spPr bwMode="auto">
          <a:xfrm>
            <a:off x="285720" y="1214422"/>
            <a:ext cx="857256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Calibri" pitchFamily="34" charset="0"/>
              </a:rPr>
              <a:t>Для развития планирования трудовой деятельности необходимо упражнять ребенка в предварительном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Calibri" pitchFamily="34" charset="0"/>
              </a:rPr>
              <a:t>обдумывании своей деятельности и постоянно показывать свой личный пример.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 </a:t>
            </a:r>
          </a:p>
        </p:txBody>
      </p:sp>
      <p:sp>
        <p:nvSpPr>
          <p:cNvPr id="19473" name="Rectangle 17"/>
          <p:cNvSpPr>
            <a:spLocks noChangeArrowheads="1"/>
          </p:cNvSpPr>
          <p:nvPr/>
        </p:nvSpPr>
        <p:spPr bwMode="auto">
          <a:xfrm>
            <a:off x="357158" y="2643182"/>
            <a:ext cx="828680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Calibri" pitchFamily="34" charset="0"/>
              </a:rPr>
              <a:t>Как поставить ребенка в условия необходимости предварительного обдумывания процесса трудовой деятельности?</a:t>
            </a:r>
            <a:endParaRPr kumimoji="0" lang="ru-RU" sz="2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Calibri" pitchFamily="34" charset="0"/>
              </a:rPr>
              <a:t>Чаще задавайте вопросы: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Calibri" pitchFamily="34" charset="0"/>
              </a:rPr>
              <a:t>Подумай, с чего ты начнешь?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Calibri" pitchFamily="34" charset="0"/>
              </a:rPr>
              <a:t>Каким образом ты будешь это делать?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Calibri" pitchFamily="34" charset="0"/>
              </a:rPr>
              <a:t>Какие инструменты тебе необходимы для работы? Какой инструмент необходим в начале работы?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Calibri" pitchFamily="34" charset="0"/>
              </a:rPr>
              <a:t>Какой материал тебе понабиться для работы и сколько?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 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3070" y="2357430"/>
            <a:ext cx="1250437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71438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Мотивы труда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500034" y="1928802"/>
            <a:ext cx="821537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Какие бывают мотивы у детей?</a:t>
            </a:r>
            <a:endParaRPr lang="ru-RU" sz="2000" dirty="0" smtClean="0">
              <a:solidFill>
                <a:srgbClr val="C00000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/>
              <a:t>потребность в положительной оценке взрослых;</a:t>
            </a:r>
            <a:endParaRPr lang="ru-RU" sz="2000" dirty="0" smtClean="0"/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/>
              <a:t>самоутверждение;</a:t>
            </a:r>
            <a:endParaRPr lang="ru-RU" sz="2000" dirty="0" smtClean="0"/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/>
              <a:t>потребность в общении со взрослым;</a:t>
            </a:r>
            <a:endParaRPr lang="ru-RU" sz="2000" dirty="0" smtClean="0"/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/>
              <a:t>желание чему-то научиться;</a:t>
            </a:r>
            <a:endParaRPr lang="ru-RU" sz="2000" dirty="0" smtClean="0"/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/>
              <a:t>общественные мотивы (приносить пользу другим).</a:t>
            </a:r>
            <a:endParaRPr lang="ru-RU" sz="2000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4357694"/>
            <a:ext cx="5286412" cy="1870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71438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Трудовые навыки и умения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785786" y="1629355"/>
            <a:ext cx="728667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Calibri" pitchFamily="34" charset="0"/>
              </a:rPr>
              <a:t>Трудовые действия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Calibri" pitchFamily="34" charset="0"/>
                <a:cs typeface="Tahoma" pitchFamily="34" charset="0"/>
              </a:rPr>
              <a:t>-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ahoma" pitchFamily="34" charset="0"/>
              </a:rPr>
              <a:t>это то, при помощи чего осуществляется цель и достигается результат 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ahoma" pitchFamily="34" charset="0"/>
              </a:rPr>
              <a:t>Дошкольник овладевает трудовыми навыками по мере усвоения более простых трудовых действий.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ahoma" pitchFamily="34" charset="0"/>
              </a:rPr>
              <a:t>В младшем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ahoma" pitchFamily="34" charset="0"/>
              </a:rPr>
              <a:t>дошкольном возрасте под непосредственным руководством взрослых.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ahoma" pitchFamily="34" charset="0"/>
              </a:rPr>
              <a:t>В старшем дошкольном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ahoma" pitchFamily="34" charset="0"/>
              </a:rPr>
              <a:t>возрасте ребенок владеет некоторыми трудовыми действиями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Calibri" pitchFamily="34" charset="0"/>
              </a:rPr>
              <a:t>(способен самостоятельно убрать игрушки, постирать кукольную одежду или посуду, протереть пыль, покормить рыбок и т.п.).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ahoma" pitchFamily="34" charset="0"/>
              </a:rPr>
              <a:t>Старший дошкольник уже способен выполнить трудовые действия по словесному объяснению, без непосредственного показа действий взрослым.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295</TotalTime>
  <Words>883</Words>
  <Application>Microsoft Office PowerPoint</Application>
  <PresentationFormat>Экран (4:3)</PresentationFormat>
  <Paragraphs>93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Компоненты и методы организации трудовой деятельности дошкольников   "Дайте детям радость труда. Эту радость ему несут успех, осознание своей умелости и значимости выполняемой работы, возможность доставлять радость другим". В.А.Сухомлинский </vt:lpstr>
      <vt:lpstr>Слайд 2</vt:lpstr>
      <vt:lpstr>Целеполагание</vt:lpstr>
      <vt:lpstr>Целеполагание</vt:lpstr>
      <vt:lpstr>Планирование</vt:lpstr>
      <vt:lpstr>Планирование</vt:lpstr>
      <vt:lpstr>Планирование</vt:lpstr>
      <vt:lpstr>Мотивы труда</vt:lpstr>
      <vt:lpstr>Трудовые навыки и умения</vt:lpstr>
      <vt:lpstr>Трудовые навыки и умения</vt:lpstr>
      <vt:lpstr>Самоконтроль и самооценка</vt:lpstr>
      <vt:lpstr>Методы и приемы, используемые в развитии трудовой сферы  дошкольников </vt:lpstr>
      <vt:lpstr>Методы и приемы, используемые в развитии трудовой сферы  дошкольников </vt:lpstr>
      <vt:lpstr>Методы и приемы, используемые в развитии трудовой сферы  дошкольников </vt:lpstr>
      <vt:lpstr>Методы и приемы, используемые в развитии трудовой сферы  дошкольников 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Компоненты и методы организации трудовой деятельности дошкольников</dc:title>
  <dc:creator>1</dc:creator>
  <cp:lastModifiedBy>1</cp:lastModifiedBy>
  <cp:revision>22</cp:revision>
  <dcterms:created xsi:type="dcterms:W3CDTF">2024-10-07T09:05:30Z</dcterms:created>
  <dcterms:modified xsi:type="dcterms:W3CDTF">2024-10-07T14:07:50Z</dcterms:modified>
</cp:coreProperties>
</file>