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eg" ContentType="image/jpeg"/>
  <Default Extension="rels" ContentType="application/vnd.openxmlformats-package.relationships+xml"/>
  <Default Extension="gif" ContentType="image/gif"/>
  <Override PartName="/ppt/slidemasters/slidemaster1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8.xml" ContentType="application/vnd.openxmlformats-officedocument.presentationml.slideLayout+xml"/>
  <Override PartName="/docprops/core.xml" ContentType="application/vnd.openxmlformats-package.core-properties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0" orient="horz" pos="1620" userDrawn="1">
          <p15:clr>
            <a:srgbClr val="A4A3A4"/>
          </p15:clr>
        </p15:guide>
        <p15:guide id="1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tableStyles" Target="tableStyles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/>
          <a:p>
            <a:r>
              <a:rPr lang="en-US" smtClean="0"/>
              <a:t>*</a:t>
            </a:r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  <a:endParaRPr lang="en-US"/>
          </a:p>
          <a:p>
            <a:pPr lvl="1"/>
            <a:r>
              <a:rPr lang="ru-RU" altLang="en-US"/>
              <a:t>Второй уровень</a:t>
            </a:r>
            <a:endParaRPr lang="en-US"/>
          </a:p>
          <a:p>
            <a:pPr lvl="2"/>
            <a:r>
              <a:rPr lang="ru-RU" altLang="en-US"/>
              <a:t>Третий уровень</a:t>
            </a:r>
            <a:endParaRPr lang="en-US"/>
          </a:p>
          <a:p>
            <a:pPr lvl="3"/>
            <a:r>
              <a:rPr lang="ru-RU" altLang="en-US"/>
              <a:t>Четвертый уровень</a:t>
            </a:r>
            <a:endParaRPr lang="en-US"/>
          </a:p>
          <a:p>
            <a:pPr lvl="4"/>
            <a:r>
              <a:rPr lang="ru-RU" altLang="en-US"/>
              <a:t>Пятый уровень</a:t>
            </a:r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  <a:p>
            <a:endParaRPr 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/>
          <a:p>
            <a:r>
              <a:rPr lang="en-US" smtClean="0"/>
              <a:t>#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696794FC-DF62-4E55-9B2E-0A11D7A26BE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dt="0"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dt="0"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dt="0"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dt="0"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dt="0"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 noEditPoints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 noEditPoints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dt="0"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 noEditPoints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 noEditPoints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dt="0"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dt="0" sldNum="0"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dt="0" sldNum="0"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 noEditPoints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dt="0" sldNum="0"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11.05.2025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dt="0" sldNum="0" hdr="0" ftr="0"/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11.05.2025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4.jpeg"/><Relationship Id="rId3" Type="http://schemas.openxmlformats.org/officeDocument/2006/relationships/image" Target="../media/image5.gif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6.jpeg"/><Relationship Id="rId3" Type="http://schemas.openxmlformats.org/officeDocument/2006/relationships/image" Target="../media/image7.png"/><Relationship Id="rId4" Type="http://schemas.openxmlformats.org/officeDocument/2006/relationships/image" Target="../media/image8.jpe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11.gif"/><Relationship Id="rId3" Type="http://schemas.openxmlformats.org/officeDocument/2006/relationships/image" Target="../media/image12.pn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13.jpeg"/><Relationship Id="rId3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14.png"/><Relationship Id="rId3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15.jpeg"/><Relationship Id="rId3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16.jpeg"/><Relationship Id="rId3" Type="http://schemas.openxmlformats.org/officeDocument/2006/relationships/image" Target="../media/image17.jpeg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1857356" y="1857370"/>
            <a:ext cx="7772400" cy="1102519"/>
          </a:xfrm>
        </p:spPr>
        <p:txBody>
          <a:bodyPr>
            <a:normAutofit/>
          </a:bodyPr>
          <a:lstStyle/>
          <a:p>
            <a:r>
              <a:rPr lang="ru-RU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Хороводные игры</a:t>
            </a:r>
            <a:endParaRPr lang="ru-RU" b="1" dirty="0">
              <a:ln>
                <a:solidFill>
                  <a:srgbClr val="FFC000"/>
                </a:solidFill>
              </a:ln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2643174" y="4143386"/>
            <a:ext cx="6500826" cy="782249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Воспитатель: Тимирова А.Н.</a:t>
            </a:r>
          </a:p>
          <a:p>
            <a:pPr algn="l"/>
            <a:endParaRPr lang="ru-RU" sz="2000" dirty="0">
              <a:ln>
                <a:solidFill>
                  <a:srgbClr val="FFC000"/>
                </a:solidFill>
              </a:ln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" name="Рисунок 3" descr="1612924822_35-p-narodnii-fon-krasnii-64.jp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 rot="5400000">
            <a:off x="-5214997" y="1285875"/>
            <a:ext cx="5143500" cy="2571750"/>
          </a:xfrm>
          <a:prstGeom prst="rect">
            <a:avLst/>
          </a:prstGeom>
        </p:spPr>
      </p:pic>
      <p:pic>
        <p:nvPicPr>
          <p:cNvPr id="5" name="Рисунок 4" descr="1613699084_176-p-narodnii-fon-dlya-prezentatsii-248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5400000">
            <a:off x="-1357329" y="1071545"/>
            <a:ext cx="5143500" cy="3000410"/>
          </a:xfrm>
          <a:prstGeom prst="rect">
            <a:avLst/>
          </a:prstGeom>
        </p:spPr>
      </p:pic>
      <p:pic>
        <p:nvPicPr>
          <p:cNvPr id="9" name="Рисунок 8" descr="efeecfc3116c-u..product_20_20183_5bd95de1e7216.ss.1_xgxgxgx.jpg"/>
          <p:cNvPicPr>
            <a:picLocks noChangeAspect="1"/>
          </p:cNvPicPr>
          <p:nvPr/>
        </p:nvPicPr>
        <p:blipFill>
          <a:blip r:embed="rId3"/>
          <a:srcRect b="49361"/>
          <a:stretch/>
        </p:blipFill>
        <p:spPr>
          <a:xfrm rot="10800000">
            <a:off x="3500428" y="2786061"/>
            <a:ext cx="4500595" cy="1500200"/>
          </a:xfrm>
          <a:prstGeom prst="rect">
            <a:avLst/>
          </a:prstGeom>
        </p:spPr>
      </p:pic>
      <p:pic>
        <p:nvPicPr>
          <p:cNvPr id="10" name="Рисунок 9" descr="efeecfc3116c-u..product_20_20183_5bd95de1e7216.ss.1_xgxgxgx.jpg"/>
          <p:cNvPicPr>
            <a:picLocks noChangeAspect="1"/>
          </p:cNvPicPr>
          <p:nvPr/>
        </p:nvPicPr>
        <p:blipFill>
          <a:blip r:embed="rId3"/>
          <a:srcRect b="49361"/>
          <a:stretch/>
        </p:blipFill>
        <p:spPr>
          <a:xfrm>
            <a:off x="3500430" y="500048"/>
            <a:ext cx="4429156" cy="1512299"/>
          </a:xfrm>
          <a:prstGeom prst="rect">
            <a:avLst/>
          </a:prstGeom>
        </p:spPr>
      </p:pic>
      <p:sp>
        <p:nvSpPr>
          <p:cNvPr id="11" name="Текст. поле 10"/>
          <p:cNvSpPr txBox="1"/>
          <p:nvPr/>
        </p:nvSpPr>
        <p:spPr>
          <a:xfrm>
            <a:off x="3815876" y="339502"/>
            <a:ext cx="4049211" cy="4578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/>
              <a:t>Муниципальное бюджетное дошкольное образовательное</a:t>
            </a:r>
          </a:p>
          <a:p>
            <a:pPr algn="ctr"/>
            <a:r>
              <a:rPr lang="ru-RU" sz="1200"/>
              <a:t>учреждение детский сад № 45 "Волчок"</a:t>
            </a:r>
            <a:endParaRPr lang="en-US" sz="1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5488501115c5193bfb6ee3.jp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 rot="449696">
            <a:off x="6510675" y="1396481"/>
            <a:ext cx="1857388" cy="2463379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 noEditPoints="1"/>
          </p:cNvSpPr>
          <p:nvPr>
            <p:ph idx="1"/>
          </p:nvPr>
        </p:nvSpPr>
        <p:spPr>
          <a:xfrm>
            <a:off x="2857488" y="285734"/>
            <a:ext cx="5829312" cy="4308889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«Ходит Ваня»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Цель: учить стоять в кругу, подпевать песни, воспитывать доброжелательное отношения друг к другу.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Содержание: Дети и воспитатель становятся в круг </a:t>
            </a:r>
            <a:r>
              <a:rPr lang="ru-RU" sz="1600" b="1" dirty="0" err="1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Воспитатель,и</a:t>
            </a:r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 дети ходят по кругу и приговаривают слова: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Ходит Ваня, ходит Ваня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Ищет Ваня, ищет Ваня,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Для себя дружочка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Нашел Ваня, нашел Ваня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Для себя дружочка.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Один ребенок находится в кругу и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выбирает себе дружочка на слова: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Нашел Ваня, нашел Ваня для себя дружочка.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Стоя в кругу, они танцую, а остальные дети хлопают в ладоши.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Затем воспитатель меняет ведущего, игра продолжается.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600" b="1" dirty="0">
              <a:ln>
                <a:solidFill>
                  <a:srgbClr val="FFC000"/>
                </a:solidFill>
              </a:ln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" name="Рисунок 3" descr="1613699084_176-p-narodnii-fon-dlya-prezentatsii-248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5400000">
            <a:off x="-1357329" y="1071545"/>
            <a:ext cx="5143500" cy="30004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 noEditPoints="1"/>
          </p:cNvSpPr>
          <p:nvPr>
            <p:ph idx="1"/>
          </p:nvPr>
        </p:nvSpPr>
        <p:spPr>
          <a:xfrm>
            <a:off x="2857488" y="357172"/>
            <a:ext cx="5872146" cy="3394472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Хороводные игры издревле любили на Руси. </a:t>
            </a:r>
            <a:r>
              <a:rPr lang="ru-RU" sz="1600" b="1" i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Основой хоровода</a:t>
            </a:r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 является </a:t>
            </a:r>
            <a:r>
              <a:rPr lang="ru-RU" sz="1600" b="1" i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исполнение хороводной песни</a:t>
            </a:r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 всеми его участниками. Танец, игра и песня в хороводе неразрывно и органично связаны между собой. 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1600" dirty="0">
              <a:ln>
                <a:solidFill>
                  <a:srgbClr val="FFC000"/>
                </a:solidFill>
              </a:ln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" name="Рисунок 3" descr="1613699084_176-p-narodnii-fon-dlya-prezentatsii-248.jp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 rot="5400000">
            <a:off x="-1357329" y="1071545"/>
            <a:ext cx="5143500" cy="300041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 rot="10800000" flipV="1">
            <a:off x="2928926" y="4093972"/>
            <a:ext cx="58579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Хороводы были ценнейшим воспитательным приобретением наших предков и важнейшим средством обучения подрастающего поколения.</a:t>
            </a:r>
            <a:endParaRPr lang="ru-RU" sz="1600" b="1" dirty="0">
              <a:ln>
                <a:solidFill>
                  <a:srgbClr val="FFC000"/>
                </a:solidFill>
              </a:ln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9" name="Рисунок 8" descr="img23.jpg"/>
          <p:cNvPicPr>
            <a:picLocks noChangeAspect="1"/>
          </p:cNvPicPr>
          <p:nvPr/>
        </p:nvPicPr>
        <p:blipFill>
          <a:blip r:embed="rId2"/>
          <a:srcRect l="9375" t="13889" r="9375" b="13889"/>
          <a:stretch/>
        </p:blipFill>
        <p:spPr>
          <a:xfrm>
            <a:off x="5214942" y="1571618"/>
            <a:ext cx="3321867" cy="2214578"/>
          </a:xfrm>
          <a:prstGeom prst="rect">
            <a:avLst/>
          </a:prstGeom>
        </p:spPr>
      </p:pic>
      <p:pic>
        <p:nvPicPr>
          <p:cNvPr id="7" name="Рисунок 6" descr="OrangeDisgustingBluebottle-size_restricted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714612" y="1571618"/>
            <a:ext cx="2286016" cy="22860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 noEditPoints="1"/>
          </p:cNvSpPr>
          <p:nvPr>
            <p:ph idx="1"/>
          </p:nvPr>
        </p:nvSpPr>
        <p:spPr>
          <a:xfrm>
            <a:off x="2928926" y="285734"/>
            <a:ext cx="5757874" cy="3394472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Дошкольное детство – это начало познания жизни, человеческих взаимоотношений, начало формирования ребенка как личности, становление его характера. Вот тут-то на помощь приходят хороводные игры, как важнейшая часть детского фольклора.</a:t>
            </a:r>
          </a:p>
          <a:p>
            <a:pPr marL="0" indent="0">
              <a:spcBef>
                <a:spcPts val="0"/>
              </a:spcBef>
            </a:pPr>
            <a:endParaRPr lang="ru-RU" sz="1600" b="1" dirty="0">
              <a:ln>
                <a:solidFill>
                  <a:srgbClr val="FFC000"/>
                </a:solidFill>
              </a:ln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" name="Рисунок 3" descr="1613699084_176-p-narodnii-fon-dlya-prezentatsii-248.jp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 rot="5400000">
            <a:off x="-1357329" y="1071545"/>
            <a:ext cx="5143500" cy="30004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00364" y="4312503"/>
            <a:ext cx="58579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Через движения мы знакомим детей с народными обычаями, традициями, используем народные игры, потешки, приговорки.</a:t>
            </a:r>
          </a:p>
          <a:p>
            <a:pPr algn="just"/>
            <a:endParaRPr lang="ru-RU" sz="1600" b="1" dirty="0">
              <a:ln>
                <a:solidFill>
                  <a:srgbClr val="FFC000"/>
                </a:solidFill>
              </a:ln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6" name="Рисунок 5" descr="5a09674e4ccaf98dac1509b27a24b06312_resize_2000x2000_same_eed59f.jpg"/>
          <p:cNvPicPr>
            <a:picLocks noChangeAspect="1"/>
          </p:cNvPicPr>
          <p:nvPr/>
        </p:nvPicPr>
        <p:blipFill>
          <a:blip r:embed="rId2"/>
          <a:srcRect t="13889" r="9722" b="9722"/>
          <a:stretch/>
        </p:blipFill>
        <p:spPr>
          <a:xfrm>
            <a:off x="6286512" y="1785932"/>
            <a:ext cx="2448366" cy="2071702"/>
          </a:xfrm>
          <a:prstGeom prst="rect">
            <a:avLst/>
          </a:prstGeom>
        </p:spPr>
      </p:pic>
      <p:pic>
        <p:nvPicPr>
          <p:cNvPr id="7" name="Рисунок 6" descr="619018344_w640_h640_lozhka-bolshaya-raspisnay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071802" y="1571618"/>
            <a:ext cx="2857520" cy="1590406"/>
          </a:xfrm>
          <a:prstGeom prst="rect">
            <a:avLst/>
          </a:prstGeom>
        </p:spPr>
      </p:pic>
      <p:sp>
        <p:nvSpPr>
          <p:cNvPr id="10" name="Овал 9"/>
          <p:cNvSpPr/>
          <p:nvPr/>
        </p:nvSpPr>
        <p:spPr>
          <a:xfrm>
            <a:off x="4000496" y="2643188"/>
            <a:ext cx="1143008" cy="107157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13" name="Рисунок 12" descr="1518701002_5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857620" y="2214560"/>
            <a:ext cx="1283094" cy="1815579"/>
          </a:xfrm>
          <a:prstGeom prst="rect">
            <a:avLst/>
          </a:prstGeom>
        </p:spPr>
      </p:pic>
      <p:pic>
        <p:nvPicPr>
          <p:cNvPr id="9" name="Рисунок 8" descr="1620110253_11-phonoteka_org-p-balalaika-fon-11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928926" y="2143122"/>
            <a:ext cx="1285884" cy="1866135"/>
          </a:xfrm>
          <a:prstGeom prst="rect">
            <a:avLst/>
          </a:prstGeom>
        </p:spPr>
      </p:pic>
      <p:pic>
        <p:nvPicPr>
          <p:cNvPr id="15" name="Рисунок 14" descr="1621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4786314" y="2928940"/>
            <a:ext cx="1081078" cy="10810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 noEditPoints="1"/>
          </p:cNvSpPr>
          <p:nvPr>
            <p:ph idx="1"/>
          </p:nvPr>
        </p:nvSpPr>
        <p:spPr>
          <a:xfrm>
            <a:off x="2786050" y="357172"/>
            <a:ext cx="5929354" cy="3394472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Хороводные игры, построенные на основе сочетания простых повторяющихся движений со словом способствуют развитию совместной деятельности детей, облегчают адаптацию новых детей к условиям детского сада.</a:t>
            </a:r>
            <a:endParaRPr lang="ru-RU" sz="1600" b="1" dirty="0">
              <a:ln>
                <a:solidFill>
                  <a:srgbClr val="FFC000"/>
                </a:solidFill>
              </a:ln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" name="Рисунок 3" descr="1613699084_176-p-narodnii-fon-dlya-prezentatsii-248.jp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 rot="5400000">
            <a:off x="-1357329" y="1071545"/>
            <a:ext cx="5143500" cy="300041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928926" y="4071948"/>
            <a:ext cx="59293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В хороводных играх создаются оптимальные условия для развития у ребенка умения согласовывать свои действия с действиями партнеров, в то же время исключая конкуренцию между детьми. </a:t>
            </a:r>
            <a:endParaRPr lang="ru-RU" sz="1600" b="1" dirty="0">
              <a:ln>
                <a:solidFill>
                  <a:srgbClr val="FFC000"/>
                </a:solidFill>
              </a:ln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6" name="Рисунок 5" descr="image (24)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639001" y="2428874"/>
            <a:ext cx="3038667" cy="1495424"/>
          </a:xfrm>
          <a:prstGeom prst="rect">
            <a:avLst/>
          </a:prstGeom>
        </p:spPr>
      </p:pic>
      <p:pic>
        <p:nvPicPr>
          <p:cNvPr id="7" name="Рисунок 6" descr="750320a8-3dd2-4fa7-9f44-9c4a625a5d08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928926" y="1500180"/>
            <a:ext cx="2571768" cy="17121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 noEditPoints="1"/>
          </p:cNvSpPr>
          <p:nvPr>
            <p:ph idx="1"/>
          </p:nvPr>
        </p:nvSpPr>
        <p:spPr>
          <a:xfrm>
            <a:off x="2857488" y="428610"/>
            <a:ext cx="5857916" cy="3394472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Очень велико значение хороводных игр в нравственном воспитании ребёнка. Игровая ситуация увлекает и воспитывает ребенка.</a:t>
            </a:r>
            <a:endParaRPr lang="ru-RU" sz="1600" dirty="0" smtClean="0"/>
          </a:p>
          <a:p>
            <a:pPr marL="0" indent="0" algn="just">
              <a:spcBef>
                <a:spcPts val="0"/>
              </a:spcBef>
            </a:pPr>
            <a:endParaRPr lang="ru-RU" sz="1600" dirty="0">
              <a:latin typeface="Monotype Corsiva" pitchFamily="66" charset="0"/>
            </a:endParaRPr>
          </a:p>
        </p:txBody>
      </p:sp>
      <p:pic>
        <p:nvPicPr>
          <p:cNvPr id="4" name="Рисунок 3" descr="1613699084_176-p-narodnii-fon-dlya-prezentatsii-248.jp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 rot="5400000">
            <a:off x="-1357329" y="1071545"/>
            <a:ext cx="5143500" cy="3000410"/>
          </a:xfrm>
          <a:prstGeom prst="rect">
            <a:avLst/>
          </a:prstGeom>
        </p:spPr>
      </p:pic>
      <p:pic>
        <p:nvPicPr>
          <p:cNvPr id="7" name="Рисунок 6" descr="27c23f19d635909b82b3336ae7cfd714.1024_fEwlRrQ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929058" y="1214428"/>
            <a:ext cx="4000528" cy="271910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000364" y="4214824"/>
            <a:ext cx="57864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Игры развивают у детей чувство товарищества, солидарности и ответственности за действия друг друга.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 noEditPoints="1"/>
          </p:cNvSpPr>
          <p:nvPr>
            <p:ph idx="1"/>
          </p:nvPr>
        </p:nvSpPr>
        <p:spPr>
          <a:xfrm>
            <a:off x="3000364" y="357172"/>
            <a:ext cx="5757874" cy="3394472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В хороводных играх много познавательного материала, содействующего расширению сенсорной сферы ребенка, развитию его мышления и самостоятельности действий. </a:t>
            </a:r>
            <a:endParaRPr lang="ru-RU" sz="1600" b="1" dirty="0">
              <a:ln>
                <a:solidFill>
                  <a:srgbClr val="FFC000"/>
                </a:solidFill>
              </a:ln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" name="Рисунок 3" descr="1613699084_176-p-narodnii-fon-dlya-prezentatsii-248.jp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 rot="5400000">
            <a:off x="-1357329" y="1071545"/>
            <a:ext cx="5143500" cy="3000410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000364" y="4357700"/>
            <a:ext cx="5786478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anchor="ctr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В них много юмора, шуток, соревновательного задора. </a:t>
            </a:r>
            <a:r>
              <a:rPr kumimoji="0" lang="ru-RU" sz="1600" b="1" i="0" u="none" strike="noStrike" cap="none" baseline="0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Они сохраняют свою художественную прелесть, эстетическое значение.</a:t>
            </a:r>
            <a:endParaRPr kumimoji="0" lang="ru-RU" sz="1600" b="1" i="0" u="none" strike="noStrike" cap="none" baseline="0" dirty="0" smtClean="0">
              <a:ln>
                <a:solidFill>
                  <a:srgbClr val="FFC000"/>
                </a:solidFill>
              </a:ln>
              <a:solidFill>
                <a:srgbClr val="FF0000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pic>
        <p:nvPicPr>
          <p:cNvPr id="6" name="Рисунок 5" descr="Russian-Folkloric-Movement-Nuptial-Horovod-Graphic-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143372" y="1285866"/>
            <a:ext cx="3357586" cy="28893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 noEditPoints="1"/>
          </p:cNvSpPr>
          <p:nvPr>
            <p:ph idx="1"/>
          </p:nvPr>
        </p:nvSpPr>
        <p:spPr>
          <a:xfrm>
            <a:off x="2857488" y="357172"/>
            <a:ext cx="5829312" cy="339447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Народные игры в комплексе с другими воспитательными средствами представляют собой основу формирования гармонически развитой личности, сочетающей в себе духовное богатство, моральную чистоту и физическое совершенство.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1600" b="1" dirty="0">
              <a:ln>
                <a:solidFill>
                  <a:srgbClr val="FFC000"/>
                </a:solidFill>
              </a:ln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" name="Рисунок 3" descr="1613699084_176-p-narodnii-fon-dlya-prezentatsii-248.jp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 rot="5400000">
            <a:off x="-1357329" y="1071545"/>
            <a:ext cx="5143500" cy="3000410"/>
          </a:xfrm>
          <a:prstGeom prst="rect">
            <a:avLst/>
          </a:prstGeom>
        </p:spPr>
      </p:pic>
      <p:pic>
        <p:nvPicPr>
          <p:cNvPr id="6" name="Рисунок 5" descr="фото-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643306" y="1857370"/>
            <a:ext cx="4429129" cy="29527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 noEditPoints="1"/>
          </p:cNvSpPr>
          <p:nvPr>
            <p:ph idx="1"/>
          </p:nvPr>
        </p:nvSpPr>
        <p:spPr>
          <a:xfrm>
            <a:off x="3000364" y="357172"/>
            <a:ext cx="5686436" cy="416601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 «Угадай, чей голосок».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Цель: Развитие слухового восприятия, умения различать голоса сверстников. Воспитание желания активно участвовать в играх.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Ход игры: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Один ребенок стоит в центре круга с закрытыми </a:t>
            </a:r>
            <a:r>
              <a:rPr lang="ru-RU" sz="1600" b="1" dirty="0" err="1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глазами.Дети</a:t>
            </a:r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 идут по кругу со словами: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«Мы собрались в ровный круг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Повернемся разом вдруг,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А как, скажем: (говорит первый ребенок)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«Скок - </a:t>
            </a:r>
            <a:r>
              <a:rPr lang="ru-RU" sz="1600" b="1" dirty="0" err="1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скок</a:t>
            </a:r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 - </a:t>
            </a:r>
            <a:r>
              <a:rPr lang="ru-RU" sz="1600" b="1" dirty="0" err="1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скок</a:t>
            </a:r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, угадай, чей голосок?»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Водящий должен узнать ребенка по голосу.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Ребенок, чей голос узнали, становится водящим.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Дети идут в другую сторону.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600" b="1" dirty="0">
              <a:ln>
                <a:solidFill>
                  <a:srgbClr val="FFC000"/>
                </a:solidFill>
              </a:ln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" name="Рисунок 3" descr="1613699084_176-p-narodnii-fon-dlya-prezentatsii-248.jp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 rot="5400000">
            <a:off x="-1357329" y="1071545"/>
            <a:ext cx="5143500" cy="3000410"/>
          </a:xfrm>
          <a:prstGeom prst="rect">
            <a:avLst/>
          </a:prstGeom>
        </p:spPr>
      </p:pic>
      <p:pic>
        <p:nvPicPr>
          <p:cNvPr id="5" name="Рисунок 4" descr="img4.jpg"/>
          <p:cNvPicPr>
            <a:picLocks noChangeAspect="1"/>
          </p:cNvPicPr>
          <p:nvPr/>
        </p:nvPicPr>
        <p:blipFill>
          <a:blip r:embed="rId2"/>
          <a:srcRect l="36718" t="8333" r="36719" b="8333"/>
          <a:stretch/>
        </p:blipFill>
        <p:spPr>
          <a:xfrm flipH="1">
            <a:off x="7143768" y="2857502"/>
            <a:ext cx="1012038" cy="1785950"/>
          </a:xfrm>
          <a:prstGeom prst="rect">
            <a:avLst/>
          </a:prstGeom>
        </p:spPr>
      </p:pic>
      <p:pic>
        <p:nvPicPr>
          <p:cNvPr id="6" name="Рисунок 5" descr="YoQVQ6geQII.jpg"/>
          <p:cNvPicPr>
            <a:picLocks noChangeAspect="1"/>
          </p:cNvPicPr>
          <p:nvPr/>
        </p:nvPicPr>
        <p:blipFill>
          <a:blip r:embed="rId3"/>
          <a:srcRect l="53125" t="16666" r="25781" b="16667"/>
          <a:stretch/>
        </p:blipFill>
        <p:spPr>
          <a:xfrm rot="10166242">
            <a:off x="8280143" y="2556518"/>
            <a:ext cx="684440" cy="7703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11.-каравай.jp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 rot="864874">
            <a:off x="6460093" y="2816769"/>
            <a:ext cx="2253509" cy="2253509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 noEditPoints="1"/>
          </p:cNvSpPr>
          <p:nvPr>
            <p:ph idx="1"/>
          </p:nvPr>
        </p:nvSpPr>
        <p:spPr>
          <a:xfrm>
            <a:off x="3000364" y="285734"/>
            <a:ext cx="5686436" cy="4166013"/>
          </a:xfrm>
        </p:spPr>
        <p:txBody>
          <a:bodyPr>
            <a:no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«Каравай»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Цель игры: Упражнять детей в правильном согласовании действий и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текста, воспитывать понимание различной величины предмета,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развивать речевую и двигательную активность.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Как на Машины именины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Испекли мы каравай: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Вот такой вышины! (дети поднимают руки как можно выше)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Вот такой низины! (дети опускают руки как можно ниже)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Вот такой ширины! (дети разбегаются как можно шире)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Вот такой ужины! (дети сходятся к центру)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Каравай, каравай,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Кого хочешь, выбирай!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Я люблю, признаться, всех,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А Машу больше всех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1600" b="1" dirty="0">
              <a:ln>
                <a:solidFill>
                  <a:srgbClr val="FFC000"/>
                </a:solidFill>
              </a:ln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" name="Рисунок 3" descr="1613699084_176-p-narodnii-fon-dlya-prezentatsii-248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5400000">
            <a:off x="-1357329" y="1071545"/>
            <a:ext cx="5143500" cy="30004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375</Words>
  <PresentationFormat>Экран (16:9)</PresentationFormat>
  <Paragraphs>52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Хороводные игры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Хороводные игры</dc:title>
  <dc:creator>-</dc:creator>
  <cp:lastModifiedBy>Ангелина</cp:lastModifiedBy>
  <cp:revision>11</cp:revision>
  <dcterms:created xsi:type="dcterms:W3CDTF">2021-09-18T07:57:10Z</dcterms:created>
  <dcterms:modified xsi:type="dcterms:W3CDTF">2025-05-11T10:47:07Z</dcterms:modified>
</cp:coreProperties>
</file>