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gif" ContentType="image/gif"/>
  <Override PartName="/ppt/slidemasters/slidemaster1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64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orient="horz" pos="2160" userDrawn="1">
          <p15:clr>
            <a:srgbClr val="A4A3A4"/>
          </p15:clr>
        </p15:guide>
        <p15:guide id="1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6699"/>
    <a:srgbClr val="FF6600"/>
    <a:srgbClr val="CC66FF"/>
    <a:srgbClr val="CC00FF"/>
    <a:srgbClr val="CC99FF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tableStyles" Target="tableStyles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/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/>
          <a:p>
            <a:r>
              <a:rPr lang="en-US" smtClean="0"/>
              <a:t>#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B86526F-FA35-402A-B822-3B2F6B91F3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 noEditPoints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 noEditPoints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 noEditPoints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3.gif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7.jpeg"/><Relationship Id="rId3" Type="http://schemas.openxmlformats.org/officeDocument/2006/relationships/image" Target="../media/image8.jpe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1610939769_38-p-nezhnii-fon-s-babochkami-60.jpg"/>
          <p:cNvPicPr>
            <a:picLocks noChangeAspect="1"/>
          </p:cNvPicPr>
          <p:nvPr/>
        </p:nvPicPr>
        <p:blipFill>
          <a:blip r:embed="rId1">
            <a:lum bright="10000" contrast="0"/>
          </a:blip>
          <a:srcRect/>
          <a:stretch>
            <a:fillRect/>
          </a:stretch>
        </p:blipFill>
        <p:spPr>
          <a:xfrm>
            <a:off x="0" y="-1214494"/>
            <a:ext cx="9144000" cy="80724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642910" y="2643182"/>
            <a:ext cx="7929618" cy="928694"/>
          </a:xfrm>
          <a:solidFill>
            <a:schemeClr val="bg1"/>
          </a:solidFill>
          <a:ln w="38100">
            <a:solidFill>
              <a:srgbClr val="FF6699"/>
            </a:solidFill>
          </a:ln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Constantia" pitchFamily="18" charset="0"/>
              </a:rPr>
              <a:t>Средства трудового воспитания в ДОУ</a:t>
            </a:r>
            <a:endParaRPr lang="ru-RU" sz="3600" b="1" dirty="0"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285720" y="5500702"/>
            <a:ext cx="8858280" cy="1143008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>Воспитатель: Тимирова А.Н.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71604" y="428604"/>
            <a:ext cx="6354857" cy="915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Constantia" pitchFamily="18" charset="0"/>
              </a:rPr>
              <a:t>Муниципальное бюджетное дошкольное образовательное </a:t>
            </a:r>
          </a:p>
          <a:p>
            <a:pPr algn="ctr"/>
            <a:r>
              <a:rPr lang="ru-RU" dirty="0" smtClean="0">
                <a:latin typeface="Constantia" pitchFamily="18" charset="0"/>
              </a:rPr>
              <a:t>учреждение детский сад №45 "Волчок"</a:t>
            </a:r>
          </a:p>
          <a:p>
            <a:endParaRPr lang="ru-RU" dirty="0"/>
          </a:p>
        </p:txBody>
      </p:sp>
      <p:pic>
        <p:nvPicPr>
          <p:cNvPr id="14" name="Рисунок 13" descr="aw478wxpfph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0823283">
            <a:off x="5910584" y="2389093"/>
            <a:ext cx="2912924" cy="2586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1610939769_38-p-nezhnii-fon-s-babochkami-60.jpg"/>
          <p:cNvPicPr>
            <a:picLocks noChangeAspect="1"/>
          </p:cNvPicPr>
          <p:nvPr/>
        </p:nvPicPr>
        <p:blipFill>
          <a:blip r:embed="rId1">
            <a:lum bright="10000" contrast="0"/>
          </a:blip>
          <a:srcRect/>
          <a:stretch>
            <a:fillRect/>
          </a:stretch>
        </p:blipFill>
        <p:spPr>
          <a:xfrm>
            <a:off x="0" y="-1214494"/>
            <a:ext cx="9144000" cy="8072494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642910" y="500042"/>
            <a:ext cx="4214842" cy="1143007"/>
          </a:xfrm>
          <a:solidFill>
            <a:schemeClr val="bg1"/>
          </a:solidFill>
          <a:ln w="38100">
            <a:solidFill>
              <a:srgbClr val="FFCCCC"/>
            </a:solidFill>
          </a:ln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b="1" i="1" dirty="0" smtClean="0">
                <a:latin typeface="Constantia" pitchFamily="18" charset="0"/>
              </a:rPr>
              <a:t>Трудовое воспитание</a:t>
            </a:r>
            <a:r>
              <a:rPr lang="ru-RU" sz="2000" dirty="0" smtClean="0">
                <a:latin typeface="Constantia" pitchFamily="18" charset="0"/>
              </a:rPr>
              <a:t> - это одна из важнейших сторон воспитания дошкольников.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57422" y="4572008"/>
            <a:ext cx="6215106" cy="1631216"/>
          </a:xfrm>
          <a:prstGeom prst="rect">
            <a:avLst/>
          </a:prstGeom>
          <a:solidFill>
            <a:schemeClr val="bg1"/>
          </a:solidFill>
          <a:ln w="38100">
            <a:solidFill>
              <a:srgbClr val="FFCCCC"/>
            </a:solidFill>
          </a:ln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Constantia" pitchFamily="18" charset="0"/>
              </a:rPr>
              <a:t>Задача трудового воспитания </a:t>
            </a:r>
            <a:r>
              <a:rPr lang="ru-RU" sz="2000" dirty="0" smtClean="0">
                <a:latin typeface="Constantia" pitchFamily="18" charset="0"/>
              </a:rPr>
              <a:t>- воспитать активную, целеустремленную личность, способную к самореализации, творчеству, удовлетворению своих интересов в избранном деле и к самосовершенствованию. </a:t>
            </a:r>
            <a:endParaRPr lang="ru-RU" sz="2000" dirty="0">
              <a:latin typeface="Constantia" pitchFamily="18" charset="0"/>
            </a:endParaRPr>
          </a:p>
        </p:txBody>
      </p:sp>
      <p:pic>
        <p:nvPicPr>
          <p:cNvPr id="6" name="Рисунок 5" descr="rgyYGNmLETLZ_1200x0_AybP2us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85786" y="2071677"/>
            <a:ext cx="3071834" cy="2178443"/>
          </a:xfrm>
          <a:prstGeom prst="rect">
            <a:avLst/>
          </a:prstGeom>
          <a:ln w="38100">
            <a:solidFill>
              <a:srgbClr val="FFCCCC"/>
            </a:solidFill>
          </a:ln>
        </p:spPr>
      </p:pic>
      <p:pic>
        <p:nvPicPr>
          <p:cNvPr id="7" name="Рисунок 6" descr="10KDB4KPDhc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86380" y="1928802"/>
            <a:ext cx="3158681" cy="2308995"/>
          </a:xfrm>
          <a:prstGeom prst="rect">
            <a:avLst/>
          </a:prstGeom>
          <a:ln w="38100">
            <a:solidFill>
              <a:srgbClr val="FFCCCC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939769_38-p-nezhnii-fon-s-babochkami-60.jpg"/>
          <p:cNvPicPr>
            <a:picLocks noChangeAspect="1"/>
          </p:cNvPicPr>
          <p:nvPr/>
        </p:nvPicPr>
        <p:blipFill>
          <a:blip r:embed="rId1">
            <a:lum bright="10000" contrast="0"/>
          </a:blip>
          <a:srcRect/>
          <a:stretch>
            <a:fillRect/>
          </a:stretch>
        </p:blipFill>
        <p:spPr>
          <a:xfrm>
            <a:off x="0" y="-1214494"/>
            <a:ext cx="9144000" cy="807249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428728" y="928670"/>
            <a:ext cx="6286544" cy="857232"/>
          </a:xfrm>
          <a:prstGeom prst="roundRect">
            <a:avLst/>
          </a:prstGeom>
          <a:solidFill>
            <a:srgbClr val="FF6699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onstantia" pitchFamily="18" charset="0"/>
              </a:rPr>
              <a:t>Стандартные средства трудового воспитания</a:t>
            </a:r>
            <a:endParaRPr lang="ru-RU" sz="24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282" y="2357430"/>
            <a:ext cx="2786082" cy="1357322"/>
          </a:xfrm>
          <a:prstGeom prst="roundRect">
            <a:avLst/>
          </a:prstGeom>
          <a:solidFill>
            <a:srgbClr val="FFCCCC"/>
          </a:solidFill>
          <a:ln w="3810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Беседа</a:t>
            </a:r>
            <a:endParaRPr lang="ru-RU" sz="2400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2357430"/>
            <a:ext cx="2786082" cy="1357322"/>
          </a:xfrm>
          <a:prstGeom prst="roundRect">
            <a:avLst/>
          </a:prstGeom>
          <a:solidFill>
            <a:srgbClr val="FFCCCC"/>
          </a:solidFill>
          <a:ln w="3810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Игра</a:t>
            </a:r>
            <a:endParaRPr lang="ru-RU" sz="2400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72198" y="2357430"/>
            <a:ext cx="2786082" cy="1357322"/>
          </a:xfrm>
          <a:prstGeom prst="roundRect">
            <a:avLst/>
          </a:prstGeom>
          <a:solidFill>
            <a:srgbClr val="FFCCCC"/>
          </a:solidFill>
          <a:ln w="3810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Бытовой труд</a:t>
            </a:r>
            <a:endParaRPr lang="ru-RU" sz="2400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14480" y="4214818"/>
            <a:ext cx="2786082" cy="1357322"/>
          </a:xfrm>
          <a:prstGeom prst="roundRect">
            <a:avLst/>
          </a:prstGeom>
          <a:solidFill>
            <a:srgbClr val="FFCCCC"/>
          </a:solidFill>
          <a:ln w="3810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Экскурсии на производство и рабочие места</a:t>
            </a:r>
            <a:endParaRPr lang="ru-RU" sz="2400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57752" y="4214818"/>
            <a:ext cx="2786082" cy="1357322"/>
          </a:xfrm>
          <a:prstGeom prst="roundRect">
            <a:avLst/>
          </a:prstGeom>
          <a:solidFill>
            <a:srgbClr val="FFCCCC"/>
          </a:solidFill>
          <a:ln w="3810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Техническое творчество</a:t>
            </a:r>
            <a:endParaRPr lang="ru-RU" sz="2400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610939769_38-p-nezhnii-fon-s-babochkami-60.jpg"/>
          <p:cNvPicPr>
            <a:picLocks noChangeAspect="1"/>
          </p:cNvPicPr>
          <p:nvPr/>
        </p:nvPicPr>
        <p:blipFill>
          <a:blip r:embed="rId1">
            <a:lum bright="10000" contrast="0"/>
          </a:blip>
          <a:srcRect/>
          <a:stretch>
            <a:fillRect/>
          </a:stretch>
        </p:blipFill>
        <p:spPr>
          <a:xfrm>
            <a:off x="0" y="-1214494"/>
            <a:ext cx="9144000" cy="80724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1071538" y="357166"/>
            <a:ext cx="6929486" cy="642942"/>
          </a:xfrm>
          <a:solidFill>
            <a:schemeClr val="bg1"/>
          </a:solidFill>
          <a:ln w="38100">
            <a:solidFill>
              <a:srgbClr val="FF6699"/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Constantia" pitchFamily="18" charset="0"/>
              </a:rPr>
              <a:t>Средства трудового воспитания и её виды</a:t>
            </a:r>
            <a:endParaRPr lang="ru-RU" sz="2800" b="1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428596" y="1357298"/>
            <a:ext cx="4972056" cy="1500198"/>
          </a:xfrm>
          <a:solidFill>
            <a:schemeClr val="bg1"/>
          </a:solidFill>
          <a:ln w="38100">
            <a:solidFill>
              <a:srgbClr val="FFCCCC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b="1" i="1" dirty="0" smtClean="0">
                <a:latin typeface="Constantia" pitchFamily="18" charset="0"/>
              </a:rPr>
              <a:t>Воспитательные средства</a:t>
            </a:r>
            <a:r>
              <a:rPr lang="ru-RU" sz="2000" dirty="0" smtClean="0">
                <a:latin typeface="Constantia" pitchFamily="18" charset="0"/>
              </a:rPr>
              <a:t> – все, что используется воспитателем для достижения поставленной педагогической цели и задач.</a:t>
            </a:r>
            <a:endParaRPr lang="ru-RU" sz="2000" dirty="0">
              <a:latin typeface="Constantia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214678" y="3143248"/>
            <a:ext cx="5143536" cy="3214710"/>
            <a:chOff x="-5143568" y="214290"/>
            <a:chExt cx="4643470" cy="2857520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-5143568" y="214290"/>
              <a:ext cx="4643470" cy="857256"/>
            </a:xfrm>
            <a:prstGeom prst="roundRect">
              <a:avLst/>
            </a:prstGeom>
            <a:solidFill>
              <a:srgbClr val="FF6699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  <a:latin typeface="Constantia" pitchFamily="18" charset="0"/>
                </a:rPr>
                <a:t>Виды средств трудового воспитания</a:t>
              </a:r>
              <a:endParaRPr lang="ru-RU" b="1" dirty="0">
                <a:solidFill>
                  <a:schemeClr val="tx1"/>
                </a:solidFill>
                <a:latin typeface="Constantia" pitchFamily="18" charset="0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-5143568" y="1214422"/>
              <a:ext cx="2214578" cy="857256"/>
            </a:xfrm>
            <a:prstGeom prst="roundRect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  <a:latin typeface="Constantia" pitchFamily="18" charset="0"/>
                </a:rPr>
                <a:t>Самостоятельная деятельность</a:t>
              </a:r>
              <a:endParaRPr lang="ru-RU" dirty="0">
                <a:solidFill>
                  <a:schemeClr val="tx1"/>
                </a:solidFill>
                <a:latin typeface="Constantia" pitchFamily="18" charset="0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-4071998" y="2214554"/>
              <a:ext cx="2214578" cy="857256"/>
            </a:xfrm>
            <a:prstGeom prst="roundRect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  <a:latin typeface="Constantia" pitchFamily="18" charset="0"/>
                </a:rPr>
                <a:t>Художественные средства</a:t>
              </a:r>
              <a:endParaRPr lang="ru-RU" dirty="0">
                <a:solidFill>
                  <a:schemeClr val="tx1"/>
                </a:solidFill>
                <a:latin typeface="Constantia" pitchFamily="18" charset="0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-2786114" y="1214422"/>
              <a:ext cx="2214578" cy="857256"/>
            </a:xfrm>
            <a:prstGeom prst="roundRect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  <a:latin typeface="Constantia" pitchFamily="18" charset="0"/>
                </a:rPr>
                <a:t>Ознакомление с трудом взрослых</a:t>
              </a:r>
              <a:endParaRPr lang="ru-RU" dirty="0">
                <a:solidFill>
                  <a:schemeClr val="tx1"/>
                </a:solidFill>
                <a:latin typeface="Constantia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610939769_38-p-nezhnii-fon-s-babochkami-60.jpg"/>
          <p:cNvPicPr>
            <a:picLocks noChangeAspect="1"/>
          </p:cNvPicPr>
          <p:nvPr/>
        </p:nvPicPr>
        <p:blipFill>
          <a:blip r:embed="rId1">
            <a:lum bright="10000" contrast="0"/>
          </a:blip>
          <a:srcRect/>
          <a:stretch>
            <a:fillRect/>
          </a:stretch>
        </p:blipFill>
        <p:spPr>
          <a:xfrm>
            <a:off x="0" y="-1214494"/>
            <a:ext cx="9144000" cy="80724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1928794" y="274638"/>
            <a:ext cx="5286412" cy="654032"/>
          </a:xfrm>
          <a:solidFill>
            <a:schemeClr val="bg1"/>
          </a:solidFill>
          <a:ln w="38100">
            <a:solidFill>
              <a:srgbClr val="FF6699"/>
            </a:solidFill>
          </a:ln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Constantia" pitchFamily="18" charset="0"/>
              </a:rPr>
              <a:t>Самостоятельная</a:t>
            </a:r>
            <a:r>
              <a:rPr lang="ru-RU" sz="2800" b="1" dirty="0" smtClean="0">
                <a:latin typeface="Constantia" pitchFamily="18" charset="0"/>
              </a:rPr>
              <a:t> деятельность</a:t>
            </a:r>
            <a:endParaRPr lang="ru-RU" sz="2800" b="1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2428860" y="1428736"/>
            <a:ext cx="4186238" cy="1143008"/>
          </a:xfrm>
          <a:solidFill>
            <a:schemeClr val="bg1"/>
          </a:solidFill>
          <a:ln w="38100">
            <a:solidFill>
              <a:srgbClr val="FFCCCC"/>
            </a:solidFill>
          </a:ln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Constantia" pitchFamily="18" charset="0"/>
              </a:rPr>
              <a:t>Самостоятельную трудовую деятельность считают </a:t>
            </a:r>
            <a:r>
              <a:rPr lang="ru-RU" sz="2000" b="1" i="1" dirty="0" smtClean="0">
                <a:latin typeface="Constantia" pitchFamily="18" charset="0"/>
              </a:rPr>
              <a:t>главным средством воспитания. </a:t>
            </a:r>
            <a:endParaRPr lang="ru-RU" sz="2000" b="1" i="1" dirty="0">
              <a:latin typeface="Constant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29124" y="3500438"/>
            <a:ext cx="3929090" cy="2246769"/>
          </a:xfrm>
          <a:prstGeom prst="rect">
            <a:avLst/>
          </a:prstGeom>
          <a:solidFill>
            <a:schemeClr val="bg1"/>
          </a:solidFill>
          <a:ln w="38100">
            <a:solidFill>
              <a:srgbClr val="FFCCCC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onstantia" pitchFamily="18" charset="0"/>
              </a:rPr>
              <a:t>Так дети обучаются элементарным трудовым навыкам, приобретают возможность добиваться ожидаемого результата, удовлетворяют потребность в приобщении к взрослому миру. </a:t>
            </a:r>
          </a:p>
        </p:txBody>
      </p:sp>
      <p:pic>
        <p:nvPicPr>
          <p:cNvPr id="9" name="Рисунок 8" descr="tru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0034" y="3429000"/>
            <a:ext cx="3587625" cy="2305049"/>
          </a:xfrm>
          <a:prstGeom prst="rect">
            <a:avLst/>
          </a:prstGeom>
          <a:ln w="38100">
            <a:solidFill>
              <a:srgbClr val="FFCCCC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0939769_38-p-nezhnii-fon-s-babochkami-60.jpg"/>
          <p:cNvPicPr>
            <a:picLocks noChangeAspect="1"/>
          </p:cNvPicPr>
          <p:nvPr/>
        </p:nvPicPr>
        <p:blipFill>
          <a:blip r:embed="rId1">
            <a:lum bright="10000" contrast="0"/>
          </a:blip>
          <a:srcRect/>
          <a:stretch>
            <a:fillRect/>
          </a:stretch>
        </p:blipFill>
        <p:spPr>
          <a:xfrm>
            <a:off x="0" y="-1214494"/>
            <a:ext cx="9144000" cy="807249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143108" y="571480"/>
            <a:ext cx="4714908" cy="857256"/>
          </a:xfrm>
          <a:prstGeom prst="roundRect">
            <a:avLst/>
          </a:prstGeom>
          <a:solidFill>
            <a:srgbClr val="FF6699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>Виды самостоятельной деятельности</a:t>
            </a:r>
            <a:endParaRPr lang="ru-RU" sz="2000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57224" y="1714488"/>
            <a:ext cx="2643206" cy="571504"/>
          </a:xfrm>
          <a:prstGeom prst="roundRect">
            <a:avLst/>
          </a:prstGeom>
          <a:solidFill>
            <a:srgbClr val="FFCCCC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Constantia" pitchFamily="18" charset="0"/>
              </a:rPr>
              <a:t>Индивидуальный </a:t>
            </a:r>
            <a:endParaRPr lang="ru-RU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72132" y="1714488"/>
            <a:ext cx="2643206" cy="571504"/>
          </a:xfrm>
          <a:prstGeom prst="roundRect">
            <a:avLst/>
          </a:prstGeom>
          <a:solidFill>
            <a:srgbClr val="FFCCCC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Constantia" pitchFamily="18" charset="0"/>
              </a:rPr>
              <a:t>Коллективный</a:t>
            </a:r>
            <a:endParaRPr lang="ru-RU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58" y="2643182"/>
            <a:ext cx="3571900" cy="3714776"/>
          </a:xfrm>
          <a:prstGeom prst="roundRect">
            <a:avLst/>
          </a:prstGeom>
          <a:solidFill>
            <a:srgbClr val="FFCCCC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5600" indent="345600">
              <a:spcBef>
                <a:spcPts val="78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onstantia" pitchFamily="18" charset="0"/>
              </a:rPr>
              <a:t>Работа выполняется ребёнком, но обязательно под контролем воспитателя. </a:t>
            </a:r>
          </a:p>
          <a:p>
            <a:pPr marL="345600" indent="345600">
              <a:spcBef>
                <a:spcPts val="78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onstantia" pitchFamily="18" charset="0"/>
              </a:rPr>
              <a:t>Создает условия для понимания значимости достигнутого результата, для качественного освоения результативных действий.</a:t>
            </a:r>
          </a:p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43504" y="2643182"/>
            <a:ext cx="3571900" cy="3714776"/>
          </a:xfrm>
          <a:prstGeom prst="roundRect">
            <a:avLst/>
          </a:prstGeom>
          <a:solidFill>
            <a:srgbClr val="FFCCCC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000" indent="342000" algn="just">
              <a:spcBef>
                <a:spcPts val="76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onstantia" pitchFamily="18" charset="0"/>
              </a:rPr>
              <a:t>Работа выполняется в коллективе. </a:t>
            </a:r>
          </a:p>
          <a:p>
            <a:pPr marL="342000" indent="342000" algn="just">
              <a:spcBef>
                <a:spcPts val="76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Constantia" pitchFamily="18" charset="0"/>
              </a:rPr>
              <a:t>Возникают условия для проявления взаимопомощи, требовательности друг к другу, взаимной ответственности.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939769_38-p-nezhnii-fon-s-babochkami-60.jpg"/>
          <p:cNvPicPr>
            <a:picLocks noChangeAspect="1"/>
          </p:cNvPicPr>
          <p:nvPr/>
        </p:nvPicPr>
        <p:blipFill>
          <a:blip r:embed="rId1">
            <a:lum bright="10000" contrast="0"/>
          </a:blip>
          <a:srcRect/>
          <a:stretch>
            <a:fillRect/>
          </a:stretch>
        </p:blipFill>
        <p:spPr>
          <a:xfrm>
            <a:off x="0" y="-1214494"/>
            <a:ext cx="9144000" cy="80724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2500298" y="285728"/>
            <a:ext cx="4000528" cy="654032"/>
          </a:xfrm>
          <a:solidFill>
            <a:schemeClr val="bg1"/>
          </a:solidFill>
          <a:ln w="38100">
            <a:solidFill>
              <a:srgbClr val="FF6699"/>
            </a:solidFill>
          </a:ln>
        </p:spPr>
        <p:txBody>
          <a:bodyPr>
            <a:normAutofit/>
          </a:bodyPr>
          <a:lstStyle/>
          <a:p>
            <a:r>
              <a:rPr lang="ru-RU" sz="2400" dirty="0" smtClean="0">
                <a:latin typeface="Constantia" pitchFamily="18" charset="0"/>
              </a:rPr>
              <a:t>Художественные средства</a:t>
            </a:r>
            <a:endParaRPr lang="ru-RU" sz="2400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357158" y="1285860"/>
            <a:ext cx="4714908" cy="1500198"/>
          </a:xfrm>
          <a:solidFill>
            <a:schemeClr val="bg1"/>
          </a:solidFill>
          <a:ln w="38100">
            <a:solidFill>
              <a:srgbClr val="FFCCCC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Constantia" pitchFamily="18" charset="0"/>
              </a:rPr>
              <a:t>Художественные произведения вызывают эмоциональный интерес, помогают понять всю значимость трудолюбия как важнейшего качества личности.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000" dirty="0">
              <a:latin typeface="Constantia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929190" y="4572008"/>
            <a:ext cx="3643338" cy="1631216"/>
          </a:xfrm>
          <a:prstGeom prst="rect">
            <a:avLst/>
          </a:prstGeom>
          <a:solidFill>
            <a:schemeClr val="bg1"/>
          </a:solidFill>
          <a:ln w="38100">
            <a:solidFill>
              <a:srgbClr val="FFCCCC"/>
            </a:solidFill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marL="0" marR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r>
              <a:rPr kumimoji="0" lang="ru-RU" sz="20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Художественные произведения дают обобщение роли, пользы труда, взаимопомощи профессий. </a:t>
            </a:r>
            <a:endParaRPr kumimoji="0" lang="ru-RU" sz="2000" b="0" i="0" u="none" strike="noStrike" cap="none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  <p:pic>
        <p:nvPicPr>
          <p:cNvPr id="6" name="Рисунок 5" descr="362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000760" y="1285860"/>
            <a:ext cx="2468002" cy="2298139"/>
          </a:xfrm>
          <a:prstGeom prst="rect">
            <a:avLst/>
          </a:prstGeom>
          <a:ln w="38100">
            <a:solidFill>
              <a:srgbClr val="FFCCCC"/>
            </a:solidFill>
          </a:ln>
        </p:spPr>
      </p:pic>
      <p:pic>
        <p:nvPicPr>
          <p:cNvPr id="7" name="Рисунок 6" descr="10-kopiya-e148603270181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8596" y="3357562"/>
            <a:ext cx="4143404" cy="2143140"/>
          </a:xfrm>
          <a:prstGeom prst="rect">
            <a:avLst/>
          </a:prstGeom>
          <a:ln w="38100">
            <a:solidFill>
              <a:srgbClr val="FFCCCC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939769_38-p-nezhnii-fon-s-babochkami-60.jpg"/>
          <p:cNvPicPr>
            <a:picLocks noChangeAspect="1"/>
          </p:cNvPicPr>
          <p:nvPr/>
        </p:nvPicPr>
        <p:blipFill>
          <a:blip r:embed="rId1">
            <a:lum bright="10000" contrast="0"/>
          </a:blip>
          <a:srcRect/>
          <a:stretch>
            <a:fillRect/>
          </a:stretch>
        </p:blipFill>
        <p:spPr>
          <a:xfrm>
            <a:off x="0" y="-1214494"/>
            <a:ext cx="9144000" cy="80724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2143108" y="274638"/>
            <a:ext cx="5072098" cy="654032"/>
          </a:xfrm>
          <a:solidFill>
            <a:schemeClr val="bg1"/>
          </a:solidFill>
          <a:ln w="38100">
            <a:solidFill>
              <a:srgbClr val="FF6699"/>
            </a:solidFill>
          </a:ln>
        </p:spPr>
        <p:txBody>
          <a:bodyPr>
            <a:normAutofit/>
          </a:bodyPr>
          <a:lstStyle/>
          <a:p>
            <a:r>
              <a:rPr lang="ru-RU" sz="2400" dirty="0" smtClean="0">
                <a:latin typeface="Constantia" pitchFamily="18" charset="0"/>
              </a:rPr>
              <a:t>Ознакомление с трудом взрослых</a:t>
            </a:r>
            <a:endParaRPr lang="ru-RU" sz="2400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500034" y="1428736"/>
            <a:ext cx="3929090" cy="1714512"/>
          </a:xfrm>
          <a:solidFill>
            <a:schemeClr val="bg1"/>
          </a:solidFill>
          <a:ln w="38100">
            <a:solidFill>
              <a:srgbClr val="FFCCCC"/>
            </a:solidFill>
          </a:ln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Constantia" pitchFamily="18" charset="0"/>
              </a:rPr>
              <a:t>Знакомство с взрослым трудом включает рассказы о создании продуктов труда, знакомство с человеком-тружеником, разными профессиями. </a:t>
            </a:r>
            <a:endParaRPr lang="ru-RU" sz="2000" dirty="0"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357694"/>
            <a:ext cx="3500462" cy="1938992"/>
          </a:xfrm>
          <a:prstGeom prst="rect">
            <a:avLst/>
          </a:prstGeom>
          <a:solidFill>
            <a:schemeClr val="bg1"/>
          </a:solidFill>
          <a:ln w="38100">
            <a:solidFill>
              <a:srgbClr val="FFCCCC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onstantia" pitchFamily="18" charset="0"/>
              </a:rPr>
              <a:t>Оно формирует начальное понимание содержательной части будущей деятельности ребенка, воспитывает общее уважение к труду. </a:t>
            </a:r>
            <a:endParaRPr lang="ru-RU" sz="2000" dirty="0">
              <a:latin typeface="Constantia" pitchFamily="18" charset="0"/>
            </a:endParaRPr>
          </a:p>
        </p:txBody>
      </p:sp>
      <p:pic>
        <p:nvPicPr>
          <p:cNvPr id="8" name="Рисунок 7" descr="cb54_phpmPRgF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2910" y="4000504"/>
            <a:ext cx="3429000" cy="2295525"/>
          </a:xfrm>
          <a:prstGeom prst="rect">
            <a:avLst/>
          </a:prstGeom>
          <a:ln w="38100">
            <a:solidFill>
              <a:srgbClr val="FFCCCC"/>
            </a:solidFill>
          </a:ln>
        </p:spPr>
      </p:pic>
      <p:pic>
        <p:nvPicPr>
          <p:cNvPr id="9" name="Рисунок 8" descr="148163050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57818" y="1357298"/>
            <a:ext cx="2928958" cy="2252808"/>
          </a:xfrm>
          <a:prstGeom prst="rect">
            <a:avLst/>
          </a:prstGeom>
          <a:ln w="38100">
            <a:solidFill>
              <a:srgbClr val="FFCCCC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939769_38-p-nezhnii-fon-s-babochkami-60.jpg"/>
          <p:cNvPicPr>
            <a:picLocks noChangeAspect="1"/>
          </p:cNvPicPr>
          <p:nvPr/>
        </p:nvPicPr>
        <p:blipFill>
          <a:blip r:embed="rId1">
            <a:lum bright="10000" contrast="0"/>
          </a:blip>
          <a:srcRect/>
          <a:stretch>
            <a:fillRect/>
          </a:stretch>
        </p:blipFill>
        <p:spPr>
          <a:xfrm>
            <a:off x="0" y="-1214494"/>
            <a:ext cx="9144000" cy="80724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1000100" y="274638"/>
            <a:ext cx="6929486" cy="725470"/>
          </a:xfrm>
          <a:solidFill>
            <a:schemeClr val="bg1"/>
          </a:solidFill>
          <a:ln w="38100">
            <a:solidFill>
              <a:srgbClr val="FF6699"/>
            </a:solidFill>
          </a:ln>
        </p:spPr>
        <p:txBody>
          <a:bodyPr>
            <a:noAutofit/>
          </a:bodyPr>
          <a:lstStyle/>
          <a:p>
            <a:r>
              <a:rPr lang="ru-RU" sz="2400" dirty="0" smtClean="0">
                <a:latin typeface="Constantia" pitchFamily="18" charset="0"/>
              </a:rPr>
              <a:t>Воспитание в школе и дошкольном учреждении</a:t>
            </a:r>
            <a:endParaRPr lang="ru-RU" sz="2400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214282" y="1428736"/>
            <a:ext cx="4000528" cy="2643206"/>
          </a:xfrm>
          <a:solidFill>
            <a:schemeClr val="bg1"/>
          </a:solidFill>
          <a:ln w="38100">
            <a:solidFill>
              <a:srgbClr val="FFCCCC"/>
            </a:solidFill>
          </a:ln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Constantia" pitchFamily="18" charset="0"/>
              </a:rPr>
              <a:t>Трудовое </a:t>
            </a:r>
            <a:r>
              <a:rPr lang="ru-RU" sz="2000" b="1" dirty="0" smtClean="0">
                <a:latin typeface="Constantia" pitchFamily="18" charset="0"/>
              </a:rPr>
              <a:t>воспитание</a:t>
            </a:r>
            <a:r>
              <a:rPr lang="ru-RU" sz="2000" dirty="0" smtClean="0">
                <a:latin typeface="Constantia" pitchFamily="18" charset="0"/>
              </a:rPr>
              <a:t> </a:t>
            </a:r>
            <a:r>
              <a:rPr lang="ru-RU" sz="2000" b="1" i="1" dirty="0" smtClean="0">
                <a:latin typeface="Constantia" pitchFamily="18" charset="0"/>
              </a:rPr>
              <a:t>дошкольников</a:t>
            </a:r>
            <a:r>
              <a:rPr lang="ru-RU" sz="2000" dirty="0" smtClean="0">
                <a:latin typeface="Constantia" pitchFamily="18" charset="0"/>
              </a:rPr>
              <a:t> – это приобретение начальных качеств, связанных с трудовой сферой жизни, формирование начальных знаний о простых процессах, простейших умениях, навыках. </a:t>
            </a:r>
            <a:endParaRPr lang="ru-RU" sz="2000" dirty="0">
              <a:latin typeface="Constantia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786314" y="1428736"/>
            <a:ext cx="3929090" cy="2643206"/>
          </a:xfrm>
          <a:prstGeom prst="rect">
            <a:avLst/>
          </a:prstGeom>
          <a:solidFill>
            <a:schemeClr val="bg1"/>
          </a:solidFill>
          <a:ln w="38100">
            <a:solidFill>
              <a:srgbClr val="FFCCCC"/>
            </a:solidFill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marL="0" marR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r>
              <a:rPr kumimoji="0" lang="ru-RU" sz="20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Основное направление </a:t>
            </a:r>
            <a:r>
              <a:rPr kumimoji="0" lang="ru-RU" sz="2000" b="1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воспитания</a:t>
            </a:r>
            <a:r>
              <a:rPr kumimoji="0" lang="ru-RU" sz="2000" b="0" i="1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школьников</a:t>
            </a:r>
            <a:r>
              <a:rPr kumimoji="0" lang="ru-RU" sz="2000" b="1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– начальная профессиональная ориентация, ознакомление с особенностями деятельности в обществе, его трудовой культурой, распространенными профессиями.</a:t>
            </a:r>
            <a:endParaRPr kumimoji="0" lang="ru-RU" sz="2000" b="0" i="0" u="none" strike="noStrike" cap="none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5357826"/>
            <a:ext cx="6215106" cy="1015663"/>
          </a:xfrm>
          <a:prstGeom prst="rect">
            <a:avLst/>
          </a:prstGeom>
          <a:solidFill>
            <a:schemeClr val="bg1"/>
          </a:solidFill>
          <a:ln w="38100">
            <a:solidFill>
              <a:srgbClr val="FFCCCC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latin typeface="Constantia" pitchFamily="18" charset="0"/>
              </a:rPr>
              <a:t>Формирование важнейших качеств человека как труженика: трудолюбия, усидчивости, ответственности, дисциплинированности.</a:t>
            </a:r>
            <a:endParaRPr lang="ru-RU" sz="2000" b="1" i="1" dirty="0">
              <a:latin typeface="Constantia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6200000" flipH="1">
            <a:off x="2035951" y="4321975"/>
            <a:ext cx="1000132" cy="642942"/>
          </a:xfrm>
          <a:prstGeom prst="straightConnector1">
            <a:avLst/>
          </a:prstGeom>
          <a:ln w="38100">
            <a:solidFill>
              <a:srgbClr val="FF66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5965041" y="4321975"/>
            <a:ext cx="1000132" cy="642942"/>
          </a:xfrm>
          <a:prstGeom prst="straightConnector1">
            <a:avLst/>
          </a:prstGeom>
          <a:ln w="38100">
            <a:solidFill>
              <a:srgbClr val="FF66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294</Words>
  <PresentationFormat>Экран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Средства трудового воспитания в ДОУ</vt:lpstr>
      <vt:lpstr>Слайд 2</vt:lpstr>
      <vt:lpstr>Слайд 3</vt:lpstr>
      <vt:lpstr>Средства трудового воспитания и её виды</vt:lpstr>
      <vt:lpstr>Самостоятельная деятельность</vt:lpstr>
      <vt:lpstr>Слайд 6</vt:lpstr>
      <vt:lpstr>Художественные средства</vt:lpstr>
      <vt:lpstr>Ознакомление с трудом взрослых</vt:lpstr>
      <vt:lpstr>Воспитание в школе и дошкольном учреждении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Средства трудового воспитания в ДОУ</dc:title>
  <dc:creator>-</dc:creator>
  <cp:lastModifiedBy>Ангелина</cp:lastModifiedBy>
  <cp:revision>15</cp:revision>
  <dcterms:created xsi:type="dcterms:W3CDTF">2021-04-21T18:47:49Z</dcterms:created>
  <dcterms:modified xsi:type="dcterms:W3CDTF">2025-05-11T10:43:45Z</dcterms:modified>
</cp:coreProperties>
</file>