
<file path=[Content_Types].xml><?xml version="1.0" encoding="utf-8"?>
<Types xmlns="http://schemas.openxmlformats.org/package/2006/content-types">
  <Default Extension="xml" ContentType="application/xml"/>
  <Default Extension="png" ContentType="image/png"/>
  <Default Extension="jpeg" ContentType="image/jpeg"/>
  <Default Extension="rels" ContentType="application/vnd.openxmlformats-package.relationships+xml"/>
  <Default Extension="gif" ContentType="image/gif"/>
  <Override PartName="/ppt/slidemasters/slidemaster1.xml" ContentType="application/vnd.openxmlformats-officedocument.presentationml.slideMaster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slidelayouts/slidelayout8.xml" ContentType="application/vnd.openxmlformats-officedocument.presentationml.slideLayout+xml"/>
  <Override PartName="/docprops/core.xml" ContentType="application/vnd.openxmlformats-package.core-properties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layouts/slidelayout11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tablestyles.xml" ContentType="application/vnd.openxmlformats-officedocument.presentationml.tableStyles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"/>
  </p:notesMasterIdLst>
  <p:sldIdLst>
    <p:sldId id="256" r:id="rId3"/>
    <p:sldId id="257" r:id="rId4"/>
    <p:sldId id="262" r:id="rId5"/>
    <p:sldId id="259" r:id="rId6"/>
    <p:sldId id="260" r:id="rId7"/>
    <p:sldId id="261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0" orient="horz" pos="1620" userDrawn="1">
          <p15:clr>
            <a:srgbClr val="A4A3A4"/>
          </p15:clr>
        </p15:guide>
        <p15:guide id="1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1398" autoAdjust="0"/>
  </p:normalViewPr>
  <p:slideViewPr>
    <p:cSldViewPr>
      <p:cViewPr varScale="1">
        <p:scale>
          <a:sx n="63" d="100"/>
          <a:sy n="63" d="100"/>
        </p:scale>
        <p:origin x="-72" y="-571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slide" Target="slides/slide11.xml"/><Relationship Id="rId14" Type="http://schemas.openxmlformats.org/officeDocument/2006/relationships/slide" Target="slides/slide12.xml"/><Relationship Id="rId15" Type="http://schemas.openxmlformats.org/officeDocument/2006/relationships/slide" Target="slides/slide13.xml"/><Relationship Id="rId16" Type="http://schemas.openxmlformats.org/officeDocument/2006/relationships/tableStyles" Target="tableStyles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2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 noEditPoints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 noEditPoints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8CE84D-AC30-400E-AC7F-0C0D1A331F06}" type="datetimeFigureOut">
              <a:rPr lang="ru-RU" smtClean="0"/>
              <a:t>11.05.2025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 noEditPoints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 noEditPoints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 noEditPoints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 noEditPoints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8D3AE4-3CED-46EB-91F3-88A765A7B79D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dt="0"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slide" Target="../slides/slide1.xml"/><Relationship Id="rId2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slide" Target="../slides/slide2.xml"/><Relationship Id="rId2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slide" Target="../slides/slide3.xml"/><Relationship Id="rId2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slide" Target="../slides/slide4.xml"/><Relationship Id="rId2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slide" Target="../slides/slide5.xml"/><Relationship Id="rId2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slide" Target="../slides/slide6.xml"/><Relationship Id="rId2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slide" Target="../slides/slide12.xml"/><Relationship Id="rId2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slide" Target="../slides/slide13.xml"/><Relationship Id="rId2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изображения слайда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/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DDE27884-85A6-4C25-B2A0-8A1FDEA3FB3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изображения слайда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/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9713841F-B840-416F-955B-53844788933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изображения слайда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/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FC966068-955B-4096-B3ED-341F865FFBD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изображения слайда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/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B2C07F55-76A5-4EA3-85E0-CEAB281238C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изображения слайда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/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EC7F00EC-1F5C-4163-B686-ABF5E7167AD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изображения слайда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/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47CD4DC5-6244-476B-AA08-7BE7364A6EA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изображения слайда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/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6C668128-99D4-4F2E-8A61-1434564ACD3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изображения слайда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/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2BE88575-1819-414B-8814-1C00D582607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 noEditPoints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11.05.2025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hf dt="0" sldNum="0" hdr="0" ftr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 noEditPoints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11.05.2025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hf dt="0" sldNum="0" hdr="0" ftr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 noEditPoints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 noEditPoints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11.05.2025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hf dt="0" sldNum="0" hdr="0" ftr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 noEditPoints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11.05.2025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hf dt="0" sldNum="0" hdr="0" ftr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 noEditPoints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11.05.2025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hf dt="0" sldNum="0" hdr="0" ft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 noEditPoints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 noEditPoints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11.05.2025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hf dt="0" sldNum="0" hdr="0" ftr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 noEditPoints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 noEditPoints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 noEditPoints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 noEditPoints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11.05.2025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hf dt="0" sldNum="0" hdr="0" ftr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11.05.2025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hf dt="0" sldNum="0" hdr="0" ftr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11.05.2025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hf dt="0" sldNum="0" hdr="0" ftr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 noEditPoints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 noEditPoints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11.05.2025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hf dt="0" sldNum="0" hdr="0" ftr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 noEditPoints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/>
          </a:p>
        </p:txBody>
      </p:sp>
      <p:sp>
        <p:nvSpPr>
          <p:cNvPr id="4" name="Текст 3"/>
          <p:cNvSpPr>
            <a:spLocks noGrp="1" noEditPoints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11.05.2025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hf dt="0" sldNum="0" hdr="0" ftr="0"/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 noEditPoints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 noEditPoints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t>11.05.2025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 noEditPoints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 noEditPoints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sldNum="0" hdr="0" ft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34.jpeg"/><Relationship Id="rId2" Type="http://schemas.openxmlformats.org/officeDocument/2006/relationships/image" Target="../media/image35.jpeg"/><Relationship Id="rId3" Type="http://schemas.openxmlformats.org/officeDocument/2006/relationships/image" Target="../media/image36.png"/><Relationship Id="rId4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34.jpeg"/><Relationship Id="rId2" Type="http://schemas.openxmlformats.org/officeDocument/2006/relationships/image" Target="../media/image37.gif"/><Relationship Id="rId3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38.jpeg"/><Relationship Id="rId2" Type="http://schemas.openxmlformats.org/officeDocument/2006/relationships/image" Target="../media/image34.jpeg"/><Relationship Id="rId3" Type="http://schemas.openxmlformats.org/officeDocument/2006/relationships/image" Target="../media/image39.jpeg"/><Relationship Id="rId4" Type="http://schemas.openxmlformats.org/officeDocument/2006/relationships/slideLayout" Target="../slideLayouts/slideLayout2.xml"/><Relationship Id="rId5" Type="http://schemas.openxmlformats.org/officeDocument/2006/relationships/notesSlide" Target="../notesSlides/notesSlide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40.jpeg"/><Relationship Id="rId2" Type="http://schemas.openxmlformats.org/officeDocument/2006/relationships/image" Target="../media/image41.gif"/><Relationship Id="rId3" Type="http://schemas.openxmlformats.org/officeDocument/2006/relationships/image" Target="../media/image42.gif"/><Relationship Id="rId4" Type="http://schemas.openxmlformats.org/officeDocument/2006/relationships/image" Target="../media/image43.png"/><Relationship Id="rId5" Type="http://schemas.openxmlformats.org/officeDocument/2006/relationships/image" Target="../media/image35.jpeg"/><Relationship Id="rId6" Type="http://schemas.openxmlformats.org/officeDocument/2006/relationships/slideLayout" Target="../slideLayouts/slideLayout2.xml"/><Relationship Id="rId7" Type="http://schemas.openxmlformats.org/officeDocument/2006/relationships/notesSlide" Target="../notesSlides/notesSlide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jpeg"/><Relationship Id="rId2" Type="http://schemas.openxmlformats.org/officeDocument/2006/relationships/image" Target="../media/image4.jpeg"/><Relationship Id="rId3" Type="http://schemas.openxmlformats.org/officeDocument/2006/relationships/image" Target="../media/image5.png"/><Relationship Id="rId4" Type="http://schemas.openxmlformats.org/officeDocument/2006/relationships/slideLayout" Target="../slideLayouts/slideLayout2.xml"/><Relationship Id="rId5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6.jpeg"/><Relationship Id="rId2" Type="http://schemas.openxmlformats.org/officeDocument/2006/relationships/image" Target="../media/image7.jpeg"/><Relationship Id="rId3" Type="http://schemas.openxmlformats.org/officeDocument/2006/relationships/image" Target="../media/image8.gif"/><Relationship Id="rId4" Type="http://schemas.openxmlformats.org/officeDocument/2006/relationships/image" Target="../media/image9.gif"/><Relationship Id="rId5" Type="http://schemas.openxmlformats.org/officeDocument/2006/relationships/slideLayout" Target="../slideLayouts/slideLayout2.xml"/><Relationship Id="rId6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10.jpeg"/><Relationship Id="rId2" Type="http://schemas.openxmlformats.org/officeDocument/2006/relationships/image" Target="../media/image11.jpeg"/><Relationship Id="rId3" Type="http://schemas.openxmlformats.org/officeDocument/2006/relationships/image" Target="../media/image12.jpeg"/><Relationship Id="rId4" Type="http://schemas.openxmlformats.org/officeDocument/2006/relationships/image" Target="../media/image13.jpeg"/><Relationship Id="rId5" Type="http://schemas.openxmlformats.org/officeDocument/2006/relationships/slideLayout" Target="../slideLayouts/slideLayout2.xml"/><Relationship Id="rId6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14.jpeg"/><Relationship Id="rId2" Type="http://schemas.openxmlformats.org/officeDocument/2006/relationships/image" Target="../media/image15.jpeg"/><Relationship Id="rId3" Type="http://schemas.openxmlformats.org/officeDocument/2006/relationships/image" Target="../media/image16.jpeg"/><Relationship Id="rId4" Type="http://schemas.openxmlformats.org/officeDocument/2006/relationships/slideLayout" Target="../slideLayouts/slideLayout2.xml"/><Relationship Id="rId5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17.jpeg"/><Relationship Id="rId10" Type="http://schemas.openxmlformats.org/officeDocument/2006/relationships/notesSlide" Target="../notesSlides/notesSlide6.xml"/><Relationship Id="rId2" Type="http://schemas.openxmlformats.org/officeDocument/2006/relationships/image" Target="../media/image18.jpeg"/><Relationship Id="rId3" Type="http://schemas.openxmlformats.org/officeDocument/2006/relationships/image" Target="../media/image19.jpeg"/><Relationship Id="rId4" Type="http://schemas.openxmlformats.org/officeDocument/2006/relationships/image" Target="../media/image20.jpeg"/><Relationship Id="rId5" Type="http://schemas.openxmlformats.org/officeDocument/2006/relationships/image" Target="../media/image21.jpeg"/><Relationship Id="rId6" Type="http://schemas.openxmlformats.org/officeDocument/2006/relationships/image" Target="../media/image22.jpeg"/><Relationship Id="rId7" Type="http://schemas.openxmlformats.org/officeDocument/2006/relationships/image" Target="../media/image23.gif"/><Relationship Id="rId8" Type="http://schemas.openxmlformats.org/officeDocument/2006/relationships/image" Target="../media/image24.gif"/><Relationship Id="rId9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25.png"/><Relationship Id="rId2" Type="http://schemas.openxmlformats.org/officeDocument/2006/relationships/image" Target="../media/image26.gif"/><Relationship Id="rId3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27.png"/><Relationship Id="rId2" Type="http://schemas.openxmlformats.org/officeDocument/2006/relationships/image" Target="../media/image28.jpeg"/><Relationship Id="rId3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29.jpeg"/><Relationship Id="rId2" Type="http://schemas.openxmlformats.org/officeDocument/2006/relationships/image" Target="../media/image30.jpeg"/><Relationship Id="rId3" Type="http://schemas.openxmlformats.org/officeDocument/2006/relationships/image" Target="../media/image31.png"/><Relationship Id="rId4" Type="http://schemas.openxmlformats.org/officeDocument/2006/relationships/image" Target="../media/image32.jpeg"/><Relationship Id="rId5" Type="http://schemas.openxmlformats.org/officeDocument/2006/relationships/image" Target="../media/image33.png"/><Relationship Id="rId6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1274476.jpg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 rot="10800000">
            <a:off x="-642974" y="-500084"/>
            <a:ext cx="10358510" cy="51435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 noEditPoints="1"/>
          </p:cNvSpPr>
          <p:nvPr>
            <p:ph type="ctrTitle"/>
          </p:nvPr>
        </p:nvSpPr>
        <p:spPr>
          <a:xfrm>
            <a:off x="1357290" y="2214560"/>
            <a:ext cx="6429420" cy="1102519"/>
          </a:xfrm>
        </p:spPr>
        <p:txBody>
          <a:bodyPr>
            <a:noAutofit/>
          </a:bodyPr>
          <a:lstStyle/>
          <a:p>
            <a:r>
              <a:rPr lang="ru-RU" sz="2000" b="1" dirty="0" smtClean="0">
                <a:latin typeface="+mn-lt"/>
                <a:cs typeface="Times New Roman" pitchFamily="18" charset="0"/>
              </a:rPr>
              <a:t>Развитие технического творчества детей старшего дошкольного возраста посредством образовательной робототехники </a:t>
            </a:r>
            <a:endParaRPr lang="ru-RU" sz="2000" b="1" dirty="0">
              <a:latin typeface="+mn-lt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 noEditPoints="1"/>
          </p:cNvSpPr>
          <p:nvPr>
            <p:ph type="subTitle" idx="1"/>
          </p:nvPr>
        </p:nvSpPr>
        <p:spPr>
          <a:xfrm>
            <a:off x="214282" y="4254094"/>
            <a:ext cx="8643998" cy="889406"/>
          </a:xfrm>
        </p:spPr>
        <p:txBody>
          <a:bodyPr>
            <a:normAutofit/>
          </a:bodyPr>
          <a:lstStyle/>
          <a:p>
            <a:pPr algn="l"/>
            <a:r>
              <a:rPr lang="ru-RU" sz="1400" dirty="0" smtClean="0">
                <a:solidFill>
                  <a:schemeClr val="tx1"/>
                </a:solidFill>
                <a:cs typeface="Times New Roman" pitchFamily="18" charset="0"/>
              </a:rPr>
              <a:t> Воспитатель: Тимирова А.Н.</a:t>
            </a:r>
            <a:endParaRPr lang="ru-RU" sz="1400" dirty="0">
              <a:solidFill>
                <a:schemeClr val="tx1"/>
              </a:solidFill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267744" y="267494"/>
            <a:ext cx="457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1433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none" lIns="91440" tIns="45720" rIns="91440" bIns="45720" anchor="ctr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4339" name="Rectangle 3"/>
          <p:cNvSpPr>
            <a:spLocks noChangeArrowheads="1"/>
          </p:cNvSpPr>
          <p:nvPr/>
        </p:nvSpPr>
        <p:spPr bwMode="auto">
          <a:xfrm>
            <a:off x="1043608" y="1347614"/>
            <a:ext cx="7596336" cy="45480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anchor="ctr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Pct val="100000"/>
              <a:buFontTx/>
              <a:buNone/>
            </a:pPr>
            <a:r>
              <a:rPr kumimoji="0" lang="ru-RU" sz="1200" b="0" i="0" u="none" strike="noStrike" cap="none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Муниципальное бюджетное дошкольное образовательное 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Pct val="100000"/>
              <a:buFontTx/>
              <a:buNone/>
            </a:pPr>
            <a:r>
              <a:rPr kumimoji="0" lang="ru-RU" sz="1200" b="0" i="0" u="none" strike="noStrike" cap="none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учреждение детский сад №45 "Волчок"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>
          <a:xfrm>
            <a:off x="642910" y="0"/>
            <a:ext cx="8229600" cy="857250"/>
          </a:xfrm>
        </p:spPr>
        <p:txBody>
          <a:bodyPr>
            <a:normAutofit/>
          </a:bodyPr>
          <a:lstStyle/>
          <a:p>
            <a:r>
              <a:rPr lang="ru-RU" sz="2400" dirty="0" smtClean="0"/>
              <a:t>Условия для развития технического творчества</a:t>
            </a:r>
            <a:endParaRPr lang="ru-RU" sz="2400" dirty="0"/>
          </a:p>
        </p:txBody>
      </p:sp>
      <p:sp>
        <p:nvSpPr>
          <p:cNvPr id="5" name="Содержимое 2"/>
          <p:cNvSpPr>
            <a:spLocks noGrp="1" noEditPoints="1"/>
          </p:cNvSpPr>
          <p:nvPr>
            <p:ph idx="1"/>
          </p:nvPr>
        </p:nvSpPr>
        <p:spPr>
          <a:xfrm>
            <a:off x="1500166" y="857238"/>
            <a:ext cx="6786610" cy="3394472"/>
          </a:xfrm>
        </p:spPr>
        <p:txBody>
          <a:bodyPr>
            <a:normAutofit/>
          </a:bodyPr>
          <a:lstStyle/>
          <a:p>
            <a:pPr indent="-457200" algn="just">
              <a:buNone/>
            </a:pPr>
            <a:r>
              <a:rPr lang="ru-RU" sz="1600" dirty="0" smtClean="0"/>
              <a:t> Создание в  группе  специальной предметно-пространственной среды</a:t>
            </a:r>
          </a:p>
          <a:p>
            <a:pPr algn="just">
              <a:buNone/>
            </a:pPr>
            <a:endParaRPr lang="ru-RU" sz="1600" b="1" dirty="0"/>
          </a:p>
        </p:txBody>
      </p:sp>
      <p:pic>
        <p:nvPicPr>
          <p:cNvPr id="7" name="Рисунок 6" descr="istockphoto-545261414-612x612.jpg"/>
          <p:cNvPicPr>
            <a:picLocks noChangeAspect="1"/>
          </p:cNvPicPr>
          <p:nvPr/>
        </p:nvPicPr>
        <p:blipFill>
          <a:blip r:embed="rId1"/>
          <a:srcRect r="61992" b="49380"/>
          <a:stretch/>
        </p:blipFill>
        <p:spPr>
          <a:xfrm>
            <a:off x="357158" y="428610"/>
            <a:ext cx="1143008" cy="1643074"/>
          </a:xfrm>
          <a:prstGeom prst="rect">
            <a:avLst/>
          </a:prstGeom>
        </p:spPr>
      </p:pic>
      <p:sp>
        <p:nvSpPr>
          <p:cNvPr id="8" name="Скругленный прямоугольник 7"/>
          <p:cNvSpPr/>
          <p:nvPr/>
        </p:nvSpPr>
        <p:spPr>
          <a:xfrm>
            <a:off x="2571736" y="1643056"/>
            <a:ext cx="2000264" cy="1285884"/>
          </a:xfrm>
          <a:prstGeom prst="round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/>
              <a:t>обеспечение  уголка конструкторами</a:t>
            </a:r>
            <a:endParaRPr lang="ru-RU" sz="1400" b="1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786314" y="1643056"/>
            <a:ext cx="2000264" cy="1285884"/>
          </a:xfrm>
          <a:prstGeom prst="round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/>
              <a:t>организация  игровой  среды </a:t>
            </a:r>
            <a:endParaRPr lang="ru-RU" sz="1400" b="1" dirty="0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786314" y="3071816"/>
            <a:ext cx="2000264" cy="1285884"/>
          </a:xfrm>
          <a:prstGeom prst="roundRect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/>
              <a:t>наличие  методических пособий  и  оборудования </a:t>
            </a:r>
            <a:endParaRPr lang="ru-RU" sz="1400" b="1" dirty="0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2500298" y="3071816"/>
            <a:ext cx="2071702" cy="1285884"/>
          </a:xfrm>
          <a:prstGeom prst="round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/>
              <a:t>безопасность, доступность и трансформируемость</a:t>
            </a:r>
            <a:endParaRPr lang="ru-RU" sz="1400" b="1" dirty="0"/>
          </a:p>
        </p:txBody>
      </p:sp>
      <p:pic>
        <p:nvPicPr>
          <p:cNvPr id="13" name="Рисунок 12" descr="DPFgU6.jpg"/>
          <p:cNvPicPr>
            <a:picLocks noChangeAspect="1"/>
          </p:cNvPicPr>
          <p:nvPr/>
        </p:nvPicPr>
        <p:blipFill>
          <a:blip r:embed="rId2"/>
          <a:srcRect t="19637" r="43999"/>
          <a:stretch/>
        </p:blipFill>
        <p:spPr>
          <a:xfrm>
            <a:off x="642910" y="3000378"/>
            <a:ext cx="1500198" cy="1693657"/>
          </a:xfrm>
          <a:prstGeom prst="rect">
            <a:avLst/>
          </a:prstGeom>
        </p:spPr>
      </p:pic>
      <p:pic>
        <p:nvPicPr>
          <p:cNvPr id="14" name="Рисунок 13" descr="hello_html_6b671edf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7143768" y="1643056"/>
            <a:ext cx="1714494" cy="171449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istockphoto-545261414-612x612.jpg"/>
          <p:cNvPicPr>
            <a:picLocks noGrp="1" noChangeAspect="1"/>
          </p:cNvPicPr>
          <p:nvPr>
            <p:ph idx="1"/>
          </p:nvPr>
        </p:nvPicPr>
        <p:blipFill>
          <a:blip r:embed="rId1"/>
          <a:srcRect l="51477" b="48800"/>
          <a:stretch/>
        </p:blipFill>
        <p:spPr>
          <a:xfrm>
            <a:off x="214282" y="500048"/>
            <a:ext cx="1285884" cy="1464507"/>
          </a:xfrm>
          <a:prstGeom prst="rect">
            <a:avLst/>
          </a:prstGeom>
        </p:spPr>
      </p:pic>
      <p:sp>
        <p:nvSpPr>
          <p:cNvPr id="5" name="Содержимое 2"/>
          <p:cNvSpPr txBox="1"/>
          <p:nvPr/>
        </p:nvSpPr>
        <p:spPr>
          <a:xfrm>
            <a:off x="1500166" y="1071552"/>
            <a:ext cx="678661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indent="-4572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SzPct val="100000"/>
              <a:buFont typeface="Arial" pitchFamily="34" charset="0"/>
              <a:buNone/>
            </a:pPr>
            <a:r>
              <a:rPr kumimoji="0" lang="ru-RU" sz="1600" b="0" i="0" u="none" strike="noStrike" kern="1200" cap="none" spc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latin typeface="+mn-lt"/>
                <a:ea typeface="+mn-ea"/>
                <a:cs typeface="+mn-cs"/>
              </a:rPr>
              <a:t> </a:t>
            </a:r>
          </a:p>
          <a:p>
            <a:pPr marL="342900" marR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SzPct val="100000"/>
              <a:buFont typeface="Arial" pitchFamily="34" charset="0"/>
              <a:buNone/>
            </a:pPr>
            <a:endParaRPr kumimoji="0" lang="ru-RU" sz="1600" b="1" i="0" u="none" strike="noStrike" kern="1200" cap="none" spc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latin typeface="+mn-lt"/>
              <a:ea typeface="+mn-ea"/>
              <a:cs typeface="+mn-cs"/>
            </a:endParaRPr>
          </a:p>
        </p:txBody>
      </p:sp>
      <p:sp>
        <p:nvSpPr>
          <p:cNvPr id="7" name="Содержимое 2"/>
          <p:cNvSpPr txBox="1"/>
          <p:nvPr/>
        </p:nvSpPr>
        <p:spPr>
          <a:xfrm>
            <a:off x="1714480" y="785800"/>
            <a:ext cx="678661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R="0" algn="just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 charset="0"/>
              <a:buNone/>
            </a:pPr>
            <a:r>
              <a:rPr lang="ru-RU" sz="1600" dirty="0" smtClean="0"/>
              <a:t>Разработка и практической реализации программы,  содержащей     комплекс  специальных игр и  занятий</a:t>
            </a:r>
            <a:endParaRPr kumimoji="0" lang="ru-RU" sz="1600" b="1" i="0" u="none" strike="noStrike" kern="1200" cap="none" spc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latin typeface="+mn-lt"/>
              <a:ea typeface="+mn-ea"/>
              <a:cs typeface="+mn-cs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3643306" y="1785932"/>
            <a:ext cx="2000264" cy="1285884"/>
          </a:xfrm>
          <a:prstGeom prst="round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/>
              <a:t>«Робототехника в детском саду»</a:t>
            </a:r>
            <a:endParaRPr lang="ru-RU" sz="1400" b="1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5857884" y="1785932"/>
            <a:ext cx="2000264" cy="1285884"/>
          </a:xfrm>
          <a:prstGeom prst="round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/>
              <a:t>«</a:t>
            </a:r>
            <a:r>
              <a:rPr lang="ru-RU" sz="1400" b="1" dirty="0" err="1" smtClean="0"/>
              <a:t>Роботёнок</a:t>
            </a:r>
            <a:r>
              <a:rPr lang="ru-RU" sz="1400" b="1" dirty="0" smtClean="0"/>
              <a:t>»</a:t>
            </a:r>
            <a:endParaRPr lang="ru-RU" sz="1400" b="1" dirty="0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43372" y="3286130"/>
            <a:ext cx="3071834" cy="1285884"/>
          </a:xfrm>
          <a:prstGeom prst="round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/>
              <a:t>«</a:t>
            </a:r>
            <a:r>
              <a:rPr lang="ru-RU" sz="1400" b="1" dirty="0" err="1" smtClean="0"/>
              <a:t>Лего-конструирование</a:t>
            </a:r>
            <a:r>
              <a:rPr lang="ru-RU" sz="1400" b="1" dirty="0" smtClean="0"/>
              <a:t> и  образовательная робототехника  в  дошкольной  образовательной  организации».</a:t>
            </a:r>
            <a:endParaRPr lang="ru-RU" sz="1400" b="1" dirty="0"/>
          </a:p>
        </p:txBody>
      </p:sp>
      <p:pic>
        <p:nvPicPr>
          <p:cNvPr id="11" name="Рисунок 10" descr="book-75.gif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 rot="909113">
            <a:off x="515760" y="2530789"/>
            <a:ext cx="2627591" cy="156305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Рисунок 15" descr="i.jpg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 flipH="1">
            <a:off x="500034" y="3071816"/>
            <a:ext cx="1817204" cy="1530277"/>
          </a:xfrm>
          <a:prstGeom prst="rect">
            <a:avLst/>
          </a:prstGeom>
        </p:spPr>
      </p:pic>
      <p:pic>
        <p:nvPicPr>
          <p:cNvPr id="4" name="Содержимое 3" descr="istockphoto-545261414-612x612.jpg"/>
          <p:cNvPicPr>
            <a:picLocks noGrp="1" noChangeAspect="1"/>
          </p:cNvPicPr>
          <p:nvPr>
            <p:ph idx="1"/>
          </p:nvPr>
        </p:nvPicPr>
        <p:blipFill>
          <a:blip r:embed="rId2"/>
          <a:srcRect t="48639" r="47501"/>
          <a:stretch/>
        </p:blipFill>
        <p:spPr>
          <a:xfrm>
            <a:off x="428596" y="428610"/>
            <a:ext cx="1428760" cy="1508728"/>
          </a:xfrm>
          <a:prstGeom prst="rect">
            <a:avLst/>
          </a:prstGeom>
        </p:spPr>
      </p:pic>
      <p:sp>
        <p:nvSpPr>
          <p:cNvPr id="5" name="Содержимое 2"/>
          <p:cNvSpPr txBox="1"/>
          <p:nvPr/>
        </p:nvSpPr>
        <p:spPr>
          <a:xfrm>
            <a:off x="1928794" y="928676"/>
            <a:ext cx="678661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algn="just"/>
            <a:r>
              <a:rPr lang="ru-RU" sz="1600" dirty="0" smtClean="0"/>
              <a:t>Разработка  и  реализация программы мероприятий, направленных  на совместную  деятельность  педагогов  и родителей</a:t>
            </a:r>
          </a:p>
          <a:p>
            <a:pPr marR="0" algn="just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 charset="0"/>
              <a:buNone/>
            </a:pPr>
            <a:endParaRPr kumimoji="0" lang="ru-RU" sz="1600" b="1" i="0" u="none" strike="noStrike" kern="1200" cap="none" spc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latin typeface="+mn-lt"/>
              <a:ea typeface="+mn-ea"/>
              <a:cs typeface="+mn-cs"/>
            </a:endParaRPr>
          </a:p>
        </p:txBody>
      </p:sp>
      <p:grpSp>
        <p:nvGrpSpPr>
          <p:cNvPr id="13" name="Группа 12"/>
          <p:cNvGrpSpPr/>
          <p:nvPr/>
        </p:nvGrpSpPr>
        <p:grpSpPr>
          <a:xfrm flipH="1">
            <a:off x="4929190" y="1714494"/>
            <a:ext cx="3402490" cy="3138169"/>
            <a:chOff x="1928794" y="1714494"/>
            <a:chExt cx="3402490" cy="3138169"/>
          </a:xfrm>
        </p:grpSpPr>
        <p:sp>
          <p:nvSpPr>
            <p:cNvPr id="6" name="Скругленный прямоугольник 5"/>
            <p:cNvSpPr/>
            <p:nvPr/>
          </p:nvSpPr>
          <p:spPr>
            <a:xfrm>
              <a:off x="1928794" y="3857634"/>
              <a:ext cx="1616540" cy="995029"/>
            </a:xfrm>
            <a:prstGeom prst="roundRect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400" b="1" dirty="0" smtClean="0"/>
                <a:t>открытые занятия </a:t>
              </a:r>
              <a:endParaRPr lang="ru-RU" sz="1400" b="1" dirty="0"/>
            </a:p>
          </p:txBody>
        </p:sp>
        <p:sp>
          <p:nvSpPr>
            <p:cNvPr id="7" name="Скругленный прямоугольник 6"/>
            <p:cNvSpPr/>
            <p:nvPr/>
          </p:nvSpPr>
          <p:spPr>
            <a:xfrm>
              <a:off x="1928794" y="2786064"/>
              <a:ext cx="1616540" cy="995029"/>
            </a:xfrm>
            <a:prstGeom prst="roundRect">
              <a:avLst/>
            </a:prstGeom>
            <a:solidFill>
              <a:srgbClr val="FFC000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400" b="1" dirty="0" smtClean="0"/>
                <a:t>мастер-классы</a:t>
              </a:r>
              <a:endParaRPr lang="ru-RU" sz="1400" b="1" dirty="0"/>
            </a:p>
          </p:txBody>
        </p:sp>
        <p:sp>
          <p:nvSpPr>
            <p:cNvPr id="8" name="Скругленный прямоугольник 7"/>
            <p:cNvSpPr/>
            <p:nvPr/>
          </p:nvSpPr>
          <p:spPr>
            <a:xfrm>
              <a:off x="1928794" y="1714494"/>
              <a:ext cx="1616540" cy="995029"/>
            </a:xfrm>
            <a:prstGeom prst="round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400" b="1" dirty="0" smtClean="0"/>
                <a:t>родительские собрания</a:t>
              </a:r>
              <a:endParaRPr lang="ru-RU" sz="1400" b="1" dirty="0"/>
            </a:p>
          </p:txBody>
        </p:sp>
        <p:sp>
          <p:nvSpPr>
            <p:cNvPr id="9" name="Скругленный прямоугольник 8"/>
            <p:cNvSpPr/>
            <p:nvPr/>
          </p:nvSpPr>
          <p:spPr>
            <a:xfrm>
              <a:off x="3714744" y="2786064"/>
              <a:ext cx="1616540" cy="995029"/>
            </a:xfrm>
            <a:prstGeom prst="roundRect">
              <a:avLst/>
            </a:prstGeom>
            <a:solidFill>
              <a:srgbClr val="0070C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400" b="1" dirty="0" smtClean="0"/>
                <a:t>методические рекомендации</a:t>
              </a:r>
              <a:endParaRPr lang="ru-RU" sz="1400" b="1" dirty="0"/>
            </a:p>
          </p:txBody>
        </p:sp>
        <p:sp>
          <p:nvSpPr>
            <p:cNvPr id="10" name="Скругленный прямоугольник 9"/>
            <p:cNvSpPr/>
            <p:nvPr/>
          </p:nvSpPr>
          <p:spPr>
            <a:xfrm>
              <a:off x="3714744" y="3857634"/>
              <a:ext cx="1616540" cy="995029"/>
            </a:xfrm>
            <a:prstGeom prst="roundRect">
              <a:avLst/>
            </a:prstGeom>
            <a:solidFill>
              <a:srgbClr val="7030A0"/>
            </a:solidFill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400" b="1" dirty="0" smtClean="0"/>
                <a:t>памятки буклеты</a:t>
              </a:r>
              <a:endParaRPr lang="ru-RU" sz="1400" b="1" dirty="0"/>
            </a:p>
          </p:txBody>
        </p:sp>
      </p:grpSp>
      <p:pic>
        <p:nvPicPr>
          <p:cNvPr id="15" name="Рисунок 14" descr="obshhee-sobranie2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 rot="222229">
            <a:off x="2071670" y="1785932"/>
            <a:ext cx="2630282" cy="176532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>
          <a:xfrm>
            <a:off x="428596" y="0"/>
            <a:ext cx="8229600" cy="857250"/>
          </a:xfrm>
        </p:spPr>
        <p:txBody>
          <a:bodyPr>
            <a:normAutofit/>
          </a:bodyPr>
          <a:lstStyle/>
          <a:p>
            <a:r>
              <a:rPr lang="ru-RU" sz="2000" dirty="0" smtClean="0"/>
              <a:t>Вывод</a:t>
            </a:r>
            <a:endParaRPr lang="ru-RU" sz="2000" dirty="0"/>
          </a:p>
        </p:txBody>
      </p:sp>
      <p:sp>
        <p:nvSpPr>
          <p:cNvPr id="3" name="Содержимое 2"/>
          <p:cNvSpPr>
            <a:spLocks noGrp="1" noEditPoints="1"/>
          </p:cNvSpPr>
          <p:nvPr>
            <p:ph idx="1"/>
          </p:nvPr>
        </p:nvSpPr>
        <p:spPr>
          <a:xfrm>
            <a:off x="500034" y="785800"/>
            <a:ext cx="8229600" cy="3394472"/>
          </a:xfrm>
        </p:spPr>
        <p:txBody>
          <a:bodyPr>
            <a:normAutofit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ru-RU" sz="1600" dirty="0" smtClean="0"/>
              <a:t>Робототехника – это средство  для успешного развития технического  творчества  у  детей  старшего дошкольного возраста, знакомит их  с основами конструирования и программирования, способствует становлению  самостоятельности  и  инициативности,  отлично  тренирует мышление и мелкую ручную моторику. </a:t>
            </a:r>
          </a:p>
          <a:p>
            <a:pPr marL="0" indent="0" algn="just">
              <a:spcBef>
                <a:spcPts val="0"/>
              </a:spcBef>
              <a:buNone/>
            </a:pPr>
            <a:endParaRPr lang="ru-RU" sz="1600" dirty="0"/>
          </a:p>
        </p:txBody>
      </p:sp>
      <p:pic>
        <p:nvPicPr>
          <p:cNvPr id="9" name="Рисунок 8" descr="main_робот_и_дети_3.jpg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2643174" y="1819814"/>
            <a:ext cx="3789218" cy="3323686"/>
          </a:xfrm>
          <a:prstGeom prst="rect">
            <a:avLst/>
          </a:prstGeom>
        </p:spPr>
      </p:pic>
      <p:pic>
        <p:nvPicPr>
          <p:cNvPr id="10" name="Рисунок 9" descr="detskaya-igrushka-animatsionnaya-kartinka-0013.gif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7143768" y="2143122"/>
            <a:ext cx="1119192" cy="1119192"/>
          </a:xfrm>
          <a:prstGeom prst="rect">
            <a:avLst/>
          </a:prstGeom>
        </p:spPr>
      </p:pic>
      <p:pic>
        <p:nvPicPr>
          <p:cNvPr id="11" name="Рисунок 10" descr="symbole-0453.gif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428596" y="3482578"/>
            <a:ext cx="1643074" cy="1232306"/>
          </a:xfrm>
          <a:prstGeom prst="rect">
            <a:avLst/>
          </a:prstGeom>
        </p:spPr>
      </p:pic>
      <p:pic>
        <p:nvPicPr>
          <p:cNvPr id="12" name="Рисунок 11" descr="4718839.pn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6540514" y="3714758"/>
            <a:ext cx="2158983" cy="1214428"/>
          </a:xfrm>
          <a:prstGeom prst="rect">
            <a:avLst/>
          </a:prstGeom>
        </p:spPr>
      </p:pic>
      <p:pic>
        <p:nvPicPr>
          <p:cNvPr id="13" name="Рисунок 12" descr="DPFgU6.jpg"/>
          <p:cNvPicPr>
            <a:picLocks noChangeAspect="1"/>
          </p:cNvPicPr>
          <p:nvPr/>
        </p:nvPicPr>
        <p:blipFill>
          <a:blip r:embed="rId5"/>
          <a:srcRect t="19637" r="43999"/>
          <a:stretch/>
        </p:blipFill>
        <p:spPr>
          <a:xfrm>
            <a:off x="1000100" y="1857370"/>
            <a:ext cx="1500198" cy="169365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>
          <a:xfrm>
            <a:off x="428596" y="0"/>
            <a:ext cx="8229600" cy="857250"/>
          </a:xfrm>
        </p:spPr>
        <p:txBody>
          <a:bodyPr>
            <a:normAutofit/>
          </a:bodyPr>
          <a:lstStyle/>
          <a:p>
            <a:r>
              <a:rPr lang="ru-RU" sz="2400" dirty="0" smtClean="0">
                <a:latin typeface="+mn-lt"/>
                <a:cs typeface="Times New Roman" pitchFamily="18" charset="0"/>
              </a:rPr>
              <a:t>Сущность и структура понятия «техническое творчество»</a:t>
            </a:r>
            <a:endParaRPr lang="ru-RU" sz="2400" dirty="0">
              <a:latin typeface="+mn-lt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 noEditPoints="1"/>
          </p:cNvSpPr>
          <p:nvPr>
            <p:ph idx="1"/>
          </p:nvPr>
        </p:nvSpPr>
        <p:spPr>
          <a:xfrm>
            <a:off x="500034" y="1071552"/>
            <a:ext cx="8072494" cy="1553777"/>
          </a:xfrm>
        </p:spPr>
        <p:txBody>
          <a:bodyPr>
            <a:normAutofit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ru-RU" sz="1600" i="1" dirty="0" smtClean="0">
                <a:cs typeface="Times New Roman" pitchFamily="18" charset="0"/>
              </a:rPr>
              <a:t>Творчество</a:t>
            </a:r>
            <a:r>
              <a:rPr lang="ru-RU" sz="1600" dirty="0" smtClean="0">
                <a:cs typeface="Times New Roman" pitchFamily="18" charset="0"/>
              </a:rPr>
              <a:t> – это социальная ценность, способность индивида воплощать какой - либо  необыкновенный личный замысел отличный от физической деятельности как типового тиражирования предметов, потребляемых другими.</a:t>
            </a:r>
            <a:endParaRPr lang="ru-RU" sz="1600" dirty="0">
              <a:cs typeface="Times New Roman" pitchFamily="18" charset="0"/>
            </a:endParaRPr>
          </a:p>
        </p:txBody>
      </p:sp>
      <p:pic>
        <p:nvPicPr>
          <p:cNvPr id="8" name="Рисунок 7" descr="Platon_2.jpg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642910" y="2214560"/>
            <a:ext cx="1785950" cy="2036379"/>
          </a:xfrm>
          <a:prstGeom prst="rect">
            <a:avLst/>
          </a:prstGeom>
        </p:spPr>
      </p:pic>
      <p:pic>
        <p:nvPicPr>
          <p:cNvPr id="9" name="Рисунок 8" descr="L6enz.jpg"/>
          <p:cNvPicPr>
            <a:picLocks noChangeAspect="1"/>
          </p:cNvPicPr>
          <p:nvPr/>
        </p:nvPicPr>
        <p:blipFill>
          <a:blip r:embed="rId2"/>
          <a:srcRect l="21494" r="18322"/>
          <a:stretch/>
        </p:blipFill>
        <p:spPr>
          <a:xfrm>
            <a:off x="6715140" y="2214560"/>
            <a:ext cx="1800241" cy="2000318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142976" y="4286262"/>
            <a:ext cx="65376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 smtClean="0"/>
              <a:t>Платон</a:t>
            </a:r>
            <a:endParaRPr lang="ru-RU" sz="1200" dirty="0"/>
          </a:p>
        </p:txBody>
      </p:sp>
      <p:sp>
        <p:nvSpPr>
          <p:cNvPr id="11" name="TextBox 10"/>
          <p:cNvSpPr txBox="1"/>
          <p:nvPr/>
        </p:nvSpPr>
        <p:spPr>
          <a:xfrm>
            <a:off x="7215206" y="4286262"/>
            <a:ext cx="92486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 smtClean="0"/>
              <a:t>Аристотель</a:t>
            </a:r>
            <a:endParaRPr lang="ru-RU" sz="1200" dirty="0"/>
          </a:p>
        </p:txBody>
      </p:sp>
      <p:pic>
        <p:nvPicPr>
          <p:cNvPr id="12" name="Рисунок 11" descr="BizDevelopment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2928926" y="2143122"/>
            <a:ext cx="3429000" cy="25717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214546" y="500048"/>
            <a:ext cx="3000396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i="1" dirty="0" smtClean="0"/>
              <a:t>«Техническое  творчество  в  первую очередь  </a:t>
            </a:r>
            <a:r>
              <a:rPr lang="ru-RU" sz="1600" b="1" i="1" dirty="0" smtClean="0"/>
              <a:t>является    изобретательством</a:t>
            </a:r>
            <a:r>
              <a:rPr lang="ru-RU" sz="1600" i="1" dirty="0" smtClean="0"/>
              <a:t>, методике которого  человек    может научиться, если  будет  следовать определённым,  необходимым  для  этого  принципам»</a:t>
            </a:r>
            <a:endParaRPr lang="ru-RU" sz="1600" i="1" dirty="0"/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3143240" y="3286130"/>
            <a:ext cx="3714776" cy="1077218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anchor="ctr">
            <a:prstTxWarp prst="textNoShape">
              <a:avLst/>
            </a:prstTxWarp>
            <a:spAutoFit/>
          </a:bodyPr>
          <a:lstStyle/>
          <a:p>
            <a:pPr marL="0" marR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Pct val="100000"/>
              <a:buFontTx/>
              <a:buNone/>
            </a:pPr>
            <a:r>
              <a:rPr kumimoji="0" lang="ru-RU" sz="1600" b="0" i="1" u="none" strike="noStrike" cap="none" baseline="0" dirty="0" smtClean="0">
                <a:ln>
                  <a:noFill/>
                </a:ln>
                <a:effectLst/>
                <a:ea typeface="Times New Roman" pitchFamily="18" charset="0"/>
                <a:cs typeface="Times New Roman" pitchFamily="18" charset="0"/>
              </a:rPr>
              <a:t>«Творческая деятельность чисто   </a:t>
            </a:r>
            <a:r>
              <a:rPr kumimoji="0" lang="ru-RU" sz="1600" b="1" i="1" u="none" strike="noStrike" cap="none" baseline="0" dirty="0" smtClean="0">
                <a:ln>
                  <a:noFill/>
                </a:ln>
                <a:effectLst/>
                <a:ea typeface="Times New Roman" pitchFamily="18" charset="0"/>
                <a:cs typeface="Times New Roman" pitchFamily="18" charset="0"/>
              </a:rPr>
              <a:t>интуитивный   процесс</a:t>
            </a:r>
            <a:r>
              <a:rPr kumimoji="0" lang="ru-RU" sz="1600" b="0" i="1" u="none" strike="noStrike" cap="none" baseline="0" dirty="0" smtClean="0">
                <a:ln>
                  <a:noFill/>
                </a:ln>
                <a:effectLst/>
                <a:ea typeface="Times New Roman" pitchFamily="18" charset="0"/>
                <a:cs typeface="Times New Roman" pitchFamily="18" charset="0"/>
              </a:rPr>
              <a:t>, основывающийся в бессознательной сфере человека» </a:t>
            </a:r>
            <a:endParaRPr kumimoji="0" lang="ru-RU" sz="1600" b="0" i="1" u="none" strike="noStrike" cap="none" baseline="0" dirty="0" smtClean="0">
              <a:ln>
                <a:noFill/>
              </a:ln>
              <a:effectLst/>
              <a:cs typeface="Arial" pitchFamily="34" charset="0"/>
            </a:endParaRPr>
          </a:p>
        </p:txBody>
      </p:sp>
      <p:pic>
        <p:nvPicPr>
          <p:cNvPr id="6" name="Рисунок 5" descr="wilhelm_ostwald_by_nicola_perscheid.jpg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428596" y="428610"/>
            <a:ext cx="1500198" cy="2000263"/>
          </a:xfrm>
          <a:prstGeom prst="rect">
            <a:avLst/>
          </a:prstGeom>
        </p:spPr>
      </p:pic>
      <p:pic>
        <p:nvPicPr>
          <p:cNvPr id="7" name="Рисунок 6" descr="img-1-small480.jpg"/>
          <p:cNvPicPr>
            <a:picLocks noChangeAspect="1"/>
          </p:cNvPicPr>
          <p:nvPr/>
        </p:nvPicPr>
        <p:blipFill>
          <a:blip r:embed="rId2"/>
          <a:srcRect l="12121" t="8333" r="14114" b="16666"/>
          <a:stretch/>
        </p:blipFill>
        <p:spPr>
          <a:xfrm>
            <a:off x="7215206" y="2643188"/>
            <a:ext cx="1428760" cy="1980956"/>
          </a:xfrm>
          <a:prstGeom prst="rect">
            <a:avLst/>
          </a:prstGeom>
        </p:spPr>
      </p:pic>
      <p:pic>
        <p:nvPicPr>
          <p:cNvPr id="10" name="Рисунок 9" descr="6c8U.gif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428596" y="2928922"/>
            <a:ext cx="2214578" cy="2214578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642910" y="2428874"/>
            <a:ext cx="98937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 smtClean="0"/>
              <a:t>В. </a:t>
            </a:r>
            <a:r>
              <a:rPr lang="ru-RU" sz="1200" dirty="0" err="1" smtClean="0"/>
              <a:t>Оствальд</a:t>
            </a:r>
            <a:r>
              <a:rPr lang="ru-RU" sz="1200" dirty="0" smtClean="0"/>
              <a:t> </a:t>
            </a:r>
            <a:endParaRPr lang="ru-RU" sz="1200" dirty="0"/>
          </a:p>
        </p:txBody>
      </p:sp>
      <p:sp>
        <p:nvSpPr>
          <p:cNvPr id="12" name="TextBox 11"/>
          <p:cNvSpPr txBox="1"/>
          <p:nvPr/>
        </p:nvSpPr>
        <p:spPr>
          <a:xfrm>
            <a:off x="7429520" y="4643452"/>
            <a:ext cx="97039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 smtClean="0"/>
              <a:t>А. Пуанкаре</a:t>
            </a:r>
            <a:endParaRPr lang="ru-RU" sz="1200" dirty="0"/>
          </a:p>
        </p:txBody>
      </p:sp>
      <p:pic>
        <p:nvPicPr>
          <p:cNvPr id="9" name="Рисунок 8" descr="57bdfbd8d3f2dc2154554267_04_11.gif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5572132" y="428610"/>
            <a:ext cx="3107529" cy="207168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 noEditPoints="1"/>
          </p:cNvSpPr>
          <p:nvPr>
            <p:ph idx="1"/>
          </p:nvPr>
        </p:nvSpPr>
        <p:spPr>
          <a:xfrm>
            <a:off x="428596" y="357172"/>
            <a:ext cx="8229600" cy="3394472"/>
          </a:xfrm>
        </p:spPr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ru-RU" sz="1600" i="1" dirty="0" smtClean="0"/>
              <a:t>Главное в техническом творчестве </a:t>
            </a:r>
            <a:r>
              <a:rPr lang="ru-RU" sz="1600" dirty="0" smtClean="0"/>
              <a:t>— </a:t>
            </a:r>
            <a:r>
              <a:rPr lang="ru-RU" sz="1600" i="1" dirty="0" smtClean="0"/>
              <a:t>решение конкретных</a:t>
            </a:r>
            <a:r>
              <a:rPr lang="ru-RU" sz="1600" dirty="0" smtClean="0"/>
              <a:t>, выдвигаемых производством </a:t>
            </a:r>
            <a:r>
              <a:rPr lang="ru-RU" sz="1600" i="1" dirty="0" smtClean="0"/>
              <a:t>задач и целей с помощью технических средств</a:t>
            </a:r>
            <a:r>
              <a:rPr lang="ru-RU" sz="1600" dirty="0" smtClean="0"/>
              <a:t>, для достижения наиболее эффективного и качественного результата. </a:t>
            </a:r>
          </a:p>
          <a:p>
            <a:pPr marL="0" indent="0">
              <a:spcBef>
                <a:spcPts val="0"/>
              </a:spcBef>
            </a:pPr>
            <a:endParaRPr lang="ru-RU" dirty="0"/>
          </a:p>
        </p:txBody>
      </p:sp>
      <p:pic>
        <p:nvPicPr>
          <p:cNvPr id="4" name="Рисунок 3" descr="6033647515.jpg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 rot="882396">
            <a:off x="350842" y="1477221"/>
            <a:ext cx="1808819" cy="1808819"/>
          </a:xfrm>
          <a:prstGeom prst="rect">
            <a:avLst/>
          </a:prstGeom>
        </p:spPr>
      </p:pic>
      <p:pic>
        <p:nvPicPr>
          <p:cNvPr id="5" name="Рисунок 4" descr="1b645c262f0b8502a302c69f5ec7167c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2357422" y="2000246"/>
            <a:ext cx="1645446" cy="1233051"/>
          </a:xfrm>
          <a:prstGeom prst="rect">
            <a:avLst/>
          </a:prstGeom>
        </p:spPr>
      </p:pic>
      <p:pic>
        <p:nvPicPr>
          <p:cNvPr id="6" name="Рисунок 5" descr="Слайд10_2097594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 rot="21113726">
            <a:off x="4175871" y="1573649"/>
            <a:ext cx="2171052" cy="1628289"/>
          </a:xfrm>
          <a:prstGeom prst="rect">
            <a:avLst/>
          </a:prstGeom>
        </p:spPr>
      </p:pic>
      <p:pic>
        <p:nvPicPr>
          <p:cNvPr id="7" name="Рисунок 6" descr="hello_html_m3e56e10f.jp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 rot="585157">
            <a:off x="6683992" y="1883364"/>
            <a:ext cx="2121802" cy="150018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500034" y="4000510"/>
            <a:ext cx="807249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i="1" dirty="0" smtClean="0"/>
              <a:t>Важнейшее значение </a:t>
            </a:r>
            <a:r>
              <a:rPr lang="ru-RU" sz="1600" dirty="0" smtClean="0"/>
              <a:t>в формировании технического творчества играют </a:t>
            </a:r>
            <a:r>
              <a:rPr lang="ru-RU" sz="1600" i="1" dirty="0" smtClean="0"/>
              <a:t>математические дисциплины</a:t>
            </a:r>
            <a:r>
              <a:rPr lang="ru-RU" sz="1600" dirty="0" smtClean="0"/>
              <a:t>: формирование элементарных математических представлений и информатика.</a:t>
            </a:r>
            <a:endParaRPr lang="ru-RU" sz="1600" dirty="0"/>
          </a:p>
        </p:txBody>
      </p:sp>
      <p:sp>
        <p:nvSpPr>
          <p:cNvPr id="10" name="TextBox 9"/>
          <p:cNvSpPr txBox="1"/>
          <p:nvPr/>
        </p:nvSpPr>
        <p:spPr>
          <a:xfrm>
            <a:off x="428596" y="3357568"/>
            <a:ext cx="149432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 smtClean="0"/>
              <a:t>палочки </a:t>
            </a:r>
            <a:r>
              <a:rPr lang="ru-RU" sz="1200" dirty="0" err="1" smtClean="0"/>
              <a:t>Кюизенера</a:t>
            </a:r>
            <a:endParaRPr lang="ru-RU" sz="12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2357422" y="1643056"/>
            <a:ext cx="131478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200" dirty="0" smtClean="0"/>
              <a:t>кубики Никитина</a:t>
            </a:r>
            <a:endParaRPr lang="ru-RU" sz="12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4286248" y="3286130"/>
            <a:ext cx="242889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dirty="0" smtClean="0"/>
              <a:t>«Сказочные лабиринты-игры» </a:t>
            </a:r>
            <a:r>
              <a:rPr lang="ru-RU" sz="1200" dirty="0" err="1" smtClean="0"/>
              <a:t>Воскобовича</a:t>
            </a:r>
            <a:endParaRPr lang="ru-RU" sz="120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7429520" y="1500180"/>
            <a:ext cx="715452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200" dirty="0" err="1" smtClean="0"/>
              <a:t>Танграм</a:t>
            </a:r>
            <a:endParaRPr lang="ru-RU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 descr="TO-DO-LIST.jpg"/>
          <p:cNvPicPr>
            <a:picLocks noChangeAspect="1"/>
          </p:cNvPicPr>
          <p:nvPr/>
        </p:nvPicPr>
        <p:blipFill>
          <a:blip r:embed="rId1"/>
          <a:srcRect l="2362" t="2777" r="2362" b="2777"/>
          <a:stretch/>
        </p:blipFill>
        <p:spPr>
          <a:xfrm rot="2177876">
            <a:off x="6242394" y="813120"/>
            <a:ext cx="1214446" cy="1214446"/>
          </a:xfrm>
          <a:prstGeom prst="rect">
            <a:avLst/>
          </a:prstGeom>
        </p:spPr>
      </p:pic>
      <p:pic>
        <p:nvPicPr>
          <p:cNvPr id="12" name="Рисунок 11" descr="scale_1200.jpg"/>
          <p:cNvPicPr>
            <a:picLocks noChangeAspect="1"/>
          </p:cNvPicPr>
          <p:nvPr/>
        </p:nvPicPr>
        <p:blipFill>
          <a:blip r:embed="rId2"/>
          <a:srcRect l="52427"/>
          <a:stretch/>
        </p:blipFill>
        <p:spPr>
          <a:xfrm rot="628647">
            <a:off x="316750" y="2422931"/>
            <a:ext cx="1695642" cy="2068119"/>
          </a:xfrm>
          <a:prstGeom prst="rect">
            <a:avLst/>
          </a:prstGeom>
        </p:spPr>
      </p:pic>
      <p:pic>
        <p:nvPicPr>
          <p:cNvPr id="10" name="Рисунок 9" descr="scale_1200.jpg"/>
          <p:cNvPicPr>
            <a:picLocks noChangeAspect="1"/>
          </p:cNvPicPr>
          <p:nvPr/>
        </p:nvPicPr>
        <p:blipFill>
          <a:blip r:embed="rId2"/>
          <a:srcRect l="3875" t="3339" r="51566"/>
          <a:stretch/>
        </p:blipFill>
        <p:spPr>
          <a:xfrm rot="20863230">
            <a:off x="6996694" y="2086626"/>
            <a:ext cx="1716484" cy="216051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>
          <a:xfrm>
            <a:off x="428596" y="0"/>
            <a:ext cx="8229600" cy="857250"/>
          </a:xfrm>
        </p:spPr>
        <p:txBody>
          <a:bodyPr>
            <a:normAutofit/>
          </a:bodyPr>
          <a:lstStyle/>
          <a:p>
            <a:r>
              <a:rPr lang="ru-RU" sz="2000" dirty="0" smtClean="0"/>
              <a:t>Процесс технического творчества</a:t>
            </a:r>
            <a:endParaRPr lang="ru-RU" sz="2000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500430" y="928676"/>
            <a:ext cx="2071702" cy="857256"/>
          </a:xfrm>
          <a:prstGeom prst="round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Постановка задачи </a:t>
            </a:r>
            <a:endParaRPr lang="ru-RU" b="1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857488" y="1857370"/>
            <a:ext cx="3286148" cy="857256"/>
          </a:xfrm>
          <a:prstGeom prst="round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Сбор и изучение информации</a:t>
            </a:r>
            <a:endParaRPr lang="ru-RU" b="1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428860" y="2786064"/>
            <a:ext cx="4143404" cy="857256"/>
          </a:xfrm>
          <a:prstGeom prst="round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Поиск решения задачи </a:t>
            </a:r>
            <a:endParaRPr lang="ru-RU" b="1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071670" y="3714758"/>
            <a:ext cx="4929222" cy="857256"/>
          </a:xfrm>
          <a:prstGeom prst="round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Реализация решения задачи</a:t>
            </a:r>
            <a:endParaRPr lang="ru-RU" b="1" dirty="0"/>
          </a:p>
        </p:txBody>
      </p:sp>
      <p:pic>
        <p:nvPicPr>
          <p:cNvPr id="9" name="Рисунок 8" descr="икона-помощи-5860306.jpg"/>
          <p:cNvPicPr>
            <a:picLocks noChangeAspect="1"/>
          </p:cNvPicPr>
          <p:nvPr/>
        </p:nvPicPr>
        <p:blipFill>
          <a:blip r:embed="rId3"/>
          <a:srcRect l="11914" r="11914" b="12732"/>
          <a:stretch/>
        </p:blipFill>
        <p:spPr>
          <a:xfrm rot="470755">
            <a:off x="808414" y="762653"/>
            <a:ext cx="1857388" cy="150552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>
          <a:xfrm>
            <a:off x="428596" y="0"/>
            <a:ext cx="8229600" cy="857250"/>
          </a:xfrm>
        </p:spPr>
        <p:txBody>
          <a:bodyPr>
            <a:normAutofit/>
          </a:bodyPr>
          <a:lstStyle/>
          <a:p>
            <a:r>
              <a:rPr lang="ru-RU" sz="2400" dirty="0" smtClean="0"/>
              <a:t>Особенности развития технического творчества</a:t>
            </a:r>
            <a:endParaRPr lang="ru-RU" sz="2400" dirty="0"/>
          </a:p>
        </p:txBody>
      </p:sp>
      <p:pic>
        <p:nvPicPr>
          <p:cNvPr id="4" name="Рисунок 3" descr="1614565572_31-p-kartinka-devochki-na-belom-fone-36.jpg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3714744" y="2428874"/>
            <a:ext cx="1612924" cy="2428874"/>
          </a:xfrm>
          <a:prstGeom prst="rect">
            <a:avLst/>
          </a:prstGeom>
        </p:spPr>
      </p:pic>
      <p:pic>
        <p:nvPicPr>
          <p:cNvPr id="5" name="Рисунок 4" descr="215902129.jpg"/>
          <p:cNvPicPr>
            <a:picLocks noChangeAspect="1"/>
          </p:cNvPicPr>
          <p:nvPr/>
        </p:nvPicPr>
        <p:blipFill>
          <a:blip r:embed="rId2"/>
          <a:srcRect b="12500"/>
          <a:stretch/>
        </p:blipFill>
        <p:spPr>
          <a:xfrm>
            <a:off x="2071670" y="2143122"/>
            <a:ext cx="1530810" cy="1000132"/>
          </a:xfrm>
          <a:prstGeom prst="rect">
            <a:avLst/>
          </a:prstGeom>
        </p:spPr>
      </p:pic>
      <p:pic>
        <p:nvPicPr>
          <p:cNvPr id="6" name="Рисунок 5" descr="CMsIn9NUEAA88sh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 rot="1397278">
            <a:off x="4011420" y="1439667"/>
            <a:ext cx="979986" cy="979986"/>
          </a:xfrm>
          <a:prstGeom prst="rect">
            <a:avLst/>
          </a:prstGeom>
        </p:spPr>
      </p:pic>
      <p:pic>
        <p:nvPicPr>
          <p:cNvPr id="7" name="Рисунок 6" descr="и-юстрация-вектора-игрушки-meccano-piramid-кирпича-на-бе-ой-пре-посы-ке-eps-30103947.jpg"/>
          <p:cNvPicPr>
            <a:picLocks noChangeAspect="1"/>
          </p:cNvPicPr>
          <p:nvPr/>
        </p:nvPicPr>
        <p:blipFill>
          <a:blip r:embed="rId4"/>
          <a:srcRect l="8789" t="15406" r="9179" b="15406"/>
          <a:stretch/>
        </p:blipFill>
        <p:spPr>
          <a:xfrm>
            <a:off x="5357818" y="2000246"/>
            <a:ext cx="1333509" cy="1143008"/>
          </a:xfrm>
          <a:prstGeom prst="rect">
            <a:avLst/>
          </a:prstGeom>
        </p:spPr>
      </p:pic>
      <p:grpSp>
        <p:nvGrpSpPr>
          <p:cNvPr id="36" name="Группа 35"/>
          <p:cNvGrpSpPr/>
          <p:nvPr/>
        </p:nvGrpSpPr>
        <p:grpSpPr>
          <a:xfrm>
            <a:off x="2714612" y="1714494"/>
            <a:ext cx="1571612" cy="1178709"/>
            <a:chOff x="-2026039" y="1097079"/>
            <a:chExt cx="1571612" cy="1178709"/>
          </a:xfrm>
        </p:grpSpPr>
        <p:pic>
          <p:nvPicPr>
            <p:cNvPr id="26" name="Рисунок 25" descr="a5df7e47462ffa18e78aa78dc4b5ca54.jpg"/>
            <p:cNvPicPr>
              <a:picLocks noChangeAspect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>
            <a:xfrm rot="9023565">
              <a:off x="-2026039" y="1097079"/>
              <a:ext cx="1571612" cy="1178709"/>
            </a:xfrm>
            <a:prstGeom prst="rect">
              <a:avLst/>
            </a:prstGeom>
          </p:spPr>
        </p:pic>
        <p:sp>
          <p:nvSpPr>
            <p:cNvPr id="22" name="TextBox 21"/>
            <p:cNvSpPr txBox="1"/>
            <p:nvPr/>
          </p:nvSpPr>
          <p:spPr>
            <a:xfrm>
              <a:off x="-1714544" y="1500180"/>
              <a:ext cx="92204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200" b="1" dirty="0" smtClean="0">
                  <a:ln>
                    <a:solidFill>
                      <a:schemeClr val="bg1"/>
                    </a:solidFill>
                  </a:ln>
                  <a:solidFill>
                    <a:schemeClr val="bg1"/>
                  </a:solidFill>
                </a:rPr>
                <a:t>мышление</a:t>
              </a:r>
              <a:endParaRPr lang="ru-RU" sz="1200" b="1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endParaRPr>
            </a:p>
          </p:txBody>
        </p:sp>
      </p:grpSp>
      <p:grpSp>
        <p:nvGrpSpPr>
          <p:cNvPr id="33" name="Группа 32"/>
          <p:cNvGrpSpPr/>
          <p:nvPr/>
        </p:nvGrpSpPr>
        <p:grpSpPr>
          <a:xfrm>
            <a:off x="2071670" y="2857502"/>
            <a:ext cx="1571612" cy="1178709"/>
            <a:chOff x="-1571612" y="2500312"/>
            <a:chExt cx="1571612" cy="1178709"/>
          </a:xfrm>
        </p:grpSpPr>
        <p:pic>
          <p:nvPicPr>
            <p:cNvPr id="28" name="Рисунок 27" descr="a5df7e47462ffa18e78aa78dc4b5ca54.jpg"/>
            <p:cNvPicPr>
              <a:picLocks noChangeAspect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>
            <a:xfrm>
              <a:off x="-1571612" y="2500312"/>
              <a:ext cx="1571612" cy="1178709"/>
            </a:xfrm>
            <a:prstGeom prst="rect">
              <a:avLst/>
            </a:prstGeom>
          </p:spPr>
        </p:pic>
        <p:sp>
          <p:nvSpPr>
            <p:cNvPr id="30" name="TextBox 29"/>
            <p:cNvSpPr txBox="1"/>
            <p:nvPr/>
          </p:nvSpPr>
          <p:spPr>
            <a:xfrm>
              <a:off x="-1214478" y="3000378"/>
              <a:ext cx="85792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200" b="1" dirty="0" smtClean="0">
                  <a:ln>
                    <a:solidFill>
                      <a:schemeClr val="bg1"/>
                    </a:solidFill>
                  </a:ln>
                  <a:solidFill>
                    <a:schemeClr val="bg1"/>
                  </a:solidFill>
                </a:rPr>
                <a:t>внимание</a:t>
              </a:r>
              <a:endParaRPr lang="ru-RU" sz="1200" b="1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endParaRPr>
            </a:p>
          </p:txBody>
        </p:sp>
      </p:grpSp>
      <p:grpSp>
        <p:nvGrpSpPr>
          <p:cNvPr id="35" name="Группа 34"/>
          <p:cNvGrpSpPr/>
          <p:nvPr/>
        </p:nvGrpSpPr>
        <p:grpSpPr>
          <a:xfrm>
            <a:off x="4929190" y="1428742"/>
            <a:ext cx="1267750" cy="1643074"/>
            <a:chOff x="9052941" y="1468003"/>
            <a:chExt cx="1267750" cy="1643074"/>
          </a:xfrm>
        </p:grpSpPr>
        <p:pic>
          <p:nvPicPr>
            <p:cNvPr id="27" name="Рисунок 26" descr="a5df7e47462ffa18e78aa78dc4b5ca54.jpg"/>
            <p:cNvPicPr>
              <a:picLocks noChangeAspect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>
            <a:xfrm rot="5177599">
              <a:off x="8865279" y="1655665"/>
              <a:ext cx="1643074" cy="1267750"/>
            </a:xfrm>
            <a:prstGeom prst="rect">
              <a:avLst/>
            </a:prstGeom>
          </p:spPr>
        </p:pic>
        <p:sp>
          <p:nvSpPr>
            <p:cNvPr id="31" name="TextBox 30"/>
            <p:cNvSpPr txBox="1"/>
            <p:nvPr/>
          </p:nvSpPr>
          <p:spPr>
            <a:xfrm>
              <a:off x="9144000" y="2143122"/>
              <a:ext cx="1100238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200" b="1" dirty="0" smtClean="0">
                  <a:ln>
                    <a:solidFill>
                      <a:schemeClr val="bg1"/>
                    </a:solidFill>
                  </a:ln>
                  <a:solidFill>
                    <a:schemeClr val="bg1"/>
                  </a:solidFill>
                </a:rPr>
                <a:t>воображение</a:t>
              </a:r>
              <a:endParaRPr lang="ru-RU" sz="1200" b="1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endParaRPr>
            </a:p>
          </p:txBody>
        </p:sp>
      </p:grpSp>
      <p:grpSp>
        <p:nvGrpSpPr>
          <p:cNvPr id="34" name="Группа 33"/>
          <p:cNvGrpSpPr/>
          <p:nvPr/>
        </p:nvGrpSpPr>
        <p:grpSpPr>
          <a:xfrm>
            <a:off x="5429256" y="2857502"/>
            <a:ext cx="1571612" cy="1178709"/>
            <a:chOff x="8643966" y="2786064"/>
            <a:chExt cx="1571612" cy="1178709"/>
          </a:xfrm>
        </p:grpSpPr>
        <p:pic>
          <p:nvPicPr>
            <p:cNvPr id="29" name="Рисунок 28" descr="a5df7e47462ffa18e78aa78dc4b5ca54.jpg"/>
            <p:cNvPicPr>
              <a:picLocks noChangeAspect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>
            <a:xfrm>
              <a:off x="8643966" y="2786064"/>
              <a:ext cx="1571612" cy="1178709"/>
            </a:xfrm>
            <a:prstGeom prst="rect">
              <a:avLst/>
            </a:prstGeom>
          </p:spPr>
        </p:pic>
        <p:sp>
          <p:nvSpPr>
            <p:cNvPr id="32" name="TextBox 31"/>
            <p:cNvSpPr txBox="1"/>
            <p:nvPr/>
          </p:nvSpPr>
          <p:spPr>
            <a:xfrm>
              <a:off x="9144000" y="3286130"/>
              <a:ext cx="66236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200" b="1" dirty="0" smtClean="0">
                  <a:ln>
                    <a:solidFill>
                      <a:schemeClr val="bg1"/>
                    </a:solidFill>
                  </a:ln>
                  <a:solidFill>
                    <a:schemeClr val="bg1"/>
                  </a:solidFill>
                </a:rPr>
                <a:t>память</a:t>
              </a:r>
              <a:endParaRPr lang="ru-RU" sz="1200" b="1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endParaRPr>
            </a:p>
          </p:txBody>
        </p:sp>
      </p:grpSp>
      <p:sp>
        <p:nvSpPr>
          <p:cNvPr id="3" name="Содержимое 2"/>
          <p:cNvSpPr>
            <a:spLocks noGrp="1" noEditPoints="1"/>
          </p:cNvSpPr>
          <p:nvPr>
            <p:ph idx="1"/>
          </p:nvPr>
        </p:nvSpPr>
        <p:spPr>
          <a:xfrm>
            <a:off x="428596" y="857238"/>
            <a:ext cx="8229600" cy="3394472"/>
          </a:xfrm>
        </p:spPr>
        <p:txBody>
          <a:bodyPr>
            <a:normAutofit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ru-RU" sz="1600" dirty="0" smtClean="0"/>
              <a:t>В старшем возрасте происходит интенсивное  </a:t>
            </a:r>
            <a:r>
              <a:rPr lang="ru-RU" sz="1600" i="1" dirty="0" smtClean="0"/>
              <a:t>развитие  психических  процессов</a:t>
            </a:r>
            <a:r>
              <a:rPr lang="ru-RU" sz="1600" dirty="0" smtClean="0"/>
              <a:t>,  составляющих  </a:t>
            </a:r>
            <a:r>
              <a:rPr lang="ru-RU" sz="1600" i="1" dirty="0" smtClean="0"/>
              <a:t>основу для конструкторской  и  творческой  деятельности </a:t>
            </a:r>
            <a:r>
              <a:rPr lang="ru-RU" sz="1600" dirty="0" smtClean="0"/>
              <a:t>(мышление,  воображение, внимание,  память). </a:t>
            </a:r>
          </a:p>
          <a:p>
            <a:pPr marL="0" indent="0" algn="just">
              <a:spcBef>
                <a:spcPts val="0"/>
              </a:spcBef>
            </a:pPr>
            <a:endParaRPr lang="ru-RU" sz="1600" dirty="0"/>
          </a:p>
        </p:txBody>
      </p:sp>
      <p:pic>
        <p:nvPicPr>
          <p:cNvPr id="20" name="Рисунок 19" descr="thumbs_up_sign_1024.gif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 rot="550657">
            <a:off x="2247902" y="3033733"/>
            <a:ext cx="1428742" cy="1428742"/>
          </a:xfrm>
          <a:prstGeom prst="rect">
            <a:avLst/>
          </a:prstGeom>
        </p:spPr>
      </p:pic>
      <p:pic>
        <p:nvPicPr>
          <p:cNvPr id="21" name="Рисунок 20" descr="wowo-applause-8.gif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>
            <a:off x="5286380" y="3143254"/>
            <a:ext cx="1500180" cy="1500180"/>
          </a:xfrm>
          <a:prstGeom prst="rect">
            <a:avLst/>
          </a:prstGeom>
        </p:spPr>
      </p:pic>
      <p:pic>
        <p:nvPicPr>
          <p:cNvPr id="23" name="Рисунок 22" descr="thumbs_up_sign_1024.gif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 rot="21049343" flipH="1">
            <a:off x="4891108" y="1533536"/>
            <a:ext cx="1428742" cy="1428742"/>
          </a:xfrm>
          <a:prstGeom prst="rect">
            <a:avLst/>
          </a:prstGeom>
        </p:spPr>
      </p:pic>
      <p:pic>
        <p:nvPicPr>
          <p:cNvPr id="24" name="Рисунок 23" descr="wowo-applause-8.gif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 flipH="1">
            <a:off x="2428860" y="1571618"/>
            <a:ext cx="1500180" cy="15001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3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3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4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000"/>
                            </p:stCondLst>
                            <p:childTnLst>
                              <p:par>
                                <p:cTn id="54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500"/>
                            </p:stCondLst>
                            <p:childTnLst>
                              <p:par>
                                <p:cTn id="58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 noEditPoints="1"/>
          </p:cNvSpPr>
          <p:nvPr>
            <p:ph idx="1"/>
          </p:nvPr>
        </p:nvSpPr>
        <p:spPr>
          <a:xfrm>
            <a:off x="428596" y="428610"/>
            <a:ext cx="8229600" cy="3394472"/>
          </a:xfrm>
        </p:spPr>
        <p:txBody>
          <a:bodyPr>
            <a:normAutofit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ru-RU" sz="1600" i="1" dirty="0" smtClean="0"/>
              <a:t>Робототехника</a:t>
            </a:r>
            <a:r>
              <a:rPr lang="ru-RU" sz="1600" dirty="0" smtClean="0"/>
              <a:t> - конструирование при помощи различных конструкторов из серии </a:t>
            </a:r>
            <a:r>
              <a:rPr lang="ru-RU" sz="1600" dirty="0" err="1" smtClean="0"/>
              <a:t>LegoWeDo</a:t>
            </a:r>
            <a:r>
              <a:rPr lang="ru-RU" sz="1600" dirty="0" smtClean="0"/>
              <a:t> и программного обеспечения к ним, предназначенного для «оживления» создаваемых механизмов и конструкций.</a:t>
            </a:r>
          </a:p>
        </p:txBody>
      </p:sp>
      <p:grpSp>
        <p:nvGrpSpPr>
          <p:cNvPr id="23" name="Группа 22"/>
          <p:cNvGrpSpPr/>
          <p:nvPr/>
        </p:nvGrpSpPr>
        <p:grpSpPr>
          <a:xfrm>
            <a:off x="500034" y="1785932"/>
            <a:ext cx="4143404" cy="2428892"/>
            <a:chOff x="428596" y="2143122"/>
            <a:chExt cx="3888100" cy="2030693"/>
          </a:xfrm>
        </p:grpSpPr>
        <p:pic>
          <p:nvPicPr>
            <p:cNvPr id="4" name="Рисунок 3" descr="c53347ee5d45c052e520bd906ec54f45.png"/>
            <p:cNvPicPr>
              <a:picLocks noChangeAspect="1"/>
            </p:cNvPicPr>
            <p:nvPr/>
          </p:nvPicPr>
          <p:blipFill>
            <a:blip r:embed="rId1"/>
            <a:srcRect/>
            <a:stretch>
              <a:fillRect/>
            </a:stretch>
          </p:blipFill>
          <p:spPr>
            <a:xfrm>
              <a:off x="428596" y="2143122"/>
              <a:ext cx="3888100" cy="2030693"/>
            </a:xfrm>
            <a:prstGeom prst="rect">
              <a:avLst/>
            </a:prstGeom>
          </p:spPr>
        </p:pic>
        <p:sp>
          <p:nvSpPr>
            <p:cNvPr id="5" name="Овал 4"/>
            <p:cNvSpPr/>
            <p:nvPr/>
          </p:nvSpPr>
          <p:spPr>
            <a:xfrm>
              <a:off x="3000364" y="3500444"/>
              <a:ext cx="71438" cy="71438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" name="Овал 5"/>
            <p:cNvSpPr/>
            <p:nvPr/>
          </p:nvSpPr>
          <p:spPr>
            <a:xfrm flipH="1">
              <a:off x="3000364" y="2928940"/>
              <a:ext cx="71438" cy="71438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Овал 6"/>
            <p:cNvSpPr/>
            <p:nvPr/>
          </p:nvSpPr>
          <p:spPr>
            <a:xfrm>
              <a:off x="2428860" y="3000378"/>
              <a:ext cx="71438" cy="71438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" name="Овал 7"/>
            <p:cNvSpPr/>
            <p:nvPr/>
          </p:nvSpPr>
          <p:spPr>
            <a:xfrm flipH="1">
              <a:off x="2714613" y="3000378"/>
              <a:ext cx="71438" cy="71438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" name="Овал 8"/>
            <p:cNvSpPr/>
            <p:nvPr/>
          </p:nvSpPr>
          <p:spPr>
            <a:xfrm>
              <a:off x="2786050" y="3286130"/>
              <a:ext cx="71438" cy="71438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Овал 9"/>
            <p:cNvSpPr/>
            <p:nvPr/>
          </p:nvSpPr>
          <p:spPr>
            <a:xfrm>
              <a:off x="2285984" y="3357568"/>
              <a:ext cx="71438" cy="71438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" name="Овал 10"/>
            <p:cNvSpPr/>
            <p:nvPr/>
          </p:nvSpPr>
          <p:spPr>
            <a:xfrm>
              <a:off x="2438384" y="3509968"/>
              <a:ext cx="71438" cy="71438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" name="Овал 11"/>
            <p:cNvSpPr/>
            <p:nvPr/>
          </p:nvSpPr>
          <p:spPr>
            <a:xfrm>
              <a:off x="2590784" y="3662368"/>
              <a:ext cx="71438" cy="71438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2071670" y="3571882"/>
              <a:ext cx="71438" cy="71438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" name="Овал 14"/>
            <p:cNvSpPr/>
            <p:nvPr/>
          </p:nvSpPr>
          <p:spPr>
            <a:xfrm flipH="1">
              <a:off x="3152764" y="3081340"/>
              <a:ext cx="71438" cy="71438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Овал 15"/>
            <p:cNvSpPr/>
            <p:nvPr/>
          </p:nvSpPr>
          <p:spPr>
            <a:xfrm>
              <a:off x="1571604" y="3071816"/>
              <a:ext cx="71438" cy="71438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Овал 16"/>
            <p:cNvSpPr/>
            <p:nvPr/>
          </p:nvSpPr>
          <p:spPr>
            <a:xfrm>
              <a:off x="1724004" y="3224216"/>
              <a:ext cx="71438" cy="71438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Овал 17"/>
            <p:cNvSpPr/>
            <p:nvPr/>
          </p:nvSpPr>
          <p:spPr>
            <a:xfrm>
              <a:off x="1357290" y="3357568"/>
              <a:ext cx="71438" cy="71438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Овал 18"/>
            <p:cNvSpPr/>
            <p:nvPr/>
          </p:nvSpPr>
          <p:spPr>
            <a:xfrm>
              <a:off x="1214414" y="3071816"/>
              <a:ext cx="71438" cy="71438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" name="Овал 19"/>
            <p:cNvSpPr/>
            <p:nvPr/>
          </p:nvSpPr>
          <p:spPr>
            <a:xfrm>
              <a:off x="3428992" y="2786064"/>
              <a:ext cx="71438" cy="71438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26" name="Рисунок 25" descr="lego-gif-animado.gif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5357818" y="1785932"/>
            <a:ext cx="3047997" cy="228599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Группа 16"/>
          <p:cNvGrpSpPr/>
          <p:nvPr/>
        </p:nvGrpSpPr>
        <p:grpSpPr>
          <a:xfrm>
            <a:off x="1071538" y="1357304"/>
            <a:ext cx="7000924" cy="2143140"/>
            <a:chOff x="1071538" y="1357304"/>
            <a:chExt cx="7000924" cy="2143140"/>
          </a:xfrm>
          <a:solidFill>
            <a:srgbClr val="FF0000"/>
          </a:solidFill>
        </p:grpSpPr>
        <p:sp>
          <p:nvSpPr>
            <p:cNvPr id="5" name="Скругленный прямоугольник 4"/>
            <p:cNvSpPr/>
            <p:nvPr/>
          </p:nvSpPr>
          <p:spPr>
            <a:xfrm>
              <a:off x="2214546" y="1357304"/>
              <a:ext cx="2286016" cy="1000132"/>
            </a:xfrm>
            <a:prstGeom prst="roundRect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400" b="1" dirty="0" smtClean="0"/>
                <a:t>контролировать  свою  деятельность  с  учётом  поставленной задачи</a:t>
              </a:r>
              <a:endParaRPr lang="ru-RU" sz="1400" b="1" dirty="0"/>
            </a:p>
          </p:txBody>
        </p:sp>
        <p:sp>
          <p:nvSpPr>
            <p:cNvPr id="6" name="Скругленный прямоугольник 5"/>
            <p:cNvSpPr/>
            <p:nvPr/>
          </p:nvSpPr>
          <p:spPr>
            <a:xfrm>
              <a:off x="4643438" y="1357304"/>
              <a:ext cx="2357454" cy="1000132"/>
            </a:xfrm>
            <a:prstGeom prst="roundRect">
              <a:avLst/>
            </a:prstGeom>
            <a:solidFill>
              <a:srgbClr val="FFC000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400" b="1" dirty="0" smtClean="0"/>
                <a:t>представлять  последовательность от образца к конструируемому объекту</a:t>
              </a:r>
              <a:endParaRPr lang="ru-RU" sz="1400" b="1" dirty="0"/>
            </a:p>
          </p:txBody>
        </p:sp>
        <p:sp>
          <p:nvSpPr>
            <p:cNvPr id="7" name="Скругленный прямоугольник 6"/>
            <p:cNvSpPr/>
            <p:nvPr/>
          </p:nvSpPr>
          <p:spPr>
            <a:xfrm>
              <a:off x="1071538" y="2500312"/>
              <a:ext cx="2286016" cy="1000132"/>
            </a:xfrm>
            <a:prstGeom prst="round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400" b="1" dirty="0" smtClean="0"/>
                <a:t>умения и  навыки по  LEGO – конструированию и  робототехнике</a:t>
              </a:r>
              <a:endParaRPr lang="ru-RU" sz="1400" b="1" dirty="0"/>
            </a:p>
          </p:txBody>
        </p:sp>
        <p:sp>
          <p:nvSpPr>
            <p:cNvPr id="8" name="Скругленный прямоугольник 7"/>
            <p:cNvSpPr/>
            <p:nvPr/>
          </p:nvSpPr>
          <p:spPr>
            <a:xfrm>
              <a:off x="3500430" y="2500312"/>
              <a:ext cx="2214578" cy="1000132"/>
            </a:xfrm>
            <a:prstGeom prst="roundRect">
              <a:avLst/>
            </a:prstGeom>
            <a:solidFill>
              <a:srgbClr val="00B0F0"/>
            </a:solidFill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400" b="1" dirty="0" smtClean="0"/>
                <a:t>правильно размещать элементы конструкции относительно друг друга</a:t>
              </a:r>
              <a:endParaRPr lang="ru-RU" sz="1400" b="1" dirty="0"/>
            </a:p>
          </p:txBody>
        </p:sp>
        <p:sp>
          <p:nvSpPr>
            <p:cNvPr id="9" name="Скругленный прямоугольник 8"/>
            <p:cNvSpPr/>
            <p:nvPr/>
          </p:nvSpPr>
          <p:spPr>
            <a:xfrm>
              <a:off x="5857884" y="2500312"/>
              <a:ext cx="2214578" cy="1000132"/>
            </a:xfrm>
            <a:prstGeom prst="roundRect">
              <a:avLst/>
            </a:prstGeom>
            <a:solidFill>
              <a:srgbClr val="7030A0"/>
            </a:solidFill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400" b="1" dirty="0" smtClean="0"/>
                <a:t>знать название элементов, их назначение, особенности строения</a:t>
              </a:r>
            </a:p>
          </p:txBody>
        </p:sp>
      </p:grpSp>
      <p:sp>
        <p:nvSpPr>
          <p:cNvPr id="14" name="TextBox 13"/>
          <p:cNvSpPr txBox="1"/>
          <p:nvPr/>
        </p:nvSpPr>
        <p:spPr>
          <a:xfrm>
            <a:off x="428596" y="4066282"/>
            <a:ext cx="828680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dirty="0" smtClean="0"/>
              <a:t>Кроме  того, </a:t>
            </a:r>
            <a:r>
              <a:rPr lang="ru-RU" sz="1600" i="1" dirty="0" smtClean="0"/>
              <a:t>ребёнок  должен  уметь  </a:t>
            </a:r>
            <a:r>
              <a:rPr lang="ru-RU" sz="1600" dirty="0" smtClean="0"/>
              <a:t>рассказать  о  своём  замысле, описывать ожидаемый  результат, оформлять  и  обыгрывать  постройку  или конструкцию; уметь  работать в команде; использовать предметы заместители.</a:t>
            </a:r>
          </a:p>
          <a:p>
            <a:pPr algn="just"/>
            <a:endParaRPr lang="ru-RU" sz="1600" dirty="0"/>
          </a:p>
        </p:txBody>
      </p:sp>
      <p:sp>
        <p:nvSpPr>
          <p:cNvPr id="15" name="Заголовок 1"/>
          <p:cNvSpPr>
            <a:spLocks noGrp="1" noEditPoints="1"/>
          </p:cNvSpPr>
          <p:nvPr>
            <p:ph type="title"/>
          </p:nvPr>
        </p:nvSpPr>
        <p:spPr>
          <a:xfrm>
            <a:off x="357158" y="0"/>
            <a:ext cx="8286808" cy="1071552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</a:pPr>
            <a:r>
              <a:rPr lang="ru-RU" sz="2000" dirty="0" smtClean="0"/>
              <a:t>Для    успешного  развития технического  творчества дошкольники  должны овладеть следующими умениями:</a:t>
            </a:r>
            <a:endParaRPr lang="ru-RU" sz="2000" dirty="0"/>
          </a:p>
        </p:txBody>
      </p:sp>
      <p:pic>
        <p:nvPicPr>
          <p:cNvPr id="18" name="Рисунок 17" descr="4718839.png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 rot="21300883">
            <a:off x="386690" y="1341377"/>
            <a:ext cx="1309665" cy="736686"/>
          </a:xfrm>
          <a:prstGeom prst="rect">
            <a:avLst/>
          </a:prstGeom>
        </p:spPr>
      </p:pic>
      <p:pic>
        <p:nvPicPr>
          <p:cNvPr id="19" name="Рисунок 18" descr="DPFgU6.jpg"/>
          <p:cNvPicPr>
            <a:picLocks noChangeAspect="1"/>
          </p:cNvPicPr>
          <p:nvPr/>
        </p:nvPicPr>
        <p:blipFill>
          <a:blip r:embed="rId2"/>
          <a:srcRect t="22222" r="45629"/>
          <a:stretch/>
        </p:blipFill>
        <p:spPr>
          <a:xfrm rot="718462">
            <a:off x="7520274" y="1149984"/>
            <a:ext cx="857256" cy="96476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Группа 24"/>
          <p:cNvGrpSpPr/>
          <p:nvPr/>
        </p:nvGrpSpPr>
        <p:grpSpPr>
          <a:xfrm>
            <a:off x="1714480" y="3500444"/>
            <a:ext cx="1947535" cy="1295609"/>
            <a:chOff x="1590933" y="3214681"/>
            <a:chExt cx="2211190" cy="1500180"/>
          </a:xfrm>
        </p:grpSpPr>
        <p:pic>
          <p:nvPicPr>
            <p:cNvPr id="12" name="Рисунок 11" descr="100024223632b0.jpg"/>
            <p:cNvPicPr>
              <a:picLocks noChangeAspect="1"/>
            </p:cNvPicPr>
            <p:nvPr/>
          </p:nvPicPr>
          <p:blipFill>
            <a:blip r:embed="rId1"/>
            <a:srcRect/>
            <a:stretch>
              <a:fillRect/>
            </a:stretch>
          </p:blipFill>
          <p:spPr>
            <a:xfrm>
              <a:off x="1834261" y="3214681"/>
              <a:ext cx="1967862" cy="1500180"/>
            </a:xfrm>
            <a:prstGeom prst="rect">
              <a:avLst/>
            </a:prstGeom>
          </p:spPr>
        </p:pic>
        <p:cxnSp>
          <p:nvCxnSpPr>
            <p:cNvPr id="15" name="Скругленная соединительная линия 14"/>
            <p:cNvCxnSpPr/>
            <p:nvPr/>
          </p:nvCxnSpPr>
          <p:spPr>
            <a:xfrm>
              <a:off x="1590933" y="3214681"/>
              <a:ext cx="648874" cy="330871"/>
            </a:xfrm>
            <a:prstGeom prst="curvedConnector3">
              <a:avLst>
                <a:gd name="adj1" fmla="val 50000"/>
              </a:avLst>
            </a:prstGeom>
            <a:ln w="28575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8" name="Рисунок 37" descr="kartinki-dlya-oformleniya-detskogo-sada-3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 rot="21193646" flipH="1">
            <a:off x="7380666" y="2089671"/>
            <a:ext cx="1643042" cy="213729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>
          <a:xfrm>
            <a:off x="500034" y="0"/>
            <a:ext cx="8229600" cy="857250"/>
          </a:xfrm>
        </p:spPr>
        <p:txBody>
          <a:bodyPr>
            <a:normAutofit/>
          </a:bodyPr>
          <a:lstStyle/>
          <a:p>
            <a:r>
              <a:rPr lang="ru-RU" sz="2000" dirty="0" smtClean="0"/>
              <a:t>Принципы робототехнической деятельности</a:t>
            </a:r>
            <a:endParaRPr lang="ru-RU" sz="2000" dirty="0"/>
          </a:p>
        </p:txBody>
      </p:sp>
      <p:grpSp>
        <p:nvGrpSpPr>
          <p:cNvPr id="10" name="Группа 9"/>
          <p:cNvGrpSpPr/>
          <p:nvPr/>
        </p:nvGrpSpPr>
        <p:grpSpPr>
          <a:xfrm>
            <a:off x="1857356" y="857238"/>
            <a:ext cx="5643602" cy="3929090"/>
            <a:chOff x="2714612" y="857238"/>
            <a:chExt cx="5643602" cy="3929090"/>
          </a:xfrm>
        </p:grpSpPr>
        <p:sp>
          <p:nvSpPr>
            <p:cNvPr id="4" name="Скругленный прямоугольник 3"/>
            <p:cNvSpPr/>
            <p:nvPr/>
          </p:nvSpPr>
          <p:spPr>
            <a:xfrm>
              <a:off x="4572000" y="2857502"/>
              <a:ext cx="3000396" cy="928694"/>
            </a:xfrm>
            <a:prstGeom prst="round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b="1" dirty="0" smtClean="0"/>
                <a:t>использование игровых форм обучения</a:t>
              </a:r>
              <a:endParaRPr lang="ru-RU" b="1" dirty="0"/>
            </a:p>
          </p:txBody>
        </p:sp>
        <p:sp>
          <p:nvSpPr>
            <p:cNvPr id="5" name="Скругленный прямоугольник 4"/>
            <p:cNvSpPr/>
            <p:nvPr/>
          </p:nvSpPr>
          <p:spPr>
            <a:xfrm>
              <a:off x="5357818" y="3857634"/>
              <a:ext cx="3000396" cy="928694"/>
            </a:xfrm>
            <a:prstGeom prst="roundRect">
              <a:avLst/>
            </a:prstGeom>
            <a:solidFill>
              <a:srgbClr val="00B0F0"/>
            </a:solidFill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b="1" dirty="0" smtClean="0"/>
            </a:p>
            <a:p>
              <a:pPr algn="ctr"/>
              <a:r>
                <a:rPr lang="ru-RU" b="1" dirty="0" smtClean="0"/>
                <a:t>учёт возрастных  и  индивидуальных  особенностей  детей</a:t>
              </a:r>
            </a:p>
            <a:p>
              <a:pPr algn="ctr"/>
              <a:endParaRPr lang="ru-RU" b="1" dirty="0"/>
            </a:p>
          </p:txBody>
        </p:sp>
        <p:sp>
          <p:nvSpPr>
            <p:cNvPr id="6" name="Скругленный прямоугольник 5"/>
            <p:cNvSpPr/>
            <p:nvPr/>
          </p:nvSpPr>
          <p:spPr>
            <a:xfrm>
              <a:off x="3643306" y="1857370"/>
              <a:ext cx="3000396" cy="928694"/>
            </a:xfrm>
            <a:prstGeom prst="roundRect">
              <a:avLst/>
            </a:prstGeom>
            <a:solidFill>
              <a:srgbClr val="FFC000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b="1" dirty="0" smtClean="0"/>
                <a:t>последовательность</a:t>
              </a:r>
              <a:endParaRPr lang="ru-RU" b="1" dirty="0"/>
            </a:p>
          </p:txBody>
        </p:sp>
        <p:sp>
          <p:nvSpPr>
            <p:cNvPr id="7" name="Скругленный прямоугольник 6"/>
            <p:cNvSpPr/>
            <p:nvPr/>
          </p:nvSpPr>
          <p:spPr>
            <a:xfrm>
              <a:off x="2714612" y="857238"/>
              <a:ext cx="3000396" cy="928694"/>
            </a:xfrm>
            <a:prstGeom prst="roundRect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b="1" dirty="0" smtClean="0"/>
                <a:t>регулярность занятий</a:t>
              </a:r>
              <a:endParaRPr lang="ru-RU" b="1" dirty="0"/>
            </a:p>
          </p:txBody>
        </p:sp>
      </p:grpSp>
      <p:pic>
        <p:nvPicPr>
          <p:cNvPr id="11" name="Рисунок 10" descr="alarm-clock-clip-art-39.png"/>
          <p:cNvPicPr>
            <a:picLocks noChangeAspect="1"/>
          </p:cNvPicPr>
          <p:nvPr/>
        </p:nvPicPr>
        <p:blipFill>
          <a:blip r:embed="rId3"/>
          <a:srcRect l="16666" t="9722" r="12500" b="16666"/>
          <a:stretch/>
        </p:blipFill>
        <p:spPr>
          <a:xfrm rot="20703796">
            <a:off x="491663" y="1270923"/>
            <a:ext cx="1149250" cy="1194318"/>
          </a:xfrm>
          <a:prstGeom prst="rect">
            <a:avLst/>
          </a:prstGeom>
        </p:spPr>
      </p:pic>
      <p:pic>
        <p:nvPicPr>
          <p:cNvPr id="13" name="Рисунок 12" descr="konstruktor_lego_duplo_veselie_kanikuli_10618_5b15350a40eb3_5380_big.jp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785786" y="2786064"/>
            <a:ext cx="1000132" cy="1000132"/>
          </a:xfrm>
          <a:prstGeom prst="rect">
            <a:avLst/>
          </a:prstGeom>
        </p:spPr>
      </p:pic>
      <p:pic>
        <p:nvPicPr>
          <p:cNvPr id="36" name="Рисунок 35" descr="1614565212_43-p-igrushki-na-belom-fone-52.pn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 rot="490757">
            <a:off x="6180819" y="869731"/>
            <a:ext cx="1295679" cy="161959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393</TotalTime>
  <Words>472</Words>
  <Application>Microsoft Office PowerPoint</Application>
  <PresentationFormat>Экран (16:9)</PresentationFormat>
  <Paragraphs>62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Развитие технического творчества детей старшего дошкольного возраста посредством образовательной робототехники </vt:lpstr>
      <vt:lpstr>Сущность и структура понятия «техническое творчество»</vt:lpstr>
      <vt:lpstr>Слайд 3</vt:lpstr>
      <vt:lpstr>Слайд 4</vt:lpstr>
      <vt:lpstr>Процесс технического творчества</vt:lpstr>
      <vt:lpstr>Особенности развития технического творчества</vt:lpstr>
      <vt:lpstr>Слайд 7</vt:lpstr>
      <vt:lpstr>Для    успешного  развития технического  творчества дошкольники  должны овладеть следующими умениями:</vt:lpstr>
      <vt:lpstr>Принципы робототехнической деятельности</vt:lpstr>
      <vt:lpstr>Условия для развития технического творчества</vt:lpstr>
      <vt:lpstr>Слайд 11</vt:lpstr>
      <vt:lpstr>Слайд 12</vt:lpstr>
      <vt:lpstr>Вывод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Развитие технического творчества детей старшего дошкольного возраста посредством  </dc:title>
  <dc:creator>-</dc:creator>
  <cp:lastModifiedBy>Ангелина</cp:lastModifiedBy>
  <cp:revision>49</cp:revision>
  <dcterms:created xsi:type="dcterms:W3CDTF">2021-11-23T15:52:12Z</dcterms:created>
  <dcterms:modified xsi:type="dcterms:W3CDTF">2025-05-11T10:37:37Z</dcterms:modified>
</cp:coreProperties>
</file>