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0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2E20-D97B-4FE0-BF55-24F80CC50575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265-9047-44C9-B4EB-933EE35F9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2E20-D97B-4FE0-BF55-24F80CC50575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265-9047-44C9-B4EB-933EE35F9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2E20-D97B-4FE0-BF55-24F80CC50575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265-9047-44C9-B4EB-933EE35F9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2E20-D97B-4FE0-BF55-24F80CC50575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265-9047-44C9-B4EB-933EE35F9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2E20-D97B-4FE0-BF55-24F80CC50575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265-9047-44C9-B4EB-933EE35F9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2E20-D97B-4FE0-BF55-24F80CC50575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265-9047-44C9-B4EB-933EE35F9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2E20-D97B-4FE0-BF55-24F80CC50575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265-9047-44C9-B4EB-933EE35F9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2E20-D97B-4FE0-BF55-24F80CC50575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265-9047-44C9-B4EB-933EE35F9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2E20-D97B-4FE0-BF55-24F80CC50575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265-9047-44C9-B4EB-933EE35F9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2E20-D97B-4FE0-BF55-24F80CC50575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265-9047-44C9-B4EB-933EE35F9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12E20-D97B-4FE0-BF55-24F80CC50575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C265-9047-44C9-B4EB-933EE35F9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12E20-D97B-4FE0-BF55-24F80CC50575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8C265-9047-44C9-B4EB-933EE35F9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Грамоты\ФОН\0015-015-Gabdulla-Tukaj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1214422"/>
            <a:ext cx="79296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Краткая презентация основной образовательной программы дошкольного образования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КМДОУ детский сад «Светлячок» п. Палех</a:t>
            </a:r>
            <a:endParaRPr lang="ru-RU" sz="36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Desktop\Грамоты\ФОН\0015-015-Gabdulla-Tukaj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Основные принципы работы ДОУ с семьями воспитанников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1785926"/>
            <a:ext cx="2286016" cy="228601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86116" y="1928802"/>
            <a:ext cx="2428892" cy="32861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rgbClr val="0000FF"/>
                </a:solidFill>
              </a:rPr>
              <a:t>Создание единой развивающей среды, обеспечивающей одинаковые подходы к развитию ребенка в семье и детском коллективе</a:t>
            </a:r>
            <a:endParaRPr lang="ru-RU" i="1" dirty="0">
              <a:solidFill>
                <a:srgbClr val="0000FF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29388" y="1714488"/>
            <a:ext cx="2286016" cy="228601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rgbClr val="0000FF"/>
                </a:solidFill>
              </a:rPr>
              <a:t>Сотрудничество педагогов и родителей в воспитание детей</a:t>
            </a:r>
            <a:endParaRPr lang="ru-RU" i="1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2428868"/>
            <a:ext cx="2000264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00FF"/>
                </a:solidFill>
              </a:rPr>
              <a:t>Открытость детского сада       для семьи</a:t>
            </a:r>
            <a:endParaRPr lang="ru-RU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Desktop\Грамоты\ФОН\0015-015-Gabdulla-Tukaj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Модель взаимодействия педагога и родителей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325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                                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                                                                        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   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928926" y="785794"/>
            <a:ext cx="3286148" cy="28575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1600" b="1" dirty="0" smtClean="0">
                <a:solidFill>
                  <a:srgbClr val="0000FF"/>
                </a:solidFill>
              </a:rPr>
              <a:t>1 этап – ознакомительный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14282" y="1214422"/>
            <a:ext cx="2357454" cy="100013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1100" i="1" dirty="0" smtClean="0">
                <a:solidFill>
                  <a:srgbClr val="0000FF"/>
                </a:solidFill>
              </a:rPr>
              <a:t>Сбор информации (первое</a:t>
            </a:r>
          </a:p>
          <a:p>
            <a:pPr algn="ctr">
              <a:buNone/>
            </a:pPr>
            <a:r>
              <a:rPr lang="ru-RU" sz="1100" i="1" dirty="0" smtClean="0">
                <a:solidFill>
                  <a:srgbClr val="0000FF"/>
                </a:solidFill>
              </a:rPr>
              <a:t>   общение; беседа, наблюдение;                                                                анализ полученных результатов,                     анализ типа семей)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500826" y="1142984"/>
            <a:ext cx="2286016" cy="100013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i="1" dirty="0" smtClean="0">
                <a:solidFill>
                  <a:srgbClr val="0000FF"/>
                </a:solidFill>
              </a:rPr>
              <a:t>Сбор информации (знакомство с детским садом (адаптация)</a:t>
            </a:r>
            <a:endParaRPr lang="ru-RU" sz="1100" i="1" dirty="0">
              <a:solidFill>
                <a:srgbClr val="0000FF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643702" y="5572140"/>
            <a:ext cx="2286016" cy="11429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i="1" dirty="0" smtClean="0">
                <a:solidFill>
                  <a:srgbClr val="0000FF"/>
                </a:solidFill>
              </a:rPr>
              <a:t>Совместное обсуждение проблем, участие в совместных делах, деловые игры, дискуссионный клуб</a:t>
            </a:r>
            <a:endParaRPr lang="ru-RU" sz="1100" i="1" dirty="0">
              <a:solidFill>
                <a:srgbClr val="0000FF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928926" y="2214554"/>
            <a:ext cx="3286148" cy="28575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1600" b="1" dirty="0" smtClean="0">
                <a:solidFill>
                  <a:srgbClr val="0000FF"/>
                </a:solidFill>
              </a:rPr>
              <a:t>2 этап – </a:t>
            </a:r>
            <a:r>
              <a:rPr lang="ru-RU" sz="1600" b="1" dirty="0" err="1" smtClean="0">
                <a:solidFill>
                  <a:srgbClr val="0000FF"/>
                </a:solidFill>
              </a:rPr>
              <a:t>общепрофилактический</a:t>
            </a:r>
            <a:r>
              <a:rPr lang="ru-RU" sz="1600" b="1" dirty="0" smtClean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14282" y="2643182"/>
            <a:ext cx="2428892" cy="100013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ru-RU" sz="1100" i="1" dirty="0" smtClean="0">
              <a:solidFill>
                <a:srgbClr val="0000FF"/>
              </a:solidFill>
            </a:endParaRPr>
          </a:p>
          <a:p>
            <a:pPr algn="ctr">
              <a:buNone/>
            </a:pPr>
            <a:r>
              <a:rPr lang="ru-RU" sz="1100" i="1" dirty="0" smtClean="0">
                <a:solidFill>
                  <a:srgbClr val="0000FF"/>
                </a:solidFill>
              </a:rPr>
              <a:t>Наглядная агитация ( стенды, консультации,                                     родительская газета,                                                                                  </a:t>
            </a:r>
          </a:p>
          <a:p>
            <a:pPr algn="ctr">
              <a:buNone/>
            </a:pPr>
            <a:r>
              <a:rPr lang="ru-RU" sz="1100" i="1" dirty="0" smtClean="0">
                <a:solidFill>
                  <a:srgbClr val="0000FF"/>
                </a:solidFill>
              </a:rPr>
              <a:t> информационные проспекты, буклеты)</a:t>
            </a:r>
          </a:p>
          <a:p>
            <a:pPr algn="ctr"/>
            <a:endParaRPr lang="ru-RU" sz="1200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572264" y="2714620"/>
            <a:ext cx="2286016" cy="100013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i="1" dirty="0" smtClean="0">
                <a:solidFill>
                  <a:srgbClr val="0000FF"/>
                </a:solidFill>
              </a:rPr>
              <a:t>Встреча со специалистами</a:t>
            </a:r>
          </a:p>
          <a:p>
            <a:pPr algn="ctr"/>
            <a:r>
              <a:rPr lang="ru-RU" sz="1100" i="1" dirty="0" smtClean="0">
                <a:solidFill>
                  <a:srgbClr val="0000FF"/>
                </a:solidFill>
              </a:rPr>
              <a:t>Просмотр открытых занятий, мероприятий</a:t>
            </a:r>
            <a:endParaRPr lang="ru-RU" sz="1100" i="1" dirty="0">
              <a:solidFill>
                <a:srgbClr val="0000FF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928926" y="3643314"/>
            <a:ext cx="3286148" cy="28575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1600" b="1" dirty="0" smtClean="0">
                <a:solidFill>
                  <a:srgbClr val="0000FF"/>
                </a:solidFill>
              </a:rPr>
              <a:t>3 этап – индивидуальная работа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85720" y="4071942"/>
            <a:ext cx="2428860" cy="114300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1100" i="1" dirty="0" smtClean="0">
                <a:solidFill>
                  <a:srgbClr val="0000FF"/>
                </a:solidFill>
              </a:rPr>
              <a:t>Знакомство с опытом семейного воспитания,  традициями, фотовыставки, «День матери»,       творческая мастерская </a:t>
            </a:r>
          </a:p>
          <a:p>
            <a:pPr algn="ctr">
              <a:buNone/>
            </a:pPr>
            <a:r>
              <a:rPr lang="ru-RU" sz="1100" i="1" dirty="0" smtClean="0">
                <a:solidFill>
                  <a:srgbClr val="0000FF"/>
                </a:solidFill>
              </a:rPr>
              <a:t>           Выбор содержания, форм с семьей  ребенка</a:t>
            </a:r>
            <a:endParaRPr lang="ru-RU" sz="1100" i="1" dirty="0">
              <a:solidFill>
                <a:srgbClr val="0000FF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572264" y="4143380"/>
            <a:ext cx="2286016" cy="100013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i="1" dirty="0" smtClean="0">
                <a:solidFill>
                  <a:srgbClr val="0000FF"/>
                </a:solidFill>
              </a:rPr>
              <a:t>Получение консультативной индивидуальной помощи</a:t>
            </a:r>
            <a:endParaRPr lang="ru-RU" sz="1100" i="1" dirty="0">
              <a:solidFill>
                <a:srgbClr val="0000FF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000364" y="5214950"/>
            <a:ext cx="3286148" cy="28575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1600" b="1" dirty="0" smtClean="0">
                <a:solidFill>
                  <a:srgbClr val="0000FF"/>
                </a:solidFill>
              </a:rPr>
              <a:t>4 этап – интегративный</a:t>
            </a:r>
            <a:endParaRPr lang="ru-RU" sz="1600" dirty="0" smtClean="0">
              <a:solidFill>
                <a:srgbClr val="0000FF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57158" y="5572140"/>
            <a:ext cx="2357454" cy="11429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ru-RU" sz="1100" i="1" dirty="0" smtClean="0">
              <a:solidFill>
                <a:srgbClr val="0000FF"/>
              </a:solidFill>
            </a:endParaRPr>
          </a:p>
          <a:p>
            <a:pPr algn="ctr">
              <a:buNone/>
            </a:pPr>
            <a:r>
              <a:rPr lang="ru-RU" sz="1100" i="1" dirty="0" smtClean="0">
                <a:solidFill>
                  <a:srgbClr val="0000FF"/>
                </a:solidFill>
              </a:rPr>
              <a:t>Современные мероприятия (досуги, праздники, круглые столы, «Недели здоровья», турпоходы, конкурсы,                                                               выставки, вечер вопросов  и ответов</a:t>
            </a:r>
          </a:p>
          <a:p>
            <a:pPr algn="ctr"/>
            <a:endParaRPr lang="ru-RU" sz="1100" dirty="0"/>
          </a:p>
        </p:txBody>
      </p:sp>
      <p:sp>
        <p:nvSpPr>
          <p:cNvPr id="34" name="TextBox 33"/>
          <p:cNvSpPr txBox="1"/>
          <p:nvPr/>
        </p:nvSpPr>
        <p:spPr>
          <a:xfrm>
            <a:off x="500034" y="85723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   </a:t>
            </a:r>
            <a:r>
              <a:rPr lang="ru-RU" b="1" u="sng" dirty="0" smtClean="0">
                <a:solidFill>
                  <a:srgbClr val="0000FF"/>
                </a:solidFill>
              </a:rPr>
              <a:t>ПЕДАГОГИ</a:t>
            </a:r>
            <a:endParaRPr lang="ru-RU" b="1" u="sng" dirty="0">
              <a:solidFill>
                <a:srgbClr val="0000F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143768" y="785794"/>
            <a:ext cx="1283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>
                <a:solidFill>
                  <a:srgbClr val="0000FF"/>
                </a:solidFill>
              </a:rPr>
              <a:t>РОДИТЕЛИ</a:t>
            </a:r>
            <a:endParaRPr lang="ru-RU" b="1" u="sng" dirty="0">
              <a:solidFill>
                <a:srgbClr val="0000FF"/>
              </a:solidFill>
            </a:endParaRPr>
          </a:p>
        </p:txBody>
      </p:sp>
      <p:cxnSp>
        <p:nvCxnSpPr>
          <p:cNvPr id="37" name="Прямая со стрелкой 36"/>
          <p:cNvCxnSpPr>
            <a:stCxn id="18" idx="1"/>
          </p:cNvCxnSpPr>
          <p:nvPr/>
        </p:nvCxnSpPr>
        <p:spPr>
          <a:xfrm rot="10800000" flipV="1">
            <a:off x="1928794" y="928670"/>
            <a:ext cx="1000132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18" idx="3"/>
          </p:cNvCxnSpPr>
          <p:nvPr/>
        </p:nvCxnSpPr>
        <p:spPr>
          <a:xfrm>
            <a:off x="6215074" y="928670"/>
            <a:ext cx="785818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10800000" flipV="1">
            <a:off x="1928794" y="2357430"/>
            <a:ext cx="1000132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26" idx="1"/>
          </p:cNvCxnSpPr>
          <p:nvPr/>
        </p:nvCxnSpPr>
        <p:spPr>
          <a:xfrm rot="10800000" flipV="1">
            <a:off x="2071670" y="3786190"/>
            <a:ext cx="857256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10800000" flipV="1">
            <a:off x="2285984" y="5357826"/>
            <a:ext cx="714380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6215074" y="2357430"/>
            <a:ext cx="857256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6215074" y="3857628"/>
            <a:ext cx="785818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6286512" y="5357826"/>
            <a:ext cx="785818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Грамоты\ФОН\0015-015-Gabdulla-Tukaj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000" b="1" dirty="0" smtClean="0">
                <a:solidFill>
                  <a:srgbClr val="0000FF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Основная образовательная программа разработана в соответствии с: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0000FF"/>
                </a:solidFill>
              </a:rPr>
              <a:t> </a:t>
            </a:r>
            <a:r>
              <a:rPr lang="ru-RU" b="1" dirty="0">
                <a:solidFill>
                  <a:srgbClr val="0000FF"/>
                </a:solidFill>
              </a:rPr>
              <a:t/>
            </a:r>
            <a:br>
              <a:rPr lang="ru-RU" b="1" dirty="0">
                <a:solidFill>
                  <a:srgbClr val="0000FF"/>
                </a:solidFill>
              </a:rPr>
            </a:b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00FF"/>
                </a:solidFill>
              </a:rPr>
              <a:t>Федеральным законом «Об образовании в Российской Федерации» от 29.12.2012г.;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00FF"/>
                </a:solidFill>
              </a:rPr>
              <a:t>Федеральным  государственным образовательным стандартом  дошкольного образования (утвержден приказом Министерства образования и науки РФ от 17 октября 2013 г. №1155, зарегистрирован в  Минюсте России №30384 от 14.11.2013г.);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00FF"/>
                </a:solidFill>
              </a:rPr>
              <a:t> учетом примерной основной образовательной программы дошкольного образования «От рождения до школы» под редакцией Н.Е. </a:t>
            </a:r>
            <a:r>
              <a:rPr lang="ru-RU" dirty="0" err="1" smtClean="0">
                <a:solidFill>
                  <a:srgbClr val="0000FF"/>
                </a:solidFill>
              </a:rPr>
              <a:t>Вераксы</a:t>
            </a:r>
            <a:r>
              <a:rPr lang="ru-RU" dirty="0" smtClean="0">
                <a:solidFill>
                  <a:srgbClr val="0000FF"/>
                </a:solidFill>
              </a:rPr>
              <a:t>, Т.С. Комаровой, М.А. Васильевой на переходный период до утверждения Примерной основной образовательной</a:t>
            </a:r>
            <a:r>
              <a:rPr lang="ru-RU" dirty="0">
                <a:solidFill>
                  <a:srgbClr val="0000FF"/>
                </a:solidFill>
              </a:rPr>
              <a:t> </a:t>
            </a:r>
            <a:r>
              <a:rPr lang="ru-RU" dirty="0" smtClean="0">
                <a:solidFill>
                  <a:srgbClr val="0000FF"/>
                </a:solidFill>
              </a:rPr>
              <a:t>программы дошкольного образования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ользователь\Desktop\Грамоты\ФОН\0015-015-Gabdulla-Tukaj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Программа направлена на: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214282" y="1571612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00FF"/>
                </a:solidFill>
              </a:rPr>
              <a:t>создание </a:t>
            </a:r>
            <a:r>
              <a:rPr lang="ru-RU" dirty="0">
                <a:solidFill>
                  <a:srgbClr val="0000FF"/>
                </a:solidFill>
              </a:rPr>
              <a:t>условий развития ребенка,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 взрослыми и сверстниками и соответствующим возрасту видам деятельности; </a:t>
            </a:r>
            <a:endParaRPr lang="ru-RU" dirty="0" smtClean="0">
              <a:solidFill>
                <a:srgbClr val="0000FF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00FF"/>
                </a:solidFill>
              </a:rPr>
              <a:t>создание </a:t>
            </a:r>
            <a:r>
              <a:rPr lang="ru-RU" dirty="0">
                <a:solidFill>
                  <a:srgbClr val="0000FF"/>
                </a:solidFill>
              </a:rPr>
              <a:t>развивающей образовательной среды, которая представляет собой систему условий социализации и индивидуализации детей.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Desktop\Грамоты\ФОН\0015-015-Gabdulla-Tukaj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40510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Цель </a:t>
            </a:r>
            <a:r>
              <a:rPr lang="ru-RU" sz="1800" b="1" dirty="0">
                <a:solidFill>
                  <a:srgbClr val="C00000"/>
                </a:solidFill>
              </a:rPr>
              <a:t>программы</a:t>
            </a:r>
            <a:r>
              <a:rPr lang="ru-RU" sz="1800" dirty="0">
                <a:solidFill>
                  <a:srgbClr val="C00000"/>
                </a:solidFill>
              </a:rPr>
              <a:t>: позитивная социализация и всестороннее развитие ребенка раннего и дошкольного возраста в адекватных его возрасту детских видах деятельности. </a:t>
            </a:r>
            <a:r>
              <a:rPr lang="ru-RU" sz="1800" dirty="0" smtClean="0">
                <a:solidFill>
                  <a:srgbClr val="C00000"/>
                </a:solidFill>
              </a:rPr>
              <a:t/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Задачи</a:t>
            </a:r>
            <a:r>
              <a:rPr lang="ru-RU" sz="1600" b="1" dirty="0">
                <a:solidFill>
                  <a:srgbClr val="0000FF"/>
                </a:solidFill>
              </a:rPr>
              <a:t>: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>
                <a:solidFill>
                  <a:srgbClr val="0000FF"/>
                </a:solidFill>
              </a:rPr>
              <a:t>1. Охрана </a:t>
            </a:r>
            <a:r>
              <a:rPr lang="ru-RU" sz="1600" dirty="0">
                <a:solidFill>
                  <a:srgbClr val="0000FF"/>
                </a:solidFill>
              </a:rPr>
              <a:t>и укрепление физического и психического здоровья детей, в том числе их эмоционального благополучия.</a:t>
            </a:r>
            <a:br>
              <a:rPr lang="ru-RU" sz="1600" dirty="0">
                <a:solidFill>
                  <a:srgbClr val="0000FF"/>
                </a:solidFill>
              </a:rPr>
            </a:br>
            <a:r>
              <a:rPr lang="ru-RU" sz="1600" dirty="0" smtClean="0">
                <a:solidFill>
                  <a:srgbClr val="0000FF"/>
                </a:solidFill>
              </a:rPr>
              <a:t>2. Обеспечение </a:t>
            </a:r>
            <a:r>
              <a:rPr lang="ru-RU" sz="1600" dirty="0">
                <a:solidFill>
                  <a:srgbClr val="0000FF"/>
                </a:solidFill>
              </a:rPr>
              <a:t>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здоровья).</a:t>
            </a:r>
            <a:br>
              <a:rPr lang="ru-RU" sz="1600" dirty="0">
                <a:solidFill>
                  <a:srgbClr val="0000FF"/>
                </a:solidFill>
              </a:rPr>
            </a:br>
            <a:r>
              <a:rPr lang="ru-RU" sz="1600" dirty="0" smtClean="0">
                <a:solidFill>
                  <a:srgbClr val="0000FF"/>
                </a:solidFill>
              </a:rPr>
              <a:t>3. Обеспечение </a:t>
            </a:r>
            <a:r>
              <a:rPr lang="ru-RU" sz="1600" dirty="0">
                <a:solidFill>
                  <a:srgbClr val="0000FF"/>
                </a:solidFill>
              </a:rPr>
              <a:t>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образования).</a:t>
            </a:r>
            <a:br>
              <a:rPr lang="ru-RU" sz="1600" dirty="0">
                <a:solidFill>
                  <a:srgbClr val="0000FF"/>
                </a:solidFill>
              </a:rPr>
            </a:br>
            <a:r>
              <a:rPr lang="ru-RU" sz="1600" dirty="0" smtClean="0">
                <a:solidFill>
                  <a:srgbClr val="0000FF"/>
                </a:solidFill>
              </a:rPr>
              <a:t>4. Создание </a:t>
            </a:r>
            <a:r>
              <a:rPr lang="ru-RU" sz="1600" dirty="0">
                <a:solidFill>
                  <a:srgbClr val="0000FF"/>
                </a:solidFill>
              </a:rPr>
              <a:t>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миром.</a:t>
            </a:r>
            <a:br>
              <a:rPr lang="ru-RU" sz="1600" dirty="0">
                <a:solidFill>
                  <a:srgbClr val="0000FF"/>
                </a:solidFill>
              </a:rPr>
            </a:br>
            <a:r>
              <a:rPr lang="ru-RU" sz="1600" dirty="0" smtClean="0">
                <a:solidFill>
                  <a:srgbClr val="0000FF"/>
                </a:solidFill>
              </a:rPr>
              <a:t>5. Объединение </a:t>
            </a:r>
            <a:r>
              <a:rPr lang="ru-RU" sz="1600" dirty="0">
                <a:solidFill>
                  <a:srgbClr val="0000FF"/>
                </a:solidFill>
              </a:rPr>
              <a:t>обучения и воспитания в целостный образовательный процесс на основе духовно-нравственных и </a:t>
            </a:r>
            <a:r>
              <a:rPr lang="ru-RU" sz="1600" dirty="0" err="1">
                <a:solidFill>
                  <a:srgbClr val="0000FF"/>
                </a:solidFill>
              </a:rPr>
              <a:t>социокультурных</a:t>
            </a:r>
            <a:r>
              <a:rPr lang="ru-RU" sz="1600" dirty="0">
                <a:solidFill>
                  <a:srgbClr val="0000FF"/>
                </a:solidFill>
              </a:rPr>
              <a:t> ценностей и принятых в обществе правил и норм поведения в интересах человека, семьи, общества.</a:t>
            </a:r>
            <a:br>
              <a:rPr lang="ru-RU" sz="1600" dirty="0">
                <a:solidFill>
                  <a:srgbClr val="0000FF"/>
                </a:solidFill>
              </a:rPr>
            </a:br>
            <a:r>
              <a:rPr lang="ru-RU" sz="1600" dirty="0" smtClean="0">
                <a:solidFill>
                  <a:srgbClr val="0000FF"/>
                </a:solidFill>
              </a:rPr>
              <a:t>6. Формирование </a:t>
            </a:r>
            <a:r>
              <a:rPr lang="ru-RU" sz="1600" dirty="0">
                <a:solidFill>
                  <a:srgbClr val="0000FF"/>
                </a:solidFill>
              </a:rPr>
              <a:t>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деятельности.</a:t>
            </a:r>
            <a:br>
              <a:rPr lang="ru-RU" sz="1600" dirty="0">
                <a:solidFill>
                  <a:srgbClr val="0000FF"/>
                </a:solidFill>
              </a:rPr>
            </a:br>
            <a:r>
              <a:rPr lang="ru-RU" sz="1600" dirty="0" smtClean="0">
                <a:solidFill>
                  <a:srgbClr val="0000FF"/>
                </a:solidFill>
              </a:rPr>
              <a:t>7. Обеспечение </a:t>
            </a:r>
            <a:r>
              <a:rPr lang="ru-RU" sz="1600" dirty="0">
                <a:solidFill>
                  <a:srgbClr val="0000FF"/>
                </a:solidFill>
              </a:rPr>
              <a:t>вариативности и разнообразия содержания Программы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детей.</a:t>
            </a:r>
            <a:br>
              <a:rPr lang="ru-RU" sz="1600" dirty="0">
                <a:solidFill>
                  <a:srgbClr val="0000FF"/>
                </a:solidFill>
              </a:rPr>
            </a:br>
            <a:r>
              <a:rPr lang="ru-RU" sz="1600" dirty="0">
                <a:solidFill>
                  <a:srgbClr val="0000FF"/>
                </a:solidFill>
              </a:rPr>
              <a:t> </a:t>
            </a:r>
            <a:r>
              <a:rPr lang="ru-RU" sz="1600" dirty="0" smtClean="0">
                <a:solidFill>
                  <a:srgbClr val="0000FF"/>
                </a:solidFill>
              </a:rPr>
              <a:t>8. Формирование </a:t>
            </a:r>
            <a:r>
              <a:rPr lang="ru-RU" sz="1600" dirty="0" err="1">
                <a:solidFill>
                  <a:srgbClr val="0000FF"/>
                </a:solidFill>
              </a:rPr>
              <a:t>социокультурной</a:t>
            </a:r>
            <a:r>
              <a:rPr lang="ru-RU" sz="1600" dirty="0">
                <a:solidFill>
                  <a:srgbClr val="0000FF"/>
                </a:solidFill>
              </a:rPr>
              <a:t> среды, соответствующей возрастным, индивидуальным, психологическим и физиологическим особенностям детей.</a:t>
            </a:r>
            <a:br>
              <a:rPr lang="ru-RU" sz="1600" dirty="0">
                <a:solidFill>
                  <a:srgbClr val="0000FF"/>
                </a:solidFill>
              </a:rPr>
            </a:br>
            <a:r>
              <a:rPr lang="ru-RU" sz="1600" dirty="0">
                <a:solidFill>
                  <a:srgbClr val="0000FF"/>
                </a:solidFill>
              </a:rPr>
              <a:t> </a:t>
            </a:r>
            <a:r>
              <a:rPr lang="ru-RU" sz="1600" dirty="0" smtClean="0">
                <a:solidFill>
                  <a:srgbClr val="0000FF"/>
                </a:solidFill>
              </a:rPr>
              <a:t>9. Обеспечение </a:t>
            </a:r>
            <a:r>
              <a:rPr lang="ru-RU" sz="1600" dirty="0">
                <a:solidFill>
                  <a:srgbClr val="0000FF"/>
                </a:solidFill>
              </a:rPr>
              <a:t>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детей.</a:t>
            </a:r>
            <a:r>
              <a:rPr lang="ru-RU" sz="1300" dirty="0"/>
              <a:t/>
            </a:r>
            <a:br>
              <a:rPr lang="ru-RU" sz="1300" dirty="0"/>
            </a:br>
            <a:r>
              <a:rPr lang="ru-RU" sz="1300" b="1" dirty="0"/>
              <a:t> </a:t>
            </a:r>
            <a:r>
              <a:rPr lang="ru-RU" sz="1300" dirty="0"/>
              <a:t/>
            </a:r>
            <a:br>
              <a:rPr lang="ru-RU" sz="1300" dirty="0"/>
            </a:br>
            <a:endParaRPr lang="ru-RU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Desktop\Грамоты\ФОН\0015-015-Gabdulla-Tukaj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1214414" y="2428868"/>
            <a:ext cx="3071834" cy="178595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Программа обеспечивает развитие личности, мотивации, способностей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29190" y="214290"/>
            <a:ext cx="3929090" cy="20002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Познавательное развитие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Развитие сенсорной культуры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Формирование элементарных математических представлений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Ознакомление с миром людей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Ознакомление с миром природы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Патриотическое воспитание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00562" y="2357430"/>
            <a:ext cx="4429156" cy="20002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Речевое развитие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Развитие словаря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Развитие связной речи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Воспитание звуковой культуры речи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Формирование грамматического строя речи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Воспитания любви и интереса к художественному слову</a:t>
            </a:r>
          </a:p>
          <a:p>
            <a:pPr algn="ctr"/>
            <a:endParaRPr lang="ru-RU" i="1" dirty="0" smtClean="0">
              <a:solidFill>
                <a:srgbClr val="0000FF"/>
              </a:solidFill>
            </a:endParaRP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2910" y="4572008"/>
            <a:ext cx="3929090" cy="20002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b="1" i="1" dirty="0" err="1" smtClean="0">
                <a:solidFill>
                  <a:srgbClr val="C00000"/>
                </a:solidFill>
              </a:rPr>
              <a:t>Художественно-эстетичское</a:t>
            </a:r>
            <a:r>
              <a:rPr lang="ru-RU" b="1" i="1" dirty="0" smtClean="0">
                <a:solidFill>
                  <a:srgbClr val="C00000"/>
                </a:solidFill>
              </a:rPr>
              <a:t> развитие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Эстетическое  восприятие мира, произведений искусства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Самостоятельная творческая деятельность: изобразительная, конструктивная, музыкальная…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0628" y="4572008"/>
            <a:ext cx="3929090" cy="20002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Физическое развитие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Двигательная активность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Становление ценностей здорового образа жизни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2910" y="214290"/>
            <a:ext cx="3929090" cy="20002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Социально-коммуникативное развитие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Игровая деятельность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Трудовая деятельность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Мир социальных отношений</a:t>
            </a:r>
          </a:p>
          <a:p>
            <a:pPr algn="ctr"/>
            <a:r>
              <a:rPr lang="ru-RU" sz="1600" i="1" dirty="0" smtClean="0">
                <a:solidFill>
                  <a:srgbClr val="0000FF"/>
                </a:solidFill>
              </a:rPr>
              <a:t>Формирование основ безопасности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4" name="Двойная стрелка влево/вправо 13"/>
          <p:cNvSpPr/>
          <p:nvPr/>
        </p:nvSpPr>
        <p:spPr>
          <a:xfrm>
            <a:off x="4143372" y="1000108"/>
            <a:ext cx="1071570" cy="42862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войная стрелка влево/вправо 14"/>
          <p:cNvSpPr/>
          <p:nvPr/>
        </p:nvSpPr>
        <p:spPr>
          <a:xfrm>
            <a:off x="4214810" y="5357826"/>
            <a:ext cx="1071570" cy="42862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войная стрелка вверх/вниз 15"/>
          <p:cNvSpPr/>
          <p:nvPr/>
        </p:nvSpPr>
        <p:spPr>
          <a:xfrm>
            <a:off x="5072066" y="1643050"/>
            <a:ext cx="428628" cy="100013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войная стрелка вверх/вниз 16"/>
          <p:cNvSpPr/>
          <p:nvPr/>
        </p:nvSpPr>
        <p:spPr>
          <a:xfrm>
            <a:off x="5072066" y="4000504"/>
            <a:ext cx="428628" cy="100013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войная стрелка вверх/вниз 17"/>
          <p:cNvSpPr/>
          <p:nvPr/>
        </p:nvSpPr>
        <p:spPr>
          <a:xfrm>
            <a:off x="571472" y="1857364"/>
            <a:ext cx="571504" cy="3000396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Desktop\Грамоты\ФОН\0015-015-Gabdulla-Tukaj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Категории детей, на которых ориентирована Программа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0238" indent="-269875"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0000FF"/>
                </a:solidFill>
                <a:cs typeface="Times New Roman" pitchFamily="18" charset="0"/>
              </a:rPr>
              <a:t>1-2 года (группа раннего возраста</a:t>
            </a:r>
            <a:r>
              <a:rPr lang="ru-RU" sz="2800" dirty="0" smtClean="0">
                <a:solidFill>
                  <a:srgbClr val="0000FF"/>
                </a:solidFill>
                <a:cs typeface="Times New Roman" pitchFamily="18" charset="0"/>
              </a:rPr>
              <a:t>)</a:t>
            </a:r>
            <a:endParaRPr lang="ru-RU" sz="2800" dirty="0">
              <a:solidFill>
                <a:srgbClr val="0000FF"/>
              </a:solidFill>
              <a:cs typeface="Times New Roman" pitchFamily="18" charset="0"/>
            </a:endParaRPr>
          </a:p>
          <a:p>
            <a:pPr marL="630238" indent="-269875"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0000FF"/>
                </a:solidFill>
                <a:cs typeface="Times New Roman" pitchFamily="18" charset="0"/>
              </a:rPr>
              <a:t>2-3 года (первая младшая группа</a:t>
            </a:r>
            <a:r>
              <a:rPr lang="ru-RU" sz="2800" dirty="0" smtClean="0">
                <a:solidFill>
                  <a:srgbClr val="0000FF"/>
                </a:solidFill>
                <a:cs typeface="Times New Roman" pitchFamily="18" charset="0"/>
              </a:rPr>
              <a:t>)</a:t>
            </a:r>
            <a:endParaRPr lang="ru-RU" sz="2800" dirty="0">
              <a:solidFill>
                <a:srgbClr val="0000FF"/>
              </a:solidFill>
            </a:endParaRPr>
          </a:p>
          <a:p>
            <a:pPr marL="630238" indent="-269875"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0000FF"/>
                </a:solidFill>
                <a:cs typeface="Times New Roman" pitchFamily="18" charset="0"/>
              </a:rPr>
              <a:t>3-4 года (вторая младшая группа</a:t>
            </a:r>
            <a:r>
              <a:rPr lang="ru-RU" sz="2800" dirty="0" smtClean="0">
                <a:solidFill>
                  <a:srgbClr val="0000FF"/>
                </a:solidFill>
                <a:cs typeface="Times New Roman" pitchFamily="18" charset="0"/>
              </a:rPr>
              <a:t>)</a:t>
            </a:r>
            <a:endParaRPr lang="ru-RU" sz="2800" dirty="0">
              <a:solidFill>
                <a:srgbClr val="0000FF"/>
              </a:solidFill>
              <a:cs typeface="Times New Roman" pitchFamily="18" charset="0"/>
            </a:endParaRPr>
          </a:p>
          <a:p>
            <a:pPr marL="630238" indent="-269875"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0000FF"/>
                </a:solidFill>
                <a:cs typeface="Times New Roman" pitchFamily="18" charset="0"/>
              </a:rPr>
              <a:t>4-5 лет (средняя группа</a:t>
            </a:r>
            <a:r>
              <a:rPr lang="ru-RU" sz="2800" dirty="0" smtClean="0">
                <a:solidFill>
                  <a:srgbClr val="0000FF"/>
                </a:solidFill>
                <a:cs typeface="Times New Roman" pitchFamily="18" charset="0"/>
              </a:rPr>
              <a:t>)</a:t>
            </a:r>
            <a:endParaRPr lang="ru-RU" sz="2800" dirty="0">
              <a:solidFill>
                <a:srgbClr val="0000FF"/>
              </a:solidFill>
              <a:cs typeface="Times New Roman" pitchFamily="18" charset="0"/>
            </a:endParaRPr>
          </a:p>
          <a:p>
            <a:pPr marL="630238" indent="-269875"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0000FF"/>
                </a:solidFill>
                <a:cs typeface="Times New Roman" pitchFamily="18" charset="0"/>
              </a:rPr>
              <a:t>5-6 лет (старшая группа</a:t>
            </a:r>
            <a:r>
              <a:rPr lang="ru-RU" sz="2800" dirty="0" smtClean="0">
                <a:solidFill>
                  <a:srgbClr val="0000FF"/>
                </a:solidFill>
                <a:cs typeface="Times New Roman" pitchFamily="18" charset="0"/>
              </a:rPr>
              <a:t>)</a:t>
            </a:r>
            <a:endParaRPr lang="ru-RU" sz="2800" dirty="0">
              <a:solidFill>
                <a:srgbClr val="0000FF"/>
              </a:solidFill>
              <a:cs typeface="Times New Roman" pitchFamily="18" charset="0"/>
            </a:endParaRPr>
          </a:p>
          <a:p>
            <a:pPr marL="630238" indent="-269875"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0000FF"/>
                </a:solidFill>
                <a:cs typeface="Times New Roman" pitchFamily="18" charset="0"/>
              </a:rPr>
              <a:t>6-7 лет (подготовительная к школе группа</a:t>
            </a:r>
            <a:r>
              <a:rPr lang="ru-RU" sz="2800" dirty="0" smtClean="0">
                <a:solidFill>
                  <a:srgbClr val="0000FF"/>
                </a:solidFill>
                <a:cs typeface="Times New Roman" pitchFamily="18" charset="0"/>
              </a:rPr>
              <a:t>)</a:t>
            </a:r>
            <a:endParaRPr lang="ru-RU" sz="2800" dirty="0">
              <a:solidFill>
                <a:srgbClr val="0000FF"/>
              </a:solidFill>
              <a:cs typeface="Times New Roman" pitchFamily="18" charset="0"/>
            </a:endParaRPr>
          </a:p>
          <a:p>
            <a:endParaRPr lang="ru-RU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Desktop\Грамоты\ФОН\0015-015-Gabdulla-Tukaj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cs typeface="Times New Roman" pitchFamily="18" charset="0"/>
              </a:rPr>
              <a:t>Социально-нормативные возрастные характеристики возможных достижений ребёнка 1-3 лет</a:t>
            </a:r>
            <a:br>
              <a:rPr lang="ru-RU" sz="24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cs typeface="Times New Roman" pitchFamily="18" charset="0"/>
              </a:rPr>
              <a:t>(целевые ориентиры образования)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FF"/>
                </a:solidFill>
                <a:cs typeface="Times New Roman" pitchFamily="18" charset="0"/>
              </a:rPr>
              <a:t> 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pPr algn="just">
              <a:buNone/>
            </a:pPr>
            <a:endParaRPr lang="ru-RU" sz="2000" dirty="0">
              <a:solidFill>
                <a:srgbClr val="0000FF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FF"/>
                </a:solidFill>
                <a:cs typeface="Times New Roman" pitchFamily="18" charset="0"/>
              </a:rPr>
              <a:t>знает назначение бытовых предметов (ложки, расчески, карандаша и пр.) и умеет пользоваться ими; 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pPr algn="just">
              <a:buNone/>
            </a:pPr>
            <a:endParaRPr lang="ru-RU" sz="2000" dirty="0" smtClean="0">
              <a:solidFill>
                <a:srgbClr val="0000FF"/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FF"/>
                </a:solidFill>
                <a:cs typeface="Times New Roman" pitchFamily="18" charset="0"/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</a:t>
            </a:r>
            <a:br>
              <a:rPr lang="ru-RU" sz="2000" dirty="0" smtClean="0">
                <a:solidFill>
                  <a:srgbClr val="0000FF"/>
                </a:solidFill>
                <a:cs typeface="Times New Roman" pitchFamily="18" charset="0"/>
              </a:rPr>
            </a:br>
            <a:endParaRPr lang="ru-RU" sz="2000" dirty="0">
              <a:solidFill>
                <a:srgbClr val="0000FF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FF"/>
                </a:solidFill>
                <a:cs typeface="Times New Roman" pitchFamily="18" charset="0"/>
              </a:rPr>
              <a:t>стремится к общению со взрослыми и активно подражает им в движениях и действиях;  в играх воспроизводит действия взрослого;</a:t>
            </a:r>
          </a:p>
          <a:p>
            <a:pPr algn="just">
              <a:buNone/>
            </a:pPr>
            <a:endParaRPr lang="ru-RU" sz="2000" dirty="0">
              <a:solidFill>
                <a:srgbClr val="0000FF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FF"/>
                </a:solidFill>
                <a:cs typeface="Times New Roman" pitchFamily="18" charset="0"/>
              </a:rPr>
              <a:t>проявляет интерес к сверстникам; наблюдает за их действиями и подражает им;</a:t>
            </a:r>
            <a:br>
              <a:rPr lang="ru-RU" sz="2000" dirty="0" smtClean="0">
                <a:solidFill>
                  <a:srgbClr val="0000FF"/>
                </a:solidFill>
                <a:cs typeface="Times New Roman" pitchFamily="18" charset="0"/>
              </a:rPr>
            </a:br>
            <a:endParaRPr lang="ru-RU" sz="2000" dirty="0">
              <a:solidFill>
                <a:srgbClr val="0000FF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FF"/>
                </a:solidFill>
                <a:cs typeface="Times New Roman" pitchFamily="18" charset="0"/>
              </a:rPr>
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  <a:br>
              <a:rPr lang="ru-RU" sz="2000" dirty="0" smtClean="0">
                <a:solidFill>
                  <a:srgbClr val="0000FF"/>
                </a:solidFill>
                <a:cs typeface="Times New Roman" pitchFamily="18" charset="0"/>
              </a:rPr>
            </a:br>
            <a:endParaRPr lang="ru-RU" sz="2000" dirty="0">
              <a:solidFill>
                <a:srgbClr val="0000FF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FF"/>
                </a:solidFill>
                <a:cs typeface="Times New Roman" pitchFamily="18" charset="0"/>
              </a:rPr>
              <a:t>у ребенка развита крупная моторика, он стремится осваивать различные виды движения (бег, лазанье, перешагивание и пр.).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00FF"/>
                </a:solidFill>
              </a:rPr>
              <a:t/>
            </a:r>
            <a:br>
              <a:rPr lang="ru-RU" sz="2000" dirty="0" smtClean="0">
                <a:solidFill>
                  <a:srgbClr val="0000FF"/>
                </a:solidFill>
              </a:rPr>
            </a:br>
            <a:endParaRPr lang="ru-RU" sz="2000" dirty="0" smtClean="0">
              <a:solidFill>
                <a:srgbClr val="0000FF"/>
              </a:solidFill>
            </a:endParaRP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Desktop\Грамоты\ФОН\0015-015-Gabdulla-Tukaj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cs typeface="Times New Roman" pitchFamily="18" charset="0"/>
              </a:rPr>
              <a:t>Социально-нормативные возрастные характеристики возможных достижений ребёнка 4-7 лет</a:t>
            </a:r>
            <a:br>
              <a:rPr lang="ru-RU" sz="24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cs typeface="Times New Roman" pitchFamily="18" charset="0"/>
              </a:rPr>
              <a:t>(целевые ориентиры образования)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1200" dirty="0" smtClean="0">
                <a:solidFill>
                  <a:srgbClr val="0000FF"/>
                </a:solidFill>
                <a:cs typeface="Times New Roman" pitchFamily="18" charset="0"/>
              </a:rPr>
              <a:t>ребенок овладевает основными культурными способами деятельности, проявляет самостоятельность, способен выбирать себе род занятий, участников по совместной деятельности;</a:t>
            </a:r>
          </a:p>
          <a:p>
            <a:pPr algn="just">
              <a:buNone/>
            </a:pPr>
            <a:endParaRPr lang="ru-RU" sz="1200" dirty="0" smtClean="0">
              <a:solidFill>
                <a:srgbClr val="0000FF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200" dirty="0" smtClean="0">
                <a:solidFill>
                  <a:srgbClr val="0000FF"/>
                </a:solidFill>
                <a:cs typeface="Times New Roman" pitchFamily="18" charset="0"/>
              </a:rPr>
              <a:t>ребенок положительно относится к миру, к разным видам труда, другим людям и самому себе;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 старается разрешать конфликты;</a:t>
            </a:r>
          </a:p>
          <a:p>
            <a:pPr algn="just">
              <a:buNone/>
            </a:pPr>
            <a:endParaRPr lang="ru-RU" sz="1200" dirty="0" smtClean="0">
              <a:solidFill>
                <a:srgbClr val="0000FF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200" dirty="0" smtClean="0">
                <a:solidFill>
                  <a:srgbClr val="0000FF"/>
                </a:solidFill>
                <a:cs typeface="Times New Roman" pitchFamily="18" charset="0"/>
              </a:rPr>
              <a:t>ребенок обладает развитым воображением;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</a:p>
          <a:p>
            <a:pPr algn="just">
              <a:buNone/>
            </a:pPr>
            <a:endParaRPr lang="ru-RU" sz="1200" dirty="0" smtClean="0">
              <a:solidFill>
                <a:srgbClr val="0000FF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200" dirty="0" smtClean="0">
                <a:solidFill>
                  <a:srgbClr val="0000FF"/>
                </a:solidFill>
                <a:cs typeface="Times New Roman" pitchFamily="18" charset="0"/>
              </a:rPr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строит речевое высказывание в ситуации общения; может выделять звуки в словах;</a:t>
            </a:r>
          </a:p>
          <a:p>
            <a:pPr algn="just">
              <a:buNone/>
            </a:pPr>
            <a:endParaRPr lang="ru-RU" sz="1200" dirty="0" smtClean="0">
              <a:solidFill>
                <a:srgbClr val="0000FF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200" dirty="0" smtClean="0">
                <a:solidFill>
                  <a:srgbClr val="0000FF"/>
                </a:solidFill>
                <a:cs typeface="Times New Roman" pitchFamily="18" charset="0"/>
              </a:rPr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 algn="just">
              <a:buFont typeface="Wingdings" pitchFamily="2" charset="2"/>
              <a:buChar char="Ø"/>
            </a:pPr>
            <a:endParaRPr lang="ru-RU" sz="1200" dirty="0" smtClean="0">
              <a:solidFill>
                <a:srgbClr val="0000FF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200" dirty="0" smtClean="0">
                <a:solidFill>
                  <a:srgbClr val="0000FF"/>
                </a:solidFill>
                <a:cs typeface="Times New Roman" pitchFamily="18" charset="0"/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  окружающими, может соблюдать правила безопасного поведения и личной гигиены;</a:t>
            </a:r>
          </a:p>
          <a:p>
            <a:pPr algn="just">
              <a:buNone/>
            </a:pPr>
            <a:endParaRPr lang="ru-RU" sz="1200" dirty="0" smtClean="0">
              <a:solidFill>
                <a:srgbClr val="0000FF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200" dirty="0" smtClean="0">
                <a:solidFill>
                  <a:srgbClr val="0000FF"/>
                </a:solidFill>
                <a:cs typeface="Times New Roman" pitchFamily="18" charset="0"/>
              </a:rPr>
              <a:t>ребенок проявляет любознательность, 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</a:t>
            </a:r>
            <a:endParaRPr lang="ru-RU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Desktop\Грамоты\ФОН\0015-015-Gabdulla-Tukaj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Особенности взаимодействия педагогического коллектива с семьями воспитанников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b="1" dirty="0" smtClean="0">
                <a:solidFill>
                  <a:srgbClr val="0000FF"/>
                </a:solidFill>
              </a:rPr>
              <a:t>ЦЕЛЬ ВЗАИМОДЕЙСТВИЯ С СЕМЬЕЙ</a:t>
            </a:r>
            <a:r>
              <a:rPr lang="ru-RU" sz="2000" dirty="0" smtClean="0">
                <a:solidFill>
                  <a:srgbClr val="0000FF"/>
                </a:solidFill>
              </a:rPr>
              <a:t>: </a:t>
            </a:r>
            <a:r>
              <a:rPr lang="ru-RU" sz="2400" dirty="0" smtClean="0">
                <a:solidFill>
                  <a:srgbClr val="0000FF"/>
                </a:solidFill>
              </a:rPr>
              <a:t>сделать родителей активными участниками образовательного процесса, оказав им помощь в реализации ответственности за воспитание и обучение детей.</a:t>
            </a:r>
          </a:p>
          <a:p>
            <a:pPr>
              <a:buNone/>
            </a:pPr>
            <a:endParaRPr lang="ru-RU" sz="2400" dirty="0" smtClean="0"/>
          </a:p>
          <a:p>
            <a:pPr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Виды взаимоотношения ДОУ с семьями воспитанников.</a:t>
            </a:r>
          </a:p>
          <a:p>
            <a:pPr algn="ctr">
              <a:buNone/>
            </a:pP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57224" y="4714884"/>
            <a:ext cx="2928958" cy="107157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Сотрудничество</a:t>
            </a:r>
          </a:p>
          <a:p>
            <a:pPr algn="ctr"/>
            <a:r>
              <a:rPr lang="ru-RU" i="1" dirty="0" smtClean="0">
                <a:solidFill>
                  <a:srgbClr val="0000FF"/>
                </a:solidFill>
              </a:rPr>
              <a:t>Общение на равных</a:t>
            </a:r>
            <a:endParaRPr lang="ru-RU" i="1" dirty="0">
              <a:solidFill>
                <a:srgbClr val="0000FF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29256" y="4643446"/>
            <a:ext cx="2928958" cy="107157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Взаимодействие</a:t>
            </a:r>
          </a:p>
          <a:p>
            <a:pPr algn="ctr"/>
            <a:r>
              <a:rPr lang="ru-RU" i="1" dirty="0" smtClean="0">
                <a:solidFill>
                  <a:srgbClr val="0000FF"/>
                </a:solidFill>
              </a:rPr>
              <a:t>Организация совместной деятельности</a:t>
            </a:r>
            <a:endParaRPr lang="ru-RU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E2A43E313FAAE8499427828F1AFDBF41" ma:contentTypeVersion="0" ma:contentTypeDescription="Создание документа." ma:contentTypeScope="" ma:versionID="34264aecf09140049d042109b8869b25">
  <xsd:schema xmlns:xsd="http://www.w3.org/2001/XMLSchema" xmlns:p="http://schemas.microsoft.com/office/2006/metadata/properties" targetNamespace="http://schemas.microsoft.com/office/2006/metadata/properties" ma:root="true" ma:fieldsID="675046c3b3c761a0fb0d20c775fe9c3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871DC1-867C-40A6-97BB-D8F41BDF7F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88927F8B-1ECB-43C0-9F64-9A4F7302DB0A}">
  <ds:schemaRefs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2977B2C-73D9-44C8-8522-D8425BDBD15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883</Words>
  <Application>Microsoft Office PowerPoint</Application>
  <PresentationFormat>Экран (4:3)</PresentationFormat>
  <Paragraphs>139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    Основная образовательная программа разработана в соответствии с:    </vt:lpstr>
      <vt:lpstr>Программа направлена на:</vt:lpstr>
      <vt:lpstr> Цель программы: позитивная социализация и всестороннее развитие ребенка раннего и дошкольного возраста в адекватных его возрасту детских видах деятельности.  Задачи: 1. Охрана и укрепление физического и психического здоровья детей, в том числе их эмоционального благополучия. 2. Обеспечение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здоровья). 3. 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образования). 4. 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миром. 5. 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общества. 6. 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деятельности. 7. Обеспечение вариативности и разнообразия содержания Программы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детей.  8. Формирование социокультурной среды, соответствующей возрастным, индивидуальным, психологическим и физиологическим особенностям детей.  9.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детей.   </vt:lpstr>
      <vt:lpstr>Слайд 5</vt:lpstr>
      <vt:lpstr>Категории детей, на которых ориентирована Программа</vt:lpstr>
      <vt:lpstr>Социально-нормативные возрастные характеристики возможных достижений ребёнка 1-3 лет (целевые ориентиры образования)</vt:lpstr>
      <vt:lpstr>Социально-нормативные возрастные характеристики возможных достижений ребёнка 4-7 лет (целевые ориентиры образования)</vt:lpstr>
      <vt:lpstr>Особенности взаимодействия педагогического коллектива с семьями воспитанников</vt:lpstr>
      <vt:lpstr>Основные принципы работы ДОУ с семьями воспитанников</vt:lpstr>
      <vt:lpstr>Модель взаимодействия педагога и родителей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Марина Пескова</cp:lastModifiedBy>
  <cp:revision>21</cp:revision>
  <dcterms:created xsi:type="dcterms:W3CDTF">2015-07-01T12:29:00Z</dcterms:created>
  <dcterms:modified xsi:type="dcterms:W3CDTF">2022-10-31T06:48:11Z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0x010100E2A43E313FAAE8499427828F1AFDBF41</vt:lpwstr>
  </property>
</Properties>
</file>