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2"/>
  </p:notesMasterIdLst>
  <p:handoutMasterIdLst>
    <p:handoutMasterId r:id="rId23"/>
  </p:handoutMasterIdLst>
  <p:sldIdLst>
    <p:sldId id="265" r:id="rId3"/>
    <p:sldId id="283" r:id="rId4"/>
    <p:sldId id="284" r:id="rId5"/>
    <p:sldId id="285" r:id="rId6"/>
    <p:sldId id="286" r:id="rId7"/>
    <p:sldId id="287" r:id="rId8"/>
    <p:sldId id="288" r:id="rId9"/>
    <p:sldId id="290" r:id="rId10"/>
    <p:sldId id="291" r:id="rId11"/>
    <p:sldId id="292" r:id="rId12"/>
    <p:sldId id="293" r:id="rId13"/>
    <p:sldId id="298" r:id="rId14"/>
    <p:sldId id="301" r:id="rId15"/>
    <p:sldId id="256" r:id="rId16"/>
    <p:sldId id="299" r:id="rId17"/>
    <p:sldId id="300" r:id="rId18"/>
    <p:sldId id="295" r:id="rId19"/>
    <p:sldId id="296" r:id="rId20"/>
    <p:sldId id="297" r:id="rId21"/>
  </p:sldIdLst>
  <p:sldSz cx="12188825" cy="6858000"/>
  <p:notesSz cx="9309100" cy="7023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аздел по умолчанию" id="{2912EAC1-7E8C-401B-A66B-3B4E486022B7}">
          <p14:sldIdLst>
            <p14:sldId id="265"/>
            <p14:sldId id="283"/>
            <p14:sldId id="284"/>
            <p14:sldId id="285"/>
            <p14:sldId id="286"/>
            <p14:sldId id="287"/>
            <p14:sldId id="288"/>
            <p14:sldId id="290"/>
            <p14:sldId id="291"/>
            <p14:sldId id="292"/>
            <p14:sldId id="293"/>
            <p14:sldId id="298"/>
            <p14:sldId id="301"/>
          </p14:sldIdLst>
        </p14:section>
        <p14:section name="Раздел без заголовка" id="{EFDDF50C-AD5A-4B1F-98F3-724910AB5C93}">
          <p14:sldIdLst>
            <p14:sldId id="256"/>
            <p14:sldId id="299"/>
            <p14:sldId id="300"/>
            <p14:sldId id="295"/>
            <p14:sldId id="296"/>
            <p14:sldId id="297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orient="horz" pos="3936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2544">
          <p15:clr>
            <a:srgbClr val="A4A3A4"/>
          </p15:clr>
        </p15:guide>
        <p15:guide id="5" orient="horz" pos="1008">
          <p15:clr>
            <a:srgbClr val="A4A3A4"/>
          </p15:clr>
        </p15:guide>
        <p15:guide id="6" orient="horz" pos="384">
          <p15:clr>
            <a:srgbClr val="A4A3A4"/>
          </p15:clr>
        </p15:guide>
        <p15:guide id="7" orient="horz" pos="3312">
          <p15:clr>
            <a:srgbClr val="A4A3A4"/>
          </p15:clr>
        </p15:guide>
        <p15:guide id="8" pos="3839">
          <p15:clr>
            <a:srgbClr val="A4A3A4"/>
          </p15:clr>
        </p15:guide>
        <p15:guide id="9" pos="959">
          <p15:clr>
            <a:srgbClr val="A4A3A4"/>
          </p15:clr>
        </p15:guide>
        <p15:guide id="10" pos="6719">
          <p15:clr>
            <a:srgbClr val="A4A3A4"/>
          </p15:clr>
        </p15:guide>
        <p15:guide id="11" pos="527">
          <p15:clr>
            <a:srgbClr val="A4A3A4"/>
          </p15:clr>
        </p15:guide>
        <p15:guide id="12" pos="7151">
          <p15:clr>
            <a:srgbClr val="A4A3A4"/>
          </p15:clr>
        </p15:guide>
        <p15:guide id="13" pos="4127">
          <p15:clr>
            <a:srgbClr val="A4A3A4"/>
          </p15:clr>
        </p15:guide>
        <p15:guide id="14" pos="4415">
          <p15:clr>
            <a:srgbClr val="A4A3A4"/>
          </p15:clr>
        </p15:guide>
        <p15:guide id="15" pos="2687">
          <p15:clr>
            <a:srgbClr val="A4A3A4"/>
          </p15:clr>
        </p15:guide>
        <p15:guide id="16" pos="383">
          <p15:clr>
            <a:srgbClr val="A4A3A4"/>
          </p15:clr>
        </p15:guide>
        <p15:guide id="17" pos="7295">
          <p15:clr>
            <a:srgbClr val="A4A3A4"/>
          </p15:clr>
        </p15:guide>
        <p15:guide id="18" pos="5327">
          <p15:clr>
            <a:srgbClr val="A4A3A4"/>
          </p15:clr>
        </p15:guide>
        <p15:guide id="19" pos="381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212">
          <p15:clr>
            <a:srgbClr val="A4A3A4"/>
          </p15:clr>
        </p15:guide>
        <p15:guide id="2" pos="293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6029" autoAdjust="0"/>
    <p:restoredTop sz="94629" autoAdjust="0"/>
  </p:normalViewPr>
  <p:slideViewPr>
    <p:cSldViewPr showGuides="1">
      <p:cViewPr varScale="1">
        <p:scale>
          <a:sx n="73" d="100"/>
          <a:sy n="73" d="100"/>
        </p:scale>
        <p:origin x="-1236" y="-102"/>
      </p:cViewPr>
      <p:guideLst>
        <p:guide orient="horz" pos="2160"/>
        <p:guide orient="horz" pos="3936"/>
        <p:guide orient="horz" pos="1152"/>
        <p:guide orient="horz" pos="2544"/>
        <p:guide orient="horz" pos="1008"/>
        <p:guide orient="horz" pos="384"/>
        <p:guide orient="horz" pos="3312"/>
        <p:guide pos="3839"/>
        <p:guide pos="959"/>
        <p:guide pos="6719"/>
        <p:guide pos="527"/>
        <p:guide pos="7151"/>
        <p:guide pos="4127"/>
        <p:guide pos="4415"/>
        <p:guide pos="268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1734" y="72"/>
      </p:cViewPr>
      <p:guideLst>
        <p:guide orient="horz" pos="2212"/>
        <p:guide pos="293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739FF845-BB4A-479D-8C06-522C1DBAB2F9}" type="datetimeFigureOut">
              <a:rPr lang="ru-RU"/>
              <a:pPr/>
              <a:t>24.11.2025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C4FD142E-5B44-489E-8F73-9E67242E680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19612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ru-RU"/>
              <a:pPr/>
              <a:t>24.11.2025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14575" y="527050"/>
            <a:ext cx="4679950" cy="26336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30910" y="3335972"/>
            <a:ext cx="7447280" cy="31603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/>
              <a:t>Образец текста</a:t>
            </a:r>
          </a:p>
          <a:p>
            <a:pPr lvl="1"/>
            <a:r>
              <a:rPr/>
              <a:t>Второй уровень</a:t>
            </a:r>
          </a:p>
          <a:p>
            <a:pPr lvl="2"/>
            <a:r>
              <a:rPr/>
              <a:t>Третий уровень</a:t>
            </a:r>
          </a:p>
          <a:p>
            <a:pPr lvl="3"/>
            <a:r>
              <a:rPr/>
              <a:t>Четвертый уровень</a:t>
            </a:r>
          </a:p>
          <a:p>
            <a:pPr lvl="4"/>
            <a:r>
              <a:rPr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pPr algn="r" defTabSz="914400">
                <a:buNone/>
              </a:pPr>
              <a:t>1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7581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73150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07503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81912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54786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pPr algn="r" defTabSz="914400">
                <a:buNone/>
              </a:pPr>
              <a:t>14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374977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6034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392185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438481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393668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52237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22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77589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05874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50726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38920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487953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812345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0892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2414" y="1600201"/>
            <a:ext cx="9144000" cy="2971799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2412" y="4724400"/>
            <a:ext cx="9144001" cy="990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 cap="none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949990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ра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670662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вертикаль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0935425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7141548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3768853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2" y="609600"/>
            <a:ext cx="80756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792116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альтернати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80756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2182084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" y="609600"/>
            <a:ext cx="8075611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9008427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альтернати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4" y="609600"/>
            <a:ext cx="8075611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0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23485590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ять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Рисунок 2"/>
          <p:cNvSpPr>
            <a:spLocks noGrp="1"/>
          </p:cNvSpPr>
          <p:nvPr>
            <p:ph type="pic" idx="14"/>
          </p:nvPr>
        </p:nvSpPr>
        <p:spPr>
          <a:xfrm>
            <a:off x="0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9166623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дно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64" y="609600"/>
            <a:ext cx="1218895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7357850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ертикальное изображение титульного слай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/>
          <p:cNvSpPr>
            <a:spLocks noGrp="1"/>
          </p:cNvSpPr>
          <p:nvPr>
            <p:ph type="pic" sz="quarter" idx="10"/>
          </p:nvPr>
        </p:nvSpPr>
        <p:spPr>
          <a:xfrm>
            <a:off x="0" y="609600"/>
            <a:ext cx="70088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7237411" y="1600200"/>
            <a:ext cx="4343402" cy="3733800"/>
          </a:xfrm>
        </p:spPr>
        <p:txBody>
          <a:bodyPr anchor="t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dirty="0" smtClean="0"/>
              <a:t>Щелкните, чтобы ввести имя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37411" y="5562600"/>
            <a:ext cx="4343401" cy="762000"/>
          </a:xfrm>
        </p:spPr>
        <p:txBody>
          <a:bodyPr anchor="b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800" cap="none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 hasCustomPrompt="1"/>
          </p:nvPr>
        </p:nvSpPr>
        <p:spPr>
          <a:xfrm>
            <a:off x="7237411" y="533400"/>
            <a:ext cx="4343402" cy="838200"/>
          </a:xfrm>
        </p:spPr>
        <p:txBody>
          <a:bodyPr anchor="ctr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4800" b="0" baseline="0">
                <a:solidFill>
                  <a:schemeClr val="accent2"/>
                </a:solidFill>
              </a:defRPr>
            </a:lvl1pPr>
            <a:lvl2pPr marL="0" indent="0" algn="r">
              <a:buNone/>
              <a:defRPr sz="5400" b="0" baseline="0">
                <a:solidFill>
                  <a:schemeClr val="bg1"/>
                </a:solidFill>
              </a:defRPr>
            </a:lvl2pPr>
            <a:lvl3pPr marL="0" indent="0" algn="r">
              <a:buNone/>
              <a:defRPr sz="5400" b="0" baseline="0">
                <a:solidFill>
                  <a:schemeClr val="bg1"/>
                </a:solidFill>
              </a:defRPr>
            </a:lvl3pPr>
            <a:lvl4pPr marL="0" indent="0" algn="r">
              <a:buNone/>
              <a:defRPr sz="5400" b="0" baseline="0">
                <a:solidFill>
                  <a:schemeClr val="bg1"/>
                </a:solidFill>
              </a:defRPr>
            </a:lvl4pPr>
            <a:lvl5pPr marL="0" indent="0" algn="r">
              <a:buNone/>
              <a:defRPr sz="54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noProof="0" dirty="0" smtClean="0"/>
              <a:t>Год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2872671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273825409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4" y="2514600"/>
            <a:ext cx="9144000" cy="2895600"/>
          </a:xfrm>
        </p:spPr>
        <p:txBody>
          <a:bodyPr anchor="b">
            <a:normAutofit/>
          </a:bodyPr>
          <a:lstStyle>
            <a:lvl1pPr algn="l">
              <a:defRPr sz="4800" b="0" cap="none" baseline="0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3" y="1257300"/>
            <a:ext cx="9144000" cy="1143000"/>
          </a:xfrm>
        </p:spPr>
        <p:txBody>
          <a:bodyPr anchor="t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7618133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2" cy="1219200"/>
          </a:xfrm>
        </p:spPr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2412" y="1828800"/>
            <a:ext cx="4419599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46814" y="1828800"/>
            <a:ext cx="4419600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28253407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2" cy="1219200"/>
          </a:xfrm>
        </p:spPr>
        <p:txBody>
          <a:bodyPr/>
          <a:lstStyle>
            <a:lvl1pPr>
              <a:defRPr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1828800"/>
            <a:ext cx="4416552" cy="838200"/>
          </a:xfrm>
        </p:spPr>
        <p:txBody>
          <a:bodyPr anchor="ctr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2412" y="2743200"/>
            <a:ext cx="4416552" cy="3505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49862" y="1828800"/>
            <a:ext cx="4416552" cy="838200"/>
          </a:xfrm>
        </p:spPr>
        <p:txBody>
          <a:bodyPr anchor="ctr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49862" y="2743200"/>
            <a:ext cx="4416552" cy="3505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42084195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6266314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6075401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1613" y="762000"/>
            <a:ext cx="5029200" cy="2667000"/>
          </a:xfrm>
        </p:spPr>
        <p:txBody>
          <a:bodyPr anchor="b">
            <a:noAutofit/>
          </a:bodyPr>
          <a:lstStyle>
            <a:lvl1pPr algn="l">
              <a:lnSpc>
                <a:spcPct val="85000"/>
              </a:lnSpc>
              <a:defRPr sz="3200" b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4795" y="609600"/>
            <a:ext cx="5473580" cy="5638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 baseline="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3" y="3581400"/>
            <a:ext cx="5029200" cy="24384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25449815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64" y="609600"/>
            <a:ext cx="604653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1614" y="762000"/>
            <a:ext cx="5029200" cy="26670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4" y="3581400"/>
            <a:ext cx="5029200" cy="24384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22491721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4600953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2412" y="609600"/>
            <a:ext cx="1524001" cy="5638800"/>
          </a:xfrm>
        </p:spPr>
        <p:txBody>
          <a:bodyPr vert="eaVert"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2412" y="609600"/>
            <a:ext cx="7391399" cy="56388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40790354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Ле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661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661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3325943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3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382025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Четыре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63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4109756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0716460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Четыре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05592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3993763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Шесть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Рисунок 2"/>
          <p:cNvSpPr>
            <a:spLocks noGrp="1"/>
          </p:cNvSpPr>
          <p:nvPr>
            <p:ph type="pic" idx="14"/>
          </p:nvPr>
        </p:nvSpPr>
        <p:spPr>
          <a:xfrm>
            <a:off x="0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05592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4158735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Ле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1" y="608076"/>
            <a:ext cx="6035040" cy="5641848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3" y="1828800"/>
            <a:ext cx="5029200" cy="4038600"/>
          </a:xfrm>
        </p:spPr>
        <p:txBody>
          <a:bodyPr anchor="ctr">
            <a:normAutofit/>
          </a:bodyPr>
          <a:lstStyle>
            <a:lvl1pPr marL="128016" indent="-128016">
              <a:lnSpc>
                <a:spcPct val="110000"/>
              </a:lnSpc>
              <a:spcBef>
                <a:spcPts val="1800"/>
              </a:spcBef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138773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013" y="1828800"/>
            <a:ext cx="5029200" cy="4038600"/>
          </a:xfrm>
        </p:spPr>
        <p:txBody>
          <a:bodyPr anchor="ctr">
            <a:normAutofit/>
          </a:bodyPr>
          <a:lstStyle>
            <a:lvl1pPr marL="128016" indent="-128016">
              <a:lnSpc>
                <a:spcPct val="110000"/>
              </a:lnSpc>
              <a:spcBef>
                <a:spcPts val="1800"/>
              </a:spcBef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2620990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2" y="381000"/>
            <a:ext cx="91440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noProof="0" dirty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1828800"/>
            <a:ext cx="9144002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770812" y="6400800"/>
            <a:ext cx="154865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522412" y="6400800"/>
            <a:ext cx="5954834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599612" y="6400800"/>
            <a:ext cx="1066802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403059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8" r:id="rId3"/>
    <p:sldLayoutId id="2147483669" r:id="rId4"/>
    <p:sldLayoutId id="2147483670" r:id="rId5"/>
    <p:sldLayoutId id="2147483663" r:id="rId6"/>
    <p:sldLayoutId id="2147483667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65" r:id="rId14"/>
    <p:sldLayoutId id="2147483677" r:id="rId15"/>
    <p:sldLayoutId id="2147483664" r:id="rId16"/>
    <p:sldLayoutId id="2147483678" r:id="rId17"/>
    <p:sldLayoutId id="2147483679" r:id="rId18"/>
    <p:sldLayoutId id="2147483662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659" r:id="rId29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75488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04088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50976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79576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26464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55064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01952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998068" y="2564904"/>
            <a:ext cx="6264696" cy="1292724"/>
          </a:xfrm>
        </p:spPr>
        <p:txBody>
          <a:bodyPr>
            <a:normAutofit fontScale="90000"/>
          </a:bodyPr>
          <a:lstStyle/>
          <a:p>
            <a:pPr algn="ctr" defTabSz="914400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Вторая группа раннего возраста, </a:t>
            </a:r>
            <a: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«Осень в гостях у ребят»</a:t>
            </a:r>
            <a:r>
              <a:rPr lang="ru-RU" sz="1800" dirty="0">
                <a:latin typeface="Cambria"/>
              </a:rPr>
              <a:t/>
            </a:r>
            <a:br>
              <a:rPr lang="ru-RU" sz="1800" dirty="0">
                <a:latin typeface="Cambria"/>
              </a:rPr>
            </a:br>
            <a:r>
              <a:rPr lang="ru-RU" sz="1800" dirty="0" smtClean="0">
                <a:latin typeface="Cambria"/>
              </a:rPr>
              <a:t>(2-3 года)</a:t>
            </a:r>
            <a:endParaRPr lang="ru-RU" sz="3600" b="0" i="0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7462564" y="4869160"/>
            <a:ext cx="4343401" cy="1440160"/>
          </a:xfrm>
        </p:spPr>
        <p:txBody>
          <a:bodyPr>
            <a:normAutofit fontScale="77500" lnSpcReduction="20000"/>
          </a:bodyPr>
          <a:lstStyle/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100" b="1" dirty="0" smtClean="0"/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100" b="1" dirty="0"/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err="1" smtClean="0"/>
              <a:t>Лыскова</a:t>
            </a:r>
            <a:r>
              <a:rPr lang="ru-RU" sz="2100" b="1" dirty="0" smtClean="0"/>
              <a:t> Светлана Анатольевна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smtClean="0"/>
              <a:t>Воспитатель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smtClean="0"/>
              <a:t> 1 квалификационной категории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smtClean="0"/>
              <a:t> город Лиски, Воронежская область</a:t>
            </a:r>
            <a:endParaRPr lang="ru-RU" sz="1800" b="0" i="0" baseline="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3022263" y="478001"/>
            <a:ext cx="6336704" cy="838200"/>
          </a:xfrm>
        </p:spPr>
        <p:txBody>
          <a:bodyPr/>
          <a:lstStyle/>
          <a:p>
            <a:pPr marL="0" indent="0" algn="ctr" defTabSz="914400">
              <a:lnSpc>
                <a:spcPct val="85000"/>
              </a:lnSpc>
              <a:spcBef>
                <a:spcPts val="1800"/>
              </a:spcBef>
              <a:buNone/>
            </a:pPr>
            <a:r>
              <a:rPr lang="ru-RU" sz="3600" b="0" i="0" baseline="0" dirty="0" smtClean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2024-2025  учебный год</a:t>
            </a:r>
            <a:endParaRPr lang="ru-RU" sz="3600" b="0" i="0" baseline="0" dirty="0">
              <a:solidFill>
                <a:srgbClr val="1E83DE"/>
              </a:solidFill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089201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94615" y="5933020"/>
            <a:ext cx="4671920" cy="827144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308330" y="6148388"/>
            <a:ext cx="6143668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конструирования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543" r="23543"/>
          <a:stretch/>
        </p:blipFill>
        <p:spPr>
          <a:xfrm>
            <a:off x="1450975" y="428625"/>
            <a:ext cx="3978275" cy="5638800"/>
          </a:xfrm>
        </p:spPr>
      </p:pic>
      <p:pic>
        <p:nvPicPr>
          <p:cNvPr id="10" name="Рисунок 9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541" r="23541"/>
          <a:stretch>
            <a:fillRect/>
          </a:stretch>
        </p:blipFill>
        <p:spPr>
          <a:xfrm>
            <a:off x="7246938" y="390525"/>
            <a:ext cx="3976687" cy="5638800"/>
          </a:xfrm>
        </p:spPr>
      </p:pic>
    </p:spTree>
    <p:extLst>
      <p:ext uri="{BB962C8B-B14F-4D97-AF65-F5344CB8AC3E}">
        <p14:creationId xmlns="" xmlns:p14="http://schemas.microsoft.com/office/powerpoint/2010/main" val="40257185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6211361" y="5930708"/>
            <a:ext cx="5476644" cy="77508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537383" y="5941089"/>
            <a:ext cx="5040560" cy="76470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451206" y="6286520"/>
            <a:ext cx="5143536" cy="404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2000" dirty="0" smtClean="0"/>
              <a:t>Центр игры</a:t>
            </a:r>
            <a:endParaRPr lang="ru-RU" sz="2000" dirty="0"/>
          </a:p>
        </p:txBody>
      </p:sp>
      <p:pic>
        <p:nvPicPr>
          <p:cNvPr id="7170" name="Picture 2" descr="C:\Users\днс\Desktop\Новая папка (2)\IMG_20191011_151541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861" r="9861"/>
          <a:stretch>
            <a:fillRect/>
          </a:stretch>
        </p:blipFill>
        <p:spPr bwMode="auto">
          <a:xfrm>
            <a:off x="189756" y="609600"/>
            <a:ext cx="5845284" cy="5638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:\фото)\Новая папка (2)\IMG_20191011_150648.jpg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861" r="9861"/>
          <a:stretch>
            <a:fillRect/>
          </a:stretch>
        </p:blipFill>
        <p:spPr bwMode="auto">
          <a:xfrm>
            <a:off x="6153785" y="609600"/>
            <a:ext cx="5845283" cy="5638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424670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SAM_6981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2965" r="2965"/>
          <a:stretch>
            <a:fillRect/>
          </a:stretch>
        </p:blipFill>
        <p:spPr>
          <a:xfrm>
            <a:off x="112713" y="415925"/>
            <a:ext cx="3978275" cy="5638800"/>
          </a:xfrm>
        </p:spPr>
      </p:pic>
      <p:pic>
        <p:nvPicPr>
          <p:cNvPr id="13" name="Рисунок 12" descr="SAM_7041.JPG"/>
          <p:cNvPicPr>
            <a:picLocks noGrp="1" noChangeAspect="1"/>
          </p:cNvPicPr>
          <p:nvPr>
            <p:ph type="pic" idx="13"/>
          </p:nvPr>
        </p:nvPicPr>
        <p:blipFill>
          <a:blip r:embed="rId4" cstate="print"/>
          <a:srcRect l="2984" r="2984"/>
          <a:stretch>
            <a:fillRect/>
          </a:stretch>
        </p:blipFill>
        <p:spPr>
          <a:xfrm>
            <a:off x="4208463" y="415925"/>
            <a:ext cx="3976687" cy="5638800"/>
          </a:xfrm>
        </p:spPr>
      </p:pic>
      <p:sp>
        <p:nvSpPr>
          <p:cNvPr id="9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СПОКОЙНЫЙ СЕКТОР</a:t>
            </a:r>
            <a:endParaRPr lang="ru-RU" sz="1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-344502" y="6149069"/>
            <a:ext cx="4671920" cy="8271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Спокойный сектор</a:t>
            </a:r>
            <a:b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4090578" y="6097506"/>
            <a:ext cx="4095360" cy="702264"/>
          </a:xfrm>
          <a:prstGeom prst="rect">
            <a:avLst/>
          </a:prstGeom>
        </p:spPr>
        <p:txBody>
          <a:bodyPr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Спокойный сектор</a:t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495179" y="6156250"/>
            <a:ext cx="33123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Спокойный 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</a:t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4" name="Picture 2" descr="C:\Users\днс\Desktop\Новая папка (2)\IMG_20191011_150721.jpg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 bwMode="auto">
          <a:xfrm>
            <a:off x="8211185" y="396964"/>
            <a:ext cx="3859891" cy="57005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 descr="SAM_6981.JPG"/>
          <p:cNvPicPr>
            <a:picLocks noChangeAspect="1"/>
          </p:cNvPicPr>
          <p:nvPr/>
        </p:nvPicPr>
        <p:blipFill>
          <a:blip r:embed="rId3" cstate="print"/>
          <a:srcRect l="2965" r="2965"/>
          <a:stretch>
            <a:fillRect/>
          </a:stretch>
        </p:blipFill>
        <p:spPr>
          <a:xfrm>
            <a:off x="0" y="357166"/>
            <a:ext cx="3978275" cy="56388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</p:pic>
    </p:spTree>
    <p:extLst>
      <p:ext uri="{BB962C8B-B14F-4D97-AF65-F5344CB8AC3E}">
        <p14:creationId xmlns="" xmlns:p14="http://schemas.microsoft.com/office/powerpoint/2010/main" val="9038717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-89043" y="6031258"/>
            <a:ext cx="4060501" cy="6401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rgbClr val="FF9933"/>
                </a:solidFill>
              </a:rPr>
              <a:t> Среда для диалога с родителями</a:t>
            </a:r>
          </a:p>
          <a:p>
            <a:pPr algn="ctr"/>
            <a:r>
              <a:rPr lang="ru-RU" sz="1800" dirty="0" smtClean="0">
                <a:solidFill>
                  <a:srgbClr val="FF9933"/>
                </a:solidFill>
              </a:rPr>
              <a:t> </a:t>
            </a:r>
            <a:endParaRPr lang="ru-RU" sz="1800" dirty="0">
              <a:solidFill>
                <a:srgbClr val="FF9933"/>
              </a:solidFill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086776" y="5969123"/>
            <a:ext cx="4105826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200" dirty="0" smtClean="0">
                <a:solidFill>
                  <a:srgbClr val="FF9933"/>
                </a:solidFill>
              </a:rPr>
              <a:t> </a:t>
            </a:r>
            <a:r>
              <a:rPr lang="ru-RU" sz="1800" dirty="0" smtClean="0">
                <a:solidFill>
                  <a:srgbClr val="FF9933"/>
                </a:solidFill>
              </a:rPr>
              <a:t>Среда </a:t>
            </a:r>
            <a:r>
              <a:rPr lang="ru-RU" sz="1800" dirty="0">
                <a:solidFill>
                  <a:srgbClr val="FF9933"/>
                </a:solidFill>
              </a:rPr>
              <a:t>для диалога с родителями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200" dirty="0" smtClean="0">
                <a:solidFill>
                  <a:srgbClr val="FF9933"/>
                </a:solidFill>
              </a:rPr>
              <a:t> </a:t>
            </a:r>
            <a:endParaRPr lang="ru-RU" sz="2200" dirty="0">
              <a:solidFill>
                <a:srgbClr val="FF9933"/>
              </a:solidFill>
            </a:endParaRP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4164745" y="5867302"/>
            <a:ext cx="4164899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>
                <a:solidFill>
                  <a:srgbClr val="FF9933"/>
                </a:solidFill>
              </a:rPr>
              <a:t>Среда </a:t>
            </a:r>
            <a:r>
              <a:rPr lang="ru-RU" sz="1800" dirty="0">
                <a:solidFill>
                  <a:srgbClr val="FF9933"/>
                </a:solidFill>
              </a:rPr>
              <a:t>для диалога с родителями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srgbClr val="FF9933"/>
                </a:solidFill>
              </a:rPr>
              <a:t> </a:t>
            </a:r>
            <a:r>
              <a:rPr lang="ru-RU" sz="2000" dirty="0" smtClean="0">
                <a:solidFill>
                  <a:srgbClr val="FF9933"/>
                </a:solidFill>
              </a:rPr>
              <a:t> </a:t>
            </a:r>
            <a:endParaRPr lang="ru-RU" sz="2000" dirty="0">
              <a:solidFill>
                <a:srgbClr val="FF9933"/>
              </a:solidFill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5832648" cy="3529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FF9933"/>
                </a:solidFill>
              </a:rPr>
              <a:t>4</a:t>
            </a:r>
            <a:r>
              <a:rPr lang="ru-RU" sz="1800" b="1" dirty="0" smtClean="0">
                <a:solidFill>
                  <a:srgbClr val="FF9933"/>
                </a:solidFill>
              </a:rPr>
              <a:t>. </a:t>
            </a:r>
            <a:r>
              <a:rPr lang="ru-RU" sz="1800" b="1" dirty="0">
                <a:solidFill>
                  <a:srgbClr val="FF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среды для диалога с родителями</a:t>
            </a:r>
            <a:endParaRPr lang="ru-RU" sz="1800" b="1" dirty="0">
              <a:solidFill>
                <a:srgbClr val="FF9933"/>
              </a:solidFill>
            </a:endParaRPr>
          </a:p>
        </p:txBody>
      </p:sp>
      <p:pic>
        <p:nvPicPr>
          <p:cNvPr id="2050" name="Picture 2" descr="C:\Users\днс\Desktop\Новая папка (2)\IMG_20191204_143253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 bwMode="auto">
          <a:xfrm>
            <a:off x="11113" y="379413"/>
            <a:ext cx="3978275" cy="5638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днс\Desktop\Новая папка (2)\IMG_20191204_143428.jpg"/>
          <p:cNvPicPr>
            <a:picLocks noGrp="1" noChangeAspect="1" noChangeArrowheads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 bwMode="auto">
          <a:xfrm>
            <a:off x="4146550" y="400050"/>
            <a:ext cx="3978275" cy="5638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днс\Desktop\Новая папка (2)\IMG_20191204_143356.jpg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 bwMode="auto">
          <a:xfrm>
            <a:off x="8256588" y="377825"/>
            <a:ext cx="3978275" cy="5638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132169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7200" dirty="0" smtClean="0"/>
              <a:t>Организация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развивающей</a:t>
            </a:r>
            <a:br>
              <a:rPr lang="ru-RU" dirty="0" smtClean="0"/>
            </a:br>
            <a:r>
              <a:rPr lang="ru-RU" dirty="0" smtClean="0"/>
              <a:t>предметно-пространственной среды в группе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328760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SAM_7012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23543" r="23543"/>
          <a:stretch>
            <a:fillRect/>
          </a:stretch>
        </p:blipFill>
        <p:spPr>
          <a:xfrm>
            <a:off x="1485900" y="392112"/>
            <a:ext cx="4248472" cy="5773191"/>
          </a:xfrm>
        </p:spPr>
      </p:pic>
      <p:pic>
        <p:nvPicPr>
          <p:cNvPr id="9218" name="Picture 2" descr="C:\Users\днс\Desktop\Новая папка (2)\IMG_20191011_150942.jpg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 bwMode="auto">
          <a:xfrm>
            <a:off x="7102525" y="476672"/>
            <a:ext cx="4536504" cy="57717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43407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AM_7004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2965" r="2965"/>
          <a:stretch>
            <a:fillRect/>
          </a:stretch>
        </p:blipFill>
        <p:spPr>
          <a:xfrm>
            <a:off x="112713" y="415925"/>
            <a:ext cx="3978275" cy="5638800"/>
          </a:xfrm>
        </p:spPr>
      </p:pic>
      <p:pic>
        <p:nvPicPr>
          <p:cNvPr id="7" name="Рисунок 6" descr="SAM_7006.JPG"/>
          <p:cNvPicPr>
            <a:picLocks noGrp="1" noChangeAspect="1"/>
          </p:cNvPicPr>
          <p:nvPr>
            <p:ph type="pic" idx="13"/>
          </p:nvPr>
        </p:nvPicPr>
        <p:blipFill>
          <a:blip r:embed="rId4" cstate="print"/>
          <a:srcRect l="2984" r="2984"/>
          <a:stretch>
            <a:fillRect/>
          </a:stretch>
        </p:blipFill>
        <p:spPr>
          <a:xfrm>
            <a:off x="4208463" y="415925"/>
            <a:ext cx="3976687" cy="5638800"/>
          </a:xfrm>
        </p:spPr>
      </p:pic>
      <p:sp>
        <p:nvSpPr>
          <p:cNvPr id="11" name="Заголовок 2"/>
          <p:cNvSpPr txBox="1">
            <a:spLocks/>
          </p:cNvSpPr>
          <p:nvPr/>
        </p:nvSpPr>
        <p:spPr>
          <a:xfrm>
            <a:off x="-344502" y="6149069"/>
            <a:ext cx="4671920" cy="8271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 descr="SAM_6803.JPG"/>
          <p:cNvPicPr>
            <a:picLocks noGrp="1" noChangeAspect="1"/>
          </p:cNvPicPr>
          <p:nvPr>
            <p:ph type="pic" idx="10"/>
          </p:nvPr>
        </p:nvPicPr>
        <p:blipFill>
          <a:blip r:embed="rId5" cstate="print"/>
          <a:srcRect l="25495" r="25495"/>
          <a:stretch>
            <a:fillRect/>
          </a:stretch>
        </p:blipFill>
        <p:spPr>
          <a:xfrm>
            <a:off x="8304213" y="415925"/>
            <a:ext cx="3694112" cy="5653088"/>
          </a:xfrm>
        </p:spPr>
      </p:pic>
    </p:spTree>
    <p:extLst>
      <p:ext uri="{BB962C8B-B14F-4D97-AF65-F5344CB8AC3E}">
        <p14:creationId xmlns="" xmlns:p14="http://schemas.microsoft.com/office/powerpoint/2010/main" val="38725319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5058" y="1600200"/>
            <a:ext cx="3143272" cy="243840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Уголок</a:t>
            </a:r>
            <a:br>
              <a:rPr lang="ru-RU" sz="2400" dirty="0" smtClean="0"/>
            </a:br>
            <a:r>
              <a:rPr lang="ru-RU" sz="2400" dirty="0" smtClean="0"/>
              <a:t> ранней </a:t>
            </a:r>
            <a:br>
              <a:rPr lang="ru-RU" sz="2400" dirty="0" smtClean="0"/>
            </a:br>
            <a:r>
              <a:rPr lang="ru-RU" sz="2400" dirty="0" smtClean="0"/>
              <a:t>профессиональной направленности</a:t>
            </a: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7934" y="4191000"/>
            <a:ext cx="3000396" cy="182880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/>
              <a:t>Игрушки и макеты в нашем уголке выполнены  педагогами и родителями нашей группы. Дети с  удовольствием  делают первые шаги в  «Страну РЖД»</a:t>
            </a:r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030" b="4030"/>
          <a:stretch>
            <a:fillRect/>
          </a:stretch>
        </p:blipFill>
        <p:spPr>
          <a:xfrm>
            <a:off x="3522644" y="714356"/>
            <a:ext cx="3977640" cy="27432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</p:pic>
      <p:pic>
        <p:nvPicPr>
          <p:cNvPr id="9" name="Рисунок 8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030" b="4030"/>
          <a:stretch>
            <a:fillRect/>
          </a:stretch>
        </p:blipFill>
        <p:spPr>
          <a:xfrm>
            <a:off x="7880362" y="2214554"/>
            <a:ext cx="3812581" cy="2629366"/>
          </a:xfrm>
        </p:spPr>
      </p:pic>
      <p:pic>
        <p:nvPicPr>
          <p:cNvPr id="10" name="Рисунок 9"/>
          <p:cNvPicPr>
            <a:picLocks noGrp="1" noChangeAspect="1"/>
          </p:cNvPicPr>
          <p:nvPr>
            <p:ph type="pic" idx="11"/>
          </p:nvPr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030" b="4030"/>
          <a:stretch>
            <a:fillRect/>
          </a:stretch>
        </p:blipFill>
        <p:spPr>
          <a:xfrm>
            <a:off x="3594082" y="3786190"/>
            <a:ext cx="3977640" cy="2743200"/>
          </a:xfrm>
        </p:spPr>
      </p:pic>
    </p:spTree>
    <p:extLst>
      <p:ext uri="{BB962C8B-B14F-4D97-AF65-F5344CB8AC3E}">
        <p14:creationId xmlns="" xmlns:p14="http://schemas.microsoft.com/office/powerpoint/2010/main" val="26895386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Уголок сенсорного развития </a:t>
            </a:r>
            <a:endParaRPr lang="ru-RU" dirty="0"/>
          </a:p>
        </p:txBody>
      </p:sp>
      <p:pic>
        <p:nvPicPr>
          <p:cNvPr id="6146" name="Picture 2" descr="C:\Users\днс\Desktop\Новая папка (2)\IMG_20191011_151001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450" b="3450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13349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Картотека режимных моментов и физкультминуток</a:t>
            </a: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Дети с удовольствием  запоминают коротенькие стихи  - приветствия,</a:t>
            </a:r>
          </a:p>
          <a:p>
            <a:r>
              <a:rPr lang="ru-RU" dirty="0" err="1" smtClean="0"/>
              <a:t>просыпалочки</a:t>
            </a:r>
            <a:r>
              <a:rPr lang="ru-RU" dirty="0" smtClean="0"/>
              <a:t>, </a:t>
            </a:r>
            <a:r>
              <a:rPr lang="ru-RU" dirty="0" err="1" smtClean="0"/>
              <a:t>и.т.д</a:t>
            </a:r>
            <a:r>
              <a:rPr lang="ru-RU" dirty="0" smtClean="0"/>
              <a:t> , а также вместе с героями сказок выполняют физкультурные задания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459" b="3459"/>
          <a:stretch>
            <a:fillRect/>
          </a:stretch>
        </p:blipFill>
        <p:spPr>
          <a:xfrm>
            <a:off x="252336" y="785794"/>
            <a:ext cx="7823276" cy="5462606"/>
          </a:xfrm>
        </p:spPr>
      </p:pic>
    </p:spTree>
    <p:extLst>
      <p:ext uri="{BB962C8B-B14F-4D97-AF65-F5344CB8AC3E}">
        <p14:creationId xmlns="" xmlns:p14="http://schemas.microsoft.com/office/powerpoint/2010/main" val="3502205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3713" y="6237288"/>
            <a:ext cx="3961450" cy="393576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Вход в группу, нижняя левая точка</a:t>
            </a:r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92603" y="6312744"/>
            <a:ext cx="3124200" cy="318120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Нижняя правая точка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Заголовок 2"/>
          <p:cNvSpPr txBox="1">
            <a:spLocks/>
          </p:cNvSpPr>
          <p:nvPr/>
        </p:nvSpPr>
        <p:spPr>
          <a:xfrm>
            <a:off x="121772" y="2980952"/>
            <a:ext cx="3550920" cy="39357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левая точка</a:t>
            </a:r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Текст 3"/>
          <p:cNvSpPr txBox="1">
            <a:spLocks/>
          </p:cNvSpPr>
          <p:nvPr/>
        </p:nvSpPr>
        <p:spPr>
          <a:xfrm>
            <a:off x="4654252" y="2980952"/>
            <a:ext cx="3124200" cy="318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правая точка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Текст 3"/>
          <p:cNvSpPr txBox="1">
            <a:spLocks/>
          </p:cNvSpPr>
          <p:nvPr/>
        </p:nvSpPr>
        <p:spPr>
          <a:xfrm>
            <a:off x="8714243" y="1700808"/>
            <a:ext cx="3124200" cy="39604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 </a:t>
            </a:r>
          </a:p>
          <a:p>
            <a:pPr algn="ctr"/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ранний возраст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24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Рисунок 12" descr="SAM_6961.JPG"/>
          <p:cNvPicPr>
            <a:picLocks noGrp="1" noChangeAspect="1"/>
          </p:cNvPicPr>
          <p:nvPr>
            <p:ph type="pic" idx="12"/>
          </p:nvPr>
        </p:nvPicPr>
        <p:blipFill>
          <a:blip r:embed="rId3" cstate="print"/>
          <a:srcRect t="24142" b="24142"/>
          <a:stretch>
            <a:fillRect/>
          </a:stretch>
        </p:blipFill>
        <p:spPr>
          <a:xfrm>
            <a:off x="4511675" y="238125"/>
            <a:ext cx="3978275" cy="2743200"/>
          </a:xfrm>
        </p:spPr>
      </p:pic>
      <p:pic>
        <p:nvPicPr>
          <p:cNvPr id="11" name="Рисунок 10" descr="SAM_6956.JPG"/>
          <p:cNvPicPr>
            <a:picLocks noGrp="1" noChangeAspect="1"/>
          </p:cNvPicPr>
          <p:nvPr>
            <p:ph type="pic" idx="10"/>
          </p:nvPr>
        </p:nvPicPr>
        <p:blipFill>
          <a:blip r:embed="rId4" cstate="print"/>
          <a:srcRect t="24142" b="24142"/>
          <a:stretch>
            <a:fillRect/>
          </a:stretch>
        </p:blipFill>
        <p:spPr>
          <a:xfrm>
            <a:off x="131763" y="233363"/>
            <a:ext cx="3978275" cy="2743200"/>
          </a:xfrm>
        </p:spPr>
      </p:pic>
      <p:pic>
        <p:nvPicPr>
          <p:cNvPr id="12" name="Рисунок 11" descr="SAM_6959.JPG"/>
          <p:cNvPicPr>
            <a:picLocks noGrp="1" noChangeAspect="1"/>
          </p:cNvPicPr>
          <p:nvPr>
            <p:ph type="pic" idx="1"/>
          </p:nvPr>
        </p:nvPicPr>
        <p:blipFill>
          <a:blip r:embed="rId5" cstate="print"/>
          <a:srcRect t="24142" b="24142"/>
          <a:stretch>
            <a:fillRect/>
          </a:stretch>
        </p:blipFill>
        <p:spPr>
          <a:xfrm>
            <a:off x="233363" y="3433763"/>
            <a:ext cx="3978275" cy="2743200"/>
          </a:xfrm>
        </p:spPr>
      </p:pic>
      <p:pic>
        <p:nvPicPr>
          <p:cNvPr id="14" name="Рисунок 13" descr="SAM_6963.JPG"/>
          <p:cNvPicPr>
            <a:picLocks noGrp="1" noChangeAspect="1"/>
          </p:cNvPicPr>
          <p:nvPr>
            <p:ph type="pic" idx="11"/>
          </p:nvPr>
        </p:nvPicPr>
        <p:blipFill>
          <a:blip r:embed="rId6" cstate="print"/>
          <a:srcRect t="24142" b="24142"/>
          <a:stretch>
            <a:fillRect/>
          </a:stretch>
        </p:blipFill>
        <p:spPr>
          <a:xfrm>
            <a:off x="4624388" y="3467100"/>
            <a:ext cx="3978275" cy="2743200"/>
          </a:xfrm>
        </p:spPr>
      </p:pic>
    </p:spTree>
    <p:extLst>
      <p:ext uri="{BB962C8B-B14F-4D97-AF65-F5344CB8AC3E}">
        <p14:creationId xmlns="" xmlns:p14="http://schemas.microsoft.com/office/powerpoint/2010/main" val="27050850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590356" y="1124744"/>
            <a:ext cx="6408712" cy="11856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/>
              <a:t>1. Рабочий сектор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(представлен, сенсорным экологическим, патриотическим, сенсорным, а также центром развития речи)</a:t>
            </a: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26460" y="3068960"/>
            <a:ext cx="4969255" cy="1828800"/>
          </a:xfrm>
        </p:spPr>
        <p:txBody>
          <a:bodyPr>
            <a:normAutofit/>
          </a:bodyPr>
          <a:lstStyle/>
          <a:p>
            <a:pPr marL="342900" indent="-342900">
              <a:buFontTx/>
              <a:buChar char="-"/>
            </a:pPr>
            <a:r>
              <a:rPr lang="ru-RU" dirty="0" smtClean="0">
                <a:solidFill>
                  <a:srgbClr val="FFFF00"/>
                </a:solidFill>
              </a:rPr>
              <a:t>Наполняемость  центров меняется  </a:t>
            </a:r>
            <a:r>
              <a:rPr lang="ru-RU" dirty="0" err="1" smtClean="0">
                <a:solidFill>
                  <a:srgbClr val="FFFF00"/>
                </a:solidFill>
              </a:rPr>
              <a:t>взависимости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</a:p>
          <a:p>
            <a:pPr marL="342900" indent="-342900">
              <a:buFontTx/>
              <a:buChar char="-"/>
            </a:pPr>
            <a:r>
              <a:rPr lang="ru-RU" dirty="0" smtClean="0">
                <a:solidFill>
                  <a:srgbClr val="FFFF00"/>
                </a:solidFill>
              </a:rPr>
              <a:t>от  темы дня, недели, времени года</a:t>
            </a:r>
          </a:p>
          <a:p>
            <a:pPr marL="342900" indent="-342900">
              <a:buFontTx/>
              <a:buChar char="-"/>
            </a:pP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8" name="Рисунок 7" descr="SAM_6968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2984" r="2984"/>
          <a:stretch>
            <a:fillRect/>
          </a:stretch>
        </p:blipFill>
        <p:spPr>
          <a:xfrm>
            <a:off x="1054100" y="620713"/>
            <a:ext cx="3976688" cy="5638800"/>
          </a:xfrm>
        </p:spPr>
      </p:pic>
    </p:spTree>
    <p:extLst>
      <p:ext uri="{BB962C8B-B14F-4D97-AF65-F5344CB8AC3E}">
        <p14:creationId xmlns="" xmlns:p14="http://schemas.microsoft.com/office/powerpoint/2010/main" val="13896769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331152" y="6187064"/>
            <a:ext cx="3550920" cy="5364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экологического развития 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4184974" y="5758252"/>
            <a:ext cx="3550920" cy="109331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Центр правильной речи </a:t>
            </a:r>
          </a:p>
          <a:p>
            <a:pPr algn="ctr"/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593534" y="6097506"/>
            <a:ext cx="3550920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8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центр патриотического воспитания</a:t>
            </a:r>
          </a:p>
          <a:p>
            <a:pPr algn="ctr"/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Рисунок 11" descr="SAM_6972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2965" r="2965"/>
          <a:stretch>
            <a:fillRect/>
          </a:stretch>
        </p:blipFill>
        <p:spPr>
          <a:xfrm>
            <a:off x="55563" y="473075"/>
            <a:ext cx="3978275" cy="5638800"/>
          </a:xfrm>
        </p:spPr>
      </p:pic>
      <p:pic>
        <p:nvPicPr>
          <p:cNvPr id="14" name="Рисунок 13" descr="SAM_6989.JPG"/>
          <p:cNvPicPr>
            <a:picLocks noGrp="1" noChangeAspect="1"/>
          </p:cNvPicPr>
          <p:nvPr>
            <p:ph type="pic" idx="10"/>
          </p:nvPr>
        </p:nvPicPr>
        <p:blipFill>
          <a:blip r:embed="rId4" cstate="print"/>
          <a:srcRect l="2965" r="2965"/>
          <a:stretch>
            <a:fillRect/>
          </a:stretch>
        </p:blipFill>
        <p:spPr>
          <a:xfrm>
            <a:off x="8210550" y="482600"/>
            <a:ext cx="3978275" cy="5638800"/>
          </a:xfrm>
        </p:spPr>
      </p:pic>
      <p:pic>
        <p:nvPicPr>
          <p:cNvPr id="3074" name="Picture 2" descr="C:\Users\днс\Desktop\Новая папка (2)\IMG_20191011_150836.jpg"/>
          <p:cNvPicPr>
            <a:picLocks noGrp="1" noChangeAspect="1" noChangeArrowheads="1"/>
          </p:cNvPicPr>
          <p:nvPr>
            <p:ph type="pic" idx="13"/>
          </p:nvPr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 bwMode="auto">
          <a:xfrm>
            <a:off x="4078288" y="458788"/>
            <a:ext cx="3978275" cy="5638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946463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-89043" y="6031258"/>
            <a:ext cx="4060501" cy="6401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центр сенсорного развития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593534" y="6097506"/>
            <a:ext cx="3550920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книжный уголок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4327418" y="5995685"/>
            <a:ext cx="4247760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уголок </a:t>
            </a:r>
            <a:r>
              <a:rPr lang="ru-RU" sz="1800" dirty="0" err="1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эксперементирования</a:t>
            </a:r>
            <a:endParaRPr lang="ru-RU" sz="18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" name="Рисунок 16" descr="SAM_6974.JPG"/>
          <p:cNvPicPr>
            <a:picLocks noGrp="1" noChangeAspect="1"/>
          </p:cNvPicPr>
          <p:nvPr>
            <p:ph type="pic" idx="13"/>
          </p:nvPr>
        </p:nvPicPr>
        <p:blipFill>
          <a:blip r:embed="rId3" cstate="print"/>
          <a:srcRect l="23554" r="23554"/>
          <a:stretch>
            <a:fillRect/>
          </a:stretch>
        </p:blipFill>
        <p:spPr>
          <a:xfrm>
            <a:off x="4208463" y="415925"/>
            <a:ext cx="3976687" cy="5638800"/>
          </a:xfrm>
        </p:spPr>
      </p:pic>
      <p:pic>
        <p:nvPicPr>
          <p:cNvPr id="4098" name="Picture 2" descr="C:\Users\днс\Desktop\Новая папка (2)\IMG_20191011_150849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 bwMode="auto">
          <a:xfrm>
            <a:off x="117475" y="398463"/>
            <a:ext cx="3978275" cy="5638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днс\Desktop\Новая папка (2)\IMG_20191011_151124.jpg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 bwMode="auto">
          <a:xfrm>
            <a:off x="8326660" y="385508"/>
            <a:ext cx="3672408" cy="5638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4733083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3772" y="6189039"/>
            <a:ext cx="4392487" cy="612441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1.6. Рабочий сектор </a:t>
            </a: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методическая литература педагога)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18548" y="6189040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1.7. Рабочий сектор </a:t>
            </a:r>
            <a:endParaRPr lang="ru-RU" sz="16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(ИКТ для педагога)</a:t>
            </a:r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BA101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rgbClr val="BA1010">
                  <a:lumMod val="20000"/>
                  <a:lumOff val="8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 descr="SAM_6934.JPG"/>
          <p:cNvPicPr>
            <a:picLocks noGrp="1" noChangeAspect="1"/>
          </p:cNvPicPr>
          <p:nvPr>
            <p:ph type="pic" idx="10"/>
          </p:nvPr>
        </p:nvPicPr>
        <p:blipFill>
          <a:blip r:embed="rId3" cstate="print"/>
          <a:srcRect l="2965" r="2965"/>
          <a:stretch>
            <a:fillRect/>
          </a:stretch>
        </p:blipFill>
        <p:spPr>
          <a:xfrm>
            <a:off x="6891338" y="473075"/>
            <a:ext cx="3978275" cy="5638800"/>
          </a:xfrm>
        </p:spPr>
      </p:pic>
      <p:pic>
        <p:nvPicPr>
          <p:cNvPr id="1026" name="Picture 2" descr="C:\Users\днс\Desktop\Новая папка (2)\IMG_20191203_123612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 bwMode="auto">
          <a:xfrm>
            <a:off x="541338" y="473075"/>
            <a:ext cx="3978275" cy="5638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644646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02124" y="6286520"/>
            <a:ext cx="4537207" cy="417500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</a:t>
            </a:r>
            <a:r>
              <a:rPr lang="ru-RU" sz="18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игры </a:t>
            </a:r>
            <a:endParaRPr lang="ru-RU" sz="18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SAM_6803.JPG"/>
          <p:cNvPicPr>
            <a:picLocks noGrp="1" noChangeAspect="1"/>
          </p:cNvPicPr>
          <p:nvPr>
            <p:ph type="pic" idx="10"/>
          </p:nvPr>
        </p:nvPicPr>
        <p:blipFill>
          <a:blip r:embed="rId3" cstate="print"/>
          <a:srcRect l="23543" r="23543"/>
          <a:stretch>
            <a:fillRect/>
          </a:stretch>
        </p:blipFill>
        <p:spPr>
          <a:xfrm>
            <a:off x="1165190" y="477500"/>
            <a:ext cx="4357718" cy="5732780"/>
          </a:xfrm>
        </p:spPr>
      </p:pic>
      <p:pic>
        <p:nvPicPr>
          <p:cNvPr id="5" name="Рисунок 4" descr="IMG_20201207_151259.jpg"/>
          <p:cNvPicPr>
            <a:picLocks noGrp="1" noChangeAspect="1"/>
          </p:cNvPicPr>
          <p:nvPr>
            <p:ph type="pic" idx="10"/>
          </p:nvPr>
        </p:nvPicPr>
        <p:blipFill>
          <a:blip r:embed="rId4" cstate="print"/>
          <a:srcRect l="3005" r="3005"/>
          <a:stretch>
            <a:fillRect/>
          </a:stretch>
        </p:blipFill>
        <p:spPr>
          <a:xfrm>
            <a:off x="6523040" y="500042"/>
            <a:ext cx="4451339" cy="5643562"/>
          </a:xfrm>
        </p:spPr>
      </p:pic>
    </p:spTree>
    <p:extLst>
      <p:ext uri="{BB962C8B-B14F-4D97-AF65-F5344CB8AC3E}">
        <p14:creationId xmlns="" xmlns:p14="http://schemas.microsoft.com/office/powerpoint/2010/main" val="4956790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3934172" y="260648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304552" y="5908560"/>
            <a:ext cx="5099785" cy="7608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Музыкальный уголок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6568429" y="5908560"/>
            <a:ext cx="4537207" cy="6096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Уголок театрализации</a:t>
            </a:r>
          </a:p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 descr="SAM_6985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4551" r="4551"/>
          <a:stretch>
            <a:fillRect/>
          </a:stretch>
        </p:blipFill>
        <p:spPr>
          <a:xfrm>
            <a:off x="0" y="609600"/>
            <a:ext cx="6035675" cy="4979988"/>
          </a:xfrm>
        </p:spPr>
      </p:pic>
      <p:pic>
        <p:nvPicPr>
          <p:cNvPr id="5122" name="Picture 2" descr="C:\Users\днс\Desktop\Новая папка (2)\IMG_20191011_151328.jpg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4966" b="14966"/>
          <a:stretch>
            <a:fillRect/>
          </a:stretch>
        </p:blipFill>
        <p:spPr bwMode="auto">
          <a:xfrm>
            <a:off x="6153785" y="609600"/>
            <a:ext cx="5845283" cy="49796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8017772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34460" y="5949281"/>
            <a:ext cx="4671920" cy="827144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центр двигательной активности</a:t>
            </a:r>
            <a:b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600950" y="6147723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уголок ряженья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 descr="SAM_6996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2965" r="2965"/>
          <a:stretch>
            <a:fillRect/>
          </a:stretch>
        </p:blipFill>
        <p:spPr>
          <a:xfrm>
            <a:off x="1481138" y="509588"/>
            <a:ext cx="3978275" cy="5638800"/>
          </a:xfrm>
        </p:spPr>
      </p:pic>
      <p:pic>
        <p:nvPicPr>
          <p:cNvPr id="10" name="Рисунок 9" descr="SAM_6635.JPG"/>
          <p:cNvPicPr>
            <a:picLocks noGrp="1" noChangeAspect="1"/>
          </p:cNvPicPr>
          <p:nvPr>
            <p:ph type="pic" idx="10"/>
          </p:nvPr>
        </p:nvPicPr>
        <p:blipFill>
          <a:blip r:embed="rId4" cstate="print"/>
          <a:srcRect l="13355" r="13355"/>
          <a:stretch>
            <a:fillRect/>
          </a:stretch>
        </p:blipFill>
        <p:spPr>
          <a:xfrm>
            <a:off x="7031038" y="477838"/>
            <a:ext cx="3976687" cy="5638800"/>
          </a:xfrm>
        </p:spPr>
      </p:pic>
    </p:spTree>
    <p:extLst>
      <p:ext uri="{BB962C8B-B14F-4D97-AF65-F5344CB8AC3E}">
        <p14:creationId xmlns="" xmlns:p14="http://schemas.microsoft.com/office/powerpoint/2010/main" val="11961106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raduationAlbum_16x9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110000"/>
          </a:lnSpc>
          <a:defRPr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6313D3F-4C96-479C-A8EF-55F4C044825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Альбом для фотографий с выпускного вечера с черным фоном (широкоэкранный формат)</Template>
  <TotalTime>0</TotalTime>
  <Words>275</Words>
  <Application>Microsoft Office PowerPoint</Application>
  <PresentationFormat>Произвольный</PresentationFormat>
  <Paragraphs>90</Paragraphs>
  <Slides>19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GraduationAlbum_16x9</vt:lpstr>
      <vt:lpstr>Вторая группа раннего возраста, «Осень в гостях у ребят» (2-3 года)</vt:lpstr>
      <vt:lpstr>Вход в группу, нижняя левая точка</vt:lpstr>
      <vt:lpstr>1. Рабочий сектор  (представлен, сенсорным экологическим, патриотическим, сенсорным, а также центром развития речи)</vt:lpstr>
      <vt:lpstr>Слайд 4</vt:lpstr>
      <vt:lpstr>Слайд 5</vt:lpstr>
      <vt:lpstr>1.6. Рабочий сектор  (методическая литература педагога)</vt:lpstr>
      <vt:lpstr>Центр игры </vt:lpstr>
      <vt:lpstr>Слайд 8</vt:lpstr>
      <vt:lpstr> центр двигательной активности  </vt:lpstr>
      <vt:lpstr> </vt:lpstr>
      <vt:lpstr>Слайд 11</vt:lpstr>
      <vt:lpstr>Слайд 12</vt:lpstr>
      <vt:lpstr>Слайд 13</vt:lpstr>
      <vt:lpstr>Организация  развивающей предметно-пространственной среды в группе</vt:lpstr>
      <vt:lpstr>Слайд 15</vt:lpstr>
      <vt:lpstr>Слайд 16</vt:lpstr>
      <vt:lpstr>Уголок  ранней  профессиональной направленности</vt:lpstr>
      <vt:lpstr>Уголок сенсорного развития </vt:lpstr>
      <vt:lpstr>Картотека режимных моментов и физкультминуток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2018-04-22T15:15:56Z</dcterms:created>
  <dcterms:modified xsi:type="dcterms:W3CDTF">2025-11-24T11:26:58Z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TC028133329991</vt:lpwstr>
  </property>
</Properties>
</file>