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3"/>
  </p:notes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56" r:id="rId10"/>
    <p:sldId id="264" r:id="rId11"/>
    <p:sldId id="265" r:id="rId12"/>
  </p:sldIdLst>
  <p:sldSz cx="14630400" cy="8229600"/>
  <p:notesSz cx="8229600" cy="14630400"/>
  <p:embeddedFontLst>
    <p:embeddedFont>
      <p:font typeface="Bricolage Grotesque Semi Bold" panose="020B0604020202020204" charset="0"/>
      <p:regular r:id="rId14"/>
    </p:embeddedFont>
    <p:embeddedFont>
      <p:font typeface="Inter" panose="020B0604020202020204" charset="0"/>
      <p:regular r:id="rId15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5" d="100"/>
          <a:sy n="65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989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svg"/><Relationship Id="rId9" Type="http://schemas.openxmlformats.org/officeDocument/2006/relationships/image" Target="../media/image17.svg"/><Relationship Id="rId1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91276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ctr" defTabSz="914400" rtl="0" eaLnBrk="1" fontAlgn="auto" latinLnBrk="0" hangingPunct="1">
              <a:lnSpc>
                <a:spcPts val="55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000" b="1" i="0" u="none" strike="noStrike" kern="1200" cap="none" spc="0" normalizeH="0" baseline="0" noProof="0" dirty="0">
                <a:ln>
                  <a:noFill/>
                </a:ln>
                <a:solidFill>
                  <a:srgbClr val="2C2926"/>
                </a:solidFill>
                <a:effectLst/>
                <a:uLnTx/>
                <a:uFillTx/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Как создать традиции в семье, группе детского сада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 1"/>
          <p:cNvSpPr/>
          <p:nvPr/>
        </p:nvSpPr>
        <p:spPr>
          <a:xfrm>
            <a:off x="6280190" y="5057775"/>
            <a:ext cx="7556421" cy="5805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lvl="0" indent="0" algn="l" defTabSz="914400" rtl="0" eaLnBrk="1" fontAlgn="auto" latinLnBrk="0" hangingPunct="1">
              <a:lnSpc>
                <a:spcPts val="22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C292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Сю-</a:t>
            </a:r>
            <a:r>
              <a:rPr kumimoji="0" lang="ru-RU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2C292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Тя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rgbClr val="2C2926"/>
                </a:solidFill>
                <a:effectLst/>
                <a:uLnTx/>
                <a:uFillTx/>
                <a:latin typeface="Inter" pitchFamily="34" charset="0"/>
                <a:ea typeface="Inter" pitchFamily="34" charset="-122"/>
                <a:cs typeface="Inter" pitchFamily="34" charset="-120"/>
              </a:rPr>
              <a:t>-Не Ксения Викторовна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0C26F12-4DA8-4784-A259-E8DAB53AF451}"/>
              </a:ext>
            </a:extLst>
          </p:cNvPr>
          <p:cNvSpPr/>
          <p:nvPr/>
        </p:nvSpPr>
        <p:spPr>
          <a:xfrm>
            <a:off x="12432890" y="7669161"/>
            <a:ext cx="2094271" cy="56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207181"/>
            <a:ext cx="1062894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Практическое Задание: Проектируем Традицию</a:t>
            </a:r>
            <a:endParaRPr lang="en-US" sz="3550" b="1" dirty="0"/>
          </a:p>
        </p:txBody>
      </p:sp>
      <p:sp>
        <p:nvSpPr>
          <p:cNvPr id="3" name="Text 1"/>
          <p:cNvSpPr/>
          <p:nvPr/>
        </p:nvSpPr>
        <p:spPr>
          <a:xfrm>
            <a:off x="793790" y="3227784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Разделитесь на группы по возрастам и создайте свою традицию, продумав: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845838"/>
            <a:ext cx="13042821" cy="1631156"/>
          </a:xfrm>
          <a:prstGeom prst="roundRect">
            <a:avLst>
              <a:gd name="adj" fmla="val 5841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01410" y="3853458"/>
            <a:ext cx="4342448" cy="807958"/>
          </a:xfrm>
          <a:prstGeom prst="roundRect">
            <a:avLst>
              <a:gd name="adj" fmla="val 11791"/>
            </a:avLst>
          </a:prstGeom>
          <a:solidFill>
            <a:srgbClr val="FFFFFF"/>
          </a:solidFill>
          <a:ln/>
        </p:spPr>
      </p:sp>
      <p:sp>
        <p:nvSpPr>
          <p:cNvPr id="6" name="Text 4"/>
          <p:cNvSpPr/>
          <p:nvPr/>
        </p:nvSpPr>
        <p:spPr>
          <a:xfrm>
            <a:off x="1028224" y="40802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Название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5143857" y="3853458"/>
            <a:ext cx="4342567" cy="80795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8" name="Shape 6"/>
          <p:cNvSpPr/>
          <p:nvPr/>
        </p:nvSpPr>
        <p:spPr>
          <a:xfrm>
            <a:off x="5143857" y="3853458"/>
            <a:ext cx="30480" cy="807958"/>
          </a:xfrm>
          <a:prstGeom prst="roundRect">
            <a:avLst>
              <a:gd name="adj" fmla="val 312558"/>
            </a:avLst>
          </a:prstGeom>
          <a:solidFill>
            <a:srgbClr val="F8ECD3"/>
          </a:solidFill>
          <a:ln/>
        </p:spPr>
      </p:sp>
      <p:sp>
        <p:nvSpPr>
          <p:cNvPr id="9" name="Text 7"/>
          <p:cNvSpPr/>
          <p:nvPr/>
        </p:nvSpPr>
        <p:spPr>
          <a:xfrm>
            <a:off x="5370671" y="40802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Цель</a:t>
            </a:r>
            <a:endParaRPr lang="en-US" sz="2200" dirty="0"/>
          </a:p>
        </p:txBody>
      </p:sp>
      <p:sp>
        <p:nvSpPr>
          <p:cNvPr id="10" name="Shape 8"/>
          <p:cNvSpPr/>
          <p:nvPr/>
        </p:nvSpPr>
        <p:spPr>
          <a:xfrm>
            <a:off x="9486424" y="3853458"/>
            <a:ext cx="4342567" cy="80795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1" name="Shape 9"/>
          <p:cNvSpPr/>
          <p:nvPr/>
        </p:nvSpPr>
        <p:spPr>
          <a:xfrm>
            <a:off x="9486424" y="3853458"/>
            <a:ext cx="30480" cy="807958"/>
          </a:xfrm>
          <a:prstGeom prst="roundRect">
            <a:avLst>
              <a:gd name="adj" fmla="val 312558"/>
            </a:avLst>
          </a:prstGeom>
          <a:solidFill>
            <a:srgbClr val="F8ECD3"/>
          </a:solidFill>
          <a:ln/>
        </p:spPr>
      </p:sp>
      <p:sp>
        <p:nvSpPr>
          <p:cNvPr id="12" name="Text 10"/>
          <p:cNvSpPr/>
          <p:nvPr/>
        </p:nvSpPr>
        <p:spPr>
          <a:xfrm>
            <a:off x="9713238" y="40802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Описание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801410" y="4661416"/>
            <a:ext cx="6513790" cy="80795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4" name="Shape 12"/>
          <p:cNvSpPr/>
          <p:nvPr/>
        </p:nvSpPr>
        <p:spPr>
          <a:xfrm>
            <a:off x="801410" y="4661416"/>
            <a:ext cx="6513790" cy="30480"/>
          </a:xfrm>
          <a:prstGeom prst="roundRect">
            <a:avLst>
              <a:gd name="adj" fmla="val 312558"/>
            </a:avLst>
          </a:prstGeom>
          <a:solidFill>
            <a:srgbClr val="F8ECD3"/>
          </a:solidFill>
          <a:ln/>
        </p:spPr>
      </p:sp>
      <p:sp>
        <p:nvSpPr>
          <p:cNvPr id="15" name="Text 13"/>
          <p:cNvSpPr/>
          <p:nvPr/>
        </p:nvSpPr>
        <p:spPr>
          <a:xfrm>
            <a:off x="1028224" y="48882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Материалы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7315200" y="4661416"/>
            <a:ext cx="6513790" cy="807958"/>
          </a:xfrm>
          <a:prstGeom prst="rect">
            <a:avLst/>
          </a:prstGeom>
          <a:solidFill>
            <a:srgbClr val="FFFFFF"/>
          </a:solidFill>
          <a:ln/>
        </p:spPr>
      </p:sp>
      <p:sp>
        <p:nvSpPr>
          <p:cNvPr id="17" name="Shape 15"/>
          <p:cNvSpPr/>
          <p:nvPr/>
        </p:nvSpPr>
        <p:spPr>
          <a:xfrm>
            <a:off x="7315200" y="4661416"/>
            <a:ext cx="30480" cy="807958"/>
          </a:xfrm>
          <a:prstGeom prst="roundRect">
            <a:avLst>
              <a:gd name="adj" fmla="val 312558"/>
            </a:avLst>
          </a:prstGeom>
          <a:solidFill>
            <a:srgbClr val="F8ECD3"/>
          </a:solidFill>
          <a:ln/>
        </p:spPr>
      </p:sp>
      <p:sp>
        <p:nvSpPr>
          <p:cNvPr id="18" name="Shape 16"/>
          <p:cNvSpPr/>
          <p:nvPr/>
        </p:nvSpPr>
        <p:spPr>
          <a:xfrm>
            <a:off x="7315200" y="4661416"/>
            <a:ext cx="6513790" cy="30480"/>
          </a:xfrm>
          <a:prstGeom prst="roundRect">
            <a:avLst>
              <a:gd name="adj" fmla="val 312558"/>
            </a:avLst>
          </a:prstGeom>
          <a:solidFill>
            <a:srgbClr val="F8ECD3"/>
          </a:solidFill>
          <a:ln/>
        </p:spPr>
      </p:sp>
      <p:sp>
        <p:nvSpPr>
          <p:cNvPr id="19" name="Text 17"/>
          <p:cNvSpPr/>
          <p:nvPr/>
        </p:nvSpPr>
        <p:spPr>
          <a:xfrm>
            <a:off x="7542014" y="488823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Вовлечение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93790" y="5732145"/>
            <a:ext cx="13042821" cy="2902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4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После 10-15 минут обсуждения — презентация идей. Делитесь творчеством!</a:t>
            </a:r>
            <a:endParaRPr lang="en-US" sz="14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67701B8D-BBDB-2BC9-7A4C-FA75A0C4A8A3}"/>
              </a:ext>
            </a:extLst>
          </p:cNvPr>
          <p:cNvSpPr/>
          <p:nvPr/>
        </p:nvSpPr>
        <p:spPr>
          <a:xfrm>
            <a:off x="12683613" y="7624916"/>
            <a:ext cx="1946787" cy="6046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361956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 err="1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Традиции</a:t>
            </a: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 — Живой Организм</a:t>
            </a:r>
            <a:endParaRPr lang="en-US" sz="3550" b="1" dirty="0"/>
          </a:p>
        </p:txBody>
      </p:sp>
      <p:sp>
        <p:nvSpPr>
          <p:cNvPr id="4" name="Text 1"/>
          <p:cNvSpPr/>
          <p:nvPr/>
        </p:nvSpPr>
        <p:spPr>
          <a:xfrm>
            <a:off x="6620351" y="3091220"/>
            <a:ext cx="721625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360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Традиции</a:t>
            </a:r>
            <a:r>
              <a:rPr lang="en-US" sz="36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не статичные правила, а развивающийся, дышащий организм. 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6280190" y="2836069"/>
            <a:ext cx="30480" cy="1961912"/>
          </a:xfrm>
          <a:prstGeom prst="rect">
            <a:avLst/>
          </a:prstGeom>
          <a:solidFill>
            <a:srgbClr val="E7BF6A"/>
          </a:solidFill>
          <a:ln/>
        </p:spPr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DE9FFA4-E2E2-4701-051C-46A32E085E01}"/>
              </a:ext>
            </a:extLst>
          </p:cNvPr>
          <p:cNvSpPr/>
          <p:nvPr/>
        </p:nvSpPr>
        <p:spPr>
          <a:xfrm>
            <a:off x="12654116" y="7565923"/>
            <a:ext cx="1976284" cy="663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32128"/>
            <a:ext cx="5502831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Зачем Нужны Традиции?</a:t>
            </a:r>
            <a:endParaRPr lang="en-US" sz="3550" b="1" dirty="0"/>
          </a:p>
        </p:txBody>
      </p:sp>
      <p:sp>
        <p:nvSpPr>
          <p:cNvPr id="4" name="Text 1"/>
          <p:cNvSpPr/>
          <p:nvPr/>
        </p:nvSpPr>
        <p:spPr>
          <a:xfrm>
            <a:off x="6280190" y="173926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Традиции</a:t>
            </a: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это не просто повторяющиеся действия. Они создают фундамент эмоционального благополучия ребёнка, особенно важный в период адаптации к детскому саду.</a:t>
            </a:r>
            <a:endParaRPr lang="en-US" sz="1750" dirty="0"/>
          </a:p>
        </p:txBody>
      </p:sp>
      <p:sp>
        <p:nvSpPr>
          <p:cNvPr id="5" name="Shape 2"/>
          <p:cNvSpPr/>
          <p:nvPr/>
        </p:nvSpPr>
        <p:spPr>
          <a:xfrm>
            <a:off x="6280190" y="3083123"/>
            <a:ext cx="3664744" cy="2402324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514624" y="3317558"/>
            <a:ext cx="3195876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Стабильность и безопасность</a:t>
            </a:r>
            <a:endParaRPr lang="en-US" sz="2200" b="1" dirty="0"/>
          </a:p>
        </p:txBody>
      </p:sp>
      <p:sp>
        <p:nvSpPr>
          <p:cNvPr id="7" name="Text 4"/>
          <p:cNvSpPr/>
          <p:nvPr/>
        </p:nvSpPr>
        <p:spPr>
          <a:xfrm>
            <a:off x="6514624" y="4162306"/>
            <a:ext cx="319587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Предсказуемые радостные события создают ощущение надёжного мира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10171748" y="3083123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406182" y="3317558"/>
            <a:ext cx="3195995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Формирование общности</a:t>
            </a:r>
            <a:endParaRPr lang="en-US" sz="2200" b="1" dirty="0"/>
          </a:p>
        </p:txBody>
      </p:sp>
      <p:sp>
        <p:nvSpPr>
          <p:cNvPr id="10" name="Text 7"/>
          <p:cNvSpPr/>
          <p:nvPr/>
        </p:nvSpPr>
        <p:spPr>
          <a:xfrm>
            <a:off x="10406182" y="4162306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Традиции сплачивают коллектив в настоящую «вторую семью»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6280190" y="5712262"/>
            <a:ext cx="7556421" cy="1685092"/>
          </a:xfrm>
          <a:prstGeom prst="roundRect">
            <a:avLst>
              <a:gd name="adj" fmla="val 5654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14624" y="5946696"/>
            <a:ext cx="38108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Эмоциональный интеллект</a:t>
            </a:r>
            <a:endParaRPr lang="en-US" sz="2200" b="1" dirty="0"/>
          </a:p>
        </p:txBody>
      </p:sp>
      <p:sp>
        <p:nvSpPr>
          <p:cNvPr id="13" name="Text 10"/>
          <p:cNvSpPr/>
          <p:nvPr/>
        </p:nvSpPr>
        <p:spPr>
          <a:xfrm>
            <a:off x="6514624" y="6437114"/>
            <a:ext cx="70875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Совместные переживания укрепляют связи между детьми и взрослыми</a:t>
            </a:r>
            <a:endParaRPr lang="en-US" sz="175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5EA306C-334F-6F34-10C1-84C0C9845817}"/>
              </a:ext>
            </a:extLst>
          </p:cNvPr>
          <p:cNvSpPr/>
          <p:nvPr/>
        </p:nvSpPr>
        <p:spPr>
          <a:xfrm>
            <a:off x="12786852" y="7698658"/>
            <a:ext cx="1843548" cy="436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91208"/>
            <a:ext cx="7159228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Полезные Результаты Традиций</a:t>
            </a:r>
            <a:endParaRPr lang="en-US" sz="3550" b="1" dirty="0"/>
          </a:p>
        </p:txBody>
      </p:sp>
      <p:sp>
        <p:nvSpPr>
          <p:cNvPr id="4" name="Shape 1"/>
          <p:cNvSpPr/>
          <p:nvPr/>
        </p:nvSpPr>
        <p:spPr>
          <a:xfrm>
            <a:off x="6280190" y="1998345"/>
            <a:ext cx="3664744" cy="2819519"/>
          </a:xfrm>
          <a:prstGeom prst="roundRect">
            <a:avLst>
              <a:gd name="adj" fmla="val 518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710" y="1998345"/>
            <a:ext cx="121920" cy="28195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28924" y="2255639"/>
            <a:ext cx="286309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Усвоение ценностей</a:t>
            </a:r>
            <a:endParaRPr lang="en-US" sz="2200" b="1" dirty="0"/>
          </a:p>
        </p:txBody>
      </p:sp>
      <p:sp>
        <p:nvSpPr>
          <p:cNvPr id="7" name="Text 3"/>
          <p:cNvSpPr/>
          <p:nvPr/>
        </p:nvSpPr>
        <p:spPr>
          <a:xfrm>
            <a:off x="6628924" y="2746058"/>
            <a:ext cx="3058716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Через традиции ненавязчиво передаются взаимопомощь, уважение, забота о природе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10171748" y="1998345"/>
            <a:ext cx="3664863" cy="2819519"/>
          </a:xfrm>
          <a:prstGeom prst="roundRect">
            <a:avLst>
              <a:gd name="adj" fmla="val 5189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41268" y="1998345"/>
            <a:ext cx="121920" cy="28195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520482" y="22556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Развитие навыков</a:t>
            </a:r>
            <a:endParaRPr lang="en-US" sz="2200" b="1" dirty="0"/>
          </a:p>
        </p:txBody>
      </p:sp>
      <p:sp>
        <p:nvSpPr>
          <p:cNvPr id="11" name="Text 6"/>
          <p:cNvSpPr/>
          <p:nvPr/>
        </p:nvSpPr>
        <p:spPr>
          <a:xfrm>
            <a:off x="10520482" y="2746058"/>
            <a:ext cx="3058835" cy="18145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Творчество, приготовление блюд, организация пространства — всё естественно развивается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6280190" y="5044678"/>
            <a:ext cx="3664744" cy="2093714"/>
          </a:xfrm>
          <a:prstGeom prst="roundRect">
            <a:avLst>
              <a:gd name="adj" fmla="val 6988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710" y="5044678"/>
            <a:ext cx="121920" cy="209371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628924" y="530197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Якоря памяти</a:t>
            </a:r>
            <a:endParaRPr lang="en-US" sz="2200" b="1" dirty="0"/>
          </a:p>
        </p:txBody>
      </p:sp>
      <p:sp>
        <p:nvSpPr>
          <p:cNvPr id="15" name="Text 9"/>
          <p:cNvSpPr/>
          <p:nvPr/>
        </p:nvSpPr>
        <p:spPr>
          <a:xfrm>
            <a:off x="6628924" y="5792391"/>
            <a:ext cx="3058716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Теплые воспоминания о детсадовских традициях остаются на всю жизнь</a:t>
            </a:r>
            <a:endParaRPr lang="en-US" sz="175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B98FBBEF-0CA7-0AB8-453A-8BABA19F2649}"/>
              </a:ext>
            </a:extLst>
          </p:cNvPr>
          <p:cNvSpPr/>
          <p:nvPr/>
        </p:nvSpPr>
        <p:spPr>
          <a:xfrm>
            <a:off x="12727858" y="7639665"/>
            <a:ext cx="1902542" cy="5899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EF86672-9415-90C1-CE6A-654F64EBF415}"/>
              </a:ext>
            </a:extLst>
          </p:cNvPr>
          <p:cNvSpPr/>
          <p:nvPr/>
        </p:nvSpPr>
        <p:spPr>
          <a:xfrm>
            <a:off x="12595123" y="7639665"/>
            <a:ext cx="2035277" cy="5899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572464"/>
            <a:ext cx="7536656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Шаг 1: Диагностика и Наблюдение</a:t>
            </a:r>
            <a:endParaRPr lang="en-US" sz="3550" b="1" dirty="0"/>
          </a:p>
        </p:txBody>
      </p:sp>
      <p:sp>
        <p:nvSpPr>
          <p:cNvPr id="4" name="Text 1"/>
          <p:cNvSpPr/>
          <p:nvPr/>
        </p:nvSpPr>
        <p:spPr>
          <a:xfrm>
            <a:off x="6280190" y="3479602"/>
            <a:ext cx="7556421" cy="217741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32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Ключ к созданию подлинной традиции — внимательное наблюдение. </a:t>
            </a:r>
            <a:endParaRPr lang="en-US" sz="3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47691FA-1244-FA0F-3386-D8F6A2A907CD}"/>
              </a:ext>
            </a:extLst>
          </p:cNvPr>
          <p:cNvSpPr/>
          <p:nvPr/>
        </p:nvSpPr>
        <p:spPr>
          <a:xfrm>
            <a:off x="12683613" y="7669161"/>
            <a:ext cx="1946787" cy="5604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56AB82B-9F60-5AC6-908F-6ED09EBEEF36}"/>
              </a:ext>
            </a:extLst>
          </p:cNvPr>
          <p:cNvSpPr/>
          <p:nvPr/>
        </p:nvSpPr>
        <p:spPr>
          <a:xfrm>
            <a:off x="12344400" y="7329948"/>
            <a:ext cx="2286000" cy="8996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75435"/>
            <a:ext cx="9385697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Шаг 2: Генерация Идей для Вашей Группы</a:t>
            </a:r>
            <a:endParaRPr lang="en-US" sz="3550" b="1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951083"/>
            <a:ext cx="6407944" cy="3048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125391"/>
            <a:ext cx="315729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Ежедневные традиции</a:t>
            </a:r>
            <a:endParaRPr lang="en-US" sz="2200" b="1" dirty="0"/>
          </a:p>
        </p:txBody>
      </p:sp>
      <p:sp>
        <p:nvSpPr>
          <p:cNvPr id="5" name="Text 2"/>
          <p:cNvSpPr/>
          <p:nvPr/>
        </p:nvSpPr>
        <p:spPr>
          <a:xfrm>
            <a:off x="793790" y="3615809"/>
            <a:ext cx="64079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«Утренний круг приветствия» с песней и «колокольчиком доброты», специальные завтраки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8" y="2951083"/>
            <a:ext cx="6408063" cy="3048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428548" y="3125391"/>
            <a:ext cx="330422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Еженедельные ритуалы</a:t>
            </a:r>
            <a:endParaRPr lang="en-US" sz="2200" b="1" dirty="0"/>
          </a:p>
        </p:txBody>
      </p:sp>
      <p:sp>
        <p:nvSpPr>
          <p:cNvPr id="8" name="Text 4"/>
          <p:cNvSpPr/>
          <p:nvPr/>
        </p:nvSpPr>
        <p:spPr>
          <a:xfrm>
            <a:off x="7428548" y="3615809"/>
            <a:ext cx="64080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«Тайный друг» — дети делают маленькие добрые дела друг другу, совместное чтение перед сном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5070872"/>
            <a:ext cx="6407944" cy="3048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93790" y="5267801"/>
            <a:ext cx="29403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Сезонные праздники</a:t>
            </a:r>
            <a:endParaRPr lang="en-US" sz="2200" b="1" dirty="0"/>
          </a:p>
        </p:txBody>
      </p:sp>
      <p:sp>
        <p:nvSpPr>
          <p:cNvPr id="11" name="Text 6"/>
          <p:cNvSpPr/>
          <p:nvPr/>
        </p:nvSpPr>
        <p:spPr>
          <a:xfrm>
            <a:off x="793790" y="5758220"/>
            <a:ext cx="640794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«Встреча времён года», «экологическая тропа» — ежемесячные походы по одному маршруту</a:t>
            </a:r>
            <a:endParaRPr lang="en-US" sz="17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8548" y="5070872"/>
            <a:ext cx="6408063" cy="3048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7428548" y="526780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Годовые события</a:t>
            </a:r>
            <a:endParaRPr lang="en-US" sz="2200" b="1" dirty="0"/>
          </a:p>
        </p:txBody>
      </p:sp>
      <p:sp>
        <p:nvSpPr>
          <p:cNvPr id="14" name="Text 8"/>
          <p:cNvSpPr/>
          <p:nvPr/>
        </p:nvSpPr>
        <p:spPr>
          <a:xfrm>
            <a:off x="7428548" y="5758220"/>
            <a:ext cx="64080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Уникальные ритуалы дня рождения, «капсула времени», ведение групповой летописи</a:t>
            </a:r>
            <a:endParaRPr lang="en-US" sz="175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09358FA-CE96-DA40-5F59-5DA9A3F3EB9C}"/>
              </a:ext>
            </a:extLst>
          </p:cNvPr>
          <p:cNvSpPr/>
          <p:nvPr/>
        </p:nvSpPr>
        <p:spPr>
          <a:xfrm>
            <a:off x="12727858" y="7654413"/>
            <a:ext cx="1902542" cy="5447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38AFEE8-8C05-0D25-ECF4-2EC524B73FEF}"/>
              </a:ext>
            </a:extLst>
          </p:cNvPr>
          <p:cNvSpPr/>
          <p:nvPr/>
        </p:nvSpPr>
        <p:spPr>
          <a:xfrm>
            <a:off x="12727858" y="7654413"/>
            <a:ext cx="1902542" cy="575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766054"/>
            <a:ext cx="7556421" cy="11339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Шаги 3 и 4: Внедрение и Поддержание</a:t>
            </a:r>
            <a:endParaRPr lang="en-US" sz="3550" b="1" dirty="0"/>
          </a:p>
        </p:txBody>
      </p:sp>
      <p:sp>
        <p:nvSpPr>
          <p:cNvPr id="4" name="Text 1"/>
          <p:cNvSpPr/>
          <p:nvPr/>
        </p:nvSpPr>
        <p:spPr>
          <a:xfrm>
            <a:off x="6280190" y="3466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Запуск традиции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6280190" y="404812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Расскажите идею ярко и с энтузиазмом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853226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Сделайте первый раз незабываемым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658326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Будьте последовательны в исполнении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342721" y="34669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Развитие традиции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42721" y="4048125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Будьте гибкими — спросите детей мнение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10342721" y="4853226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Привлекайте детей к организации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10342721" y="5658326"/>
            <a:ext cx="35015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Эволюционируйте вместе с группой</a:t>
            </a:r>
            <a:endParaRPr lang="en-US" sz="175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CC73541-615B-888B-2847-C0887A3893B4}"/>
              </a:ext>
            </a:extLst>
          </p:cNvPr>
          <p:cNvSpPr/>
          <p:nvPr/>
        </p:nvSpPr>
        <p:spPr>
          <a:xfrm>
            <a:off x="12595123" y="7683910"/>
            <a:ext cx="2035277" cy="5456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175C48F-BB78-472F-E360-4CCB057D464F}"/>
              </a:ext>
            </a:extLst>
          </p:cNvPr>
          <p:cNvSpPr/>
          <p:nvPr/>
        </p:nvSpPr>
        <p:spPr>
          <a:xfrm>
            <a:off x="12831097" y="7683910"/>
            <a:ext cx="1799303" cy="545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32704"/>
            <a:ext cx="9209365" cy="5669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Семейные Традиции: Помощь Родителям</a:t>
            </a:r>
            <a:endParaRPr lang="en-US" sz="3550" b="1" dirty="0"/>
          </a:p>
        </p:txBody>
      </p:sp>
      <p:sp>
        <p:nvSpPr>
          <p:cNvPr id="3" name="Text 1"/>
          <p:cNvSpPr/>
          <p:nvPr/>
        </p:nvSpPr>
        <p:spPr>
          <a:xfrm>
            <a:off x="793790" y="265330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Воспитатель</a:t>
            </a: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проводник традиций в обе стороны. Помогите родителям понять: лучше маленькое, но регулярное действие, чем грандиозные мероприятия.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3634264"/>
            <a:ext cx="6407944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084" y="3891558"/>
            <a:ext cx="31422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Вечер семейного кино</a:t>
            </a:r>
            <a:endParaRPr lang="en-US" sz="2200" b="1" dirty="0"/>
          </a:p>
        </p:txBody>
      </p:sp>
      <p:sp>
        <p:nvSpPr>
          <p:cNvPr id="6" name="Text 4"/>
          <p:cNvSpPr/>
          <p:nvPr/>
        </p:nvSpPr>
        <p:spPr>
          <a:xfrm>
            <a:off x="1051084" y="4381976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 субботам с попкорном и любимыми плюшами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28548" y="3634264"/>
            <a:ext cx="6408063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685842" y="3891558"/>
            <a:ext cx="309633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Воскресные блинчики</a:t>
            </a:r>
            <a:endParaRPr lang="en-US" sz="2200" b="1" dirty="0"/>
          </a:p>
        </p:txBody>
      </p:sp>
      <p:sp>
        <p:nvSpPr>
          <p:cNvPr id="9" name="Text 7"/>
          <p:cNvSpPr/>
          <p:nvPr/>
        </p:nvSpPr>
        <p:spPr>
          <a:xfrm>
            <a:off x="7685842" y="4381976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Печет папа — ребёнок выбирает начинку</a:t>
            </a:r>
            <a:endParaRPr lang="en-US" sz="1750" dirty="0"/>
          </a:p>
        </p:txBody>
      </p:sp>
      <p:sp>
        <p:nvSpPr>
          <p:cNvPr id="10" name="Shape 8"/>
          <p:cNvSpPr/>
          <p:nvPr/>
        </p:nvSpPr>
        <p:spPr>
          <a:xfrm>
            <a:off x="793790" y="5228987"/>
            <a:ext cx="6407944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51084" y="5486281"/>
            <a:ext cx="330624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Прогулка с фонариками</a:t>
            </a:r>
            <a:endParaRPr lang="en-US" sz="2200" b="1" dirty="0"/>
          </a:p>
        </p:txBody>
      </p:sp>
      <p:sp>
        <p:nvSpPr>
          <p:cNvPr id="12" name="Text 10"/>
          <p:cNvSpPr/>
          <p:nvPr/>
        </p:nvSpPr>
        <p:spPr>
          <a:xfrm>
            <a:off x="1051084" y="5976699"/>
            <a:ext cx="589335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Волшебный зимний вечер для наблюдения звёзд</a:t>
            </a:r>
            <a:endParaRPr lang="en-US" sz="1750" dirty="0"/>
          </a:p>
        </p:txBody>
      </p:sp>
      <p:sp>
        <p:nvSpPr>
          <p:cNvPr id="13" name="Shape 11"/>
          <p:cNvSpPr/>
          <p:nvPr/>
        </p:nvSpPr>
        <p:spPr>
          <a:xfrm>
            <a:off x="7428548" y="5228987"/>
            <a:ext cx="6408063" cy="1367909"/>
          </a:xfrm>
          <a:prstGeom prst="roundRect">
            <a:avLst>
              <a:gd name="adj" fmla="val 6964"/>
            </a:avLst>
          </a:prstGeom>
          <a:solidFill>
            <a:srgbClr val="FFFFFF">
              <a:alpha val="95000"/>
            </a:srgbClr>
          </a:solidFill>
          <a:ln w="30480">
            <a:solidFill>
              <a:srgbClr val="F8EC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685842" y="5486281"/>
            <a:ext cx="313872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Чтение сказки на ночь</a:t>
            </a:r>
            <a:endParaRPr lang="en-US" sz="2200" b="1" dirty="0"/>
          </a:p>
        </p:txBody>
      </p:sp>
      <p:sp>
        <p:nvSpPr>
          <p:cNvPr id="15" name="Text 13"/>
          <p:cNvSpPr/>
          <p:nvPr/>
        </p:nvSpPr>
        <p:spPr>
          <a:xfrm>
            <a:off x="7685842" y="5976699"/>
            <a:ext cx="589347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 одним и тем же любимым одеялом</a:t>
            </a:r>
            <a:endParaRPr lang="en-US" sz="175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5F35801-9D40-CE59-5465-10060B229F54}"/>
              </a:ext>
            </a:extLst>
          </p:cNvPr>
          <p:cNvSpPr/>
          <p:nvPr/>
        </p:nvSpPr>
        <p:spPr>
          <a:xfrm>
            <a:off x="12580374" y="7669161"/>
            <a:ext cx="2050026" cy="5604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5803" y="555188"/>
            <a:ext cx="7496532" cy="5039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50"/>
              </a:lnSpc>
              <a:buNone/>
            </a:pPr>
            <a:r>
              <a:rPr lang="en-US" sz="31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Пять Принципов Семейных Традиций</a:t>
            </a:r>
            <a:endParaRPr lang="en-US" sz="3150" b="1" dirty="0"/>
          </a:p>
        </p:txBody>
      </p:sp>
      <p:sp>
        <p:nvSpPr>
          <p:cNvPr id="3" name="Shape 1"/>
          <p:cNvSpPr/>
          <p:nvPr/>
        </p:nvSpPr>
        <p:spPr>
          <a:xfrm>
            <a:off x="705803" y="1462445"/>
            <a:ext cx="1321832" cy="1161812"/>
          </a:xfrm>
          <a:prstGeom prst="roundRect">
            <a:avLst>
              <a:gd name="adj" fmla="val 7290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1224915" y="1866067"/>
            <a:ext cx="283488" cy="35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2229207" y="1664018"/>
            <a:ext cx="2520672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1</a:t>
            </a: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. Интересы семьи</a:t>
            </a:r>
            <a:endParaRPr lang="en-US" sz="1950" b="1" dirty="0"/>
          </a:p>
        </p:txBody>
      </p:sp>
      <p:sp>
        <p:nvSpPr>
          <p:cNvPr id="6" name="Text 4"/>
          <p:cNvSpPr/>
          <p:nvPr/>
        </p:nvSpPr>
        <p:spPr>
          <a:xfrm>
            <a:off x="2229207" y="2100024"/>
            <a:ext cx="4510088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Спросите: что вы все любите делать вместе?</a:t>
            </a:r>
            <a:endParaRPr lang="en-US" sz="1550" dirty="0"/>
          </a:p>
        </p:txBody>
      </p:sp>
      <p:sp>
        <p:nvSpPr>
          <p:cNvPr id="7" name="Shape 5"/>
          <p:cNvSpPr/>
          <p:nvPr/>
        </p:nvSpPr>
        <p:spPr>
          <a:xfrm>
            <a:off x="2128361" y="2614732"/>
            <a:ext cx="11695509" cy="11430"/>
          </a:xfrm>
          <a:prstGeom prst="roundRect">
            <a:avLst>
              <a:gd name="adj" fmla="val 741004"/>
            </a:avLst>
          </a:prstGeom>
          <a:solidFill>
            <a:srgbClr val="F8ECD3"/>
          </a:solidFill>
          <a:ln/>
        </p:spPr>
      </p:sp>
      <p:sp>
        <p:nvSpPr>
          <p:cNvPr id="8" name="Shape 6"/>
          <p:cNvSpPr/>
          <p:nvPr/>
        </p:nvSpPr>
        <p:spPr>
          <a:xfrm>
            <a:off x="705803" y="2724983"/>
            <a:ext cx="2643664" cy="1161812"/>
          </a:xfrm>
          <a:prstGeom prst="roundRect">
            <a:avLst>
              <a:gd name="adj" fmla="val 7290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885831" y="3128605"/>
            <a:ext cx="283488" cy="35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3551039" y="2926556"/>
            <a:ext cx="3355181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2. </a:t>
            </a: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Простота и регулярность</a:t>
            </a:r>
            <a:endParaRPr lang="en-US" sz="1950" b="1" dirty="0"/>
          </a:p>
        </p:txBody>
      </p:sp>
      <p:sp>
        <p:nvSpPr>
          <p:cNvPr id="11" name="Text 9"/>
          <p:cNvSpPr/>
          <p:nvPr/>
        </p:nvSpPr>
        <p:spPr>
          <a:xfrm>
            <a:off x="3551039" y="3362563"/>
            <a:ext cx="428494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Маленькое действие, которое повторяется</a:t>
            </a:r>
            <a:endParaRPr lang="en-US" sz="1550" dirty="0"/>
          </a:p>
        </p:txBody>
      </p:sp>
      <p:sp>
        <p:nvSpPr>
          <p:cNvPr id="12" name="Shape 10"/>
          <p:cNvSpPr/>
          <p:nvPr/>
        </p:nvSpPr>
        <p:spPr>
          <a:xfrm>
            <a:off x="3450193" y="3877270"/>
            <a:ext cx="10373678" cy="11430"/>
          </a:xfrm>
          <a:prstGeom prst="roundRect">
            <a:avLst>
              <a:gd name="adj" fmla="val 741004"/>
            </a:avLst>
          </a:prstGeom>
          <a:solidFill>
            <a:srgbClr val="F8ECD3"/>
          </a:solidFill>
          <a:ln/>
        </p:spPr>
      </p:sp>
      <p:sp>
        <p:nvSpPr>
          <p:cNvPr id="13" name="Shape 11"/>
          <p:cNvSpPr/>
          <p:nvPr/>
        </p:nvSpPr>
        <p:spPr>
          <a:xfrm>
            <a:off x="705803" y="3987522"/>
            <a:ext cx="3965615" cy="1161812"/>
          </a:xfrm>
          <a:prstGeom prst="roundRect">
            <a:avLst>
              <a:gd name="adj" fmla="val 7290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546866" y="4391144"/>
            <a:ext cx="283488" cy="35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4872990" y="4189095"/>
            <a:ext cx="2520672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3. Участие ребёнка</a:t>
            </a:r>
            <a:endParaRPr lang="en-US" sz="1950" b="1" dirty="0"/>
          </a:p>
        </p:txBody>
      </p:sp>
      <p:sp>
        <p:nvSpPr>
          <p:cNvPr id="16" name="Text 14"/>
          <p:cNvSpPr/>
          <p:nvPr/>
        </p:nvSpPr>
        <p:spPr>
          <a:xfrm>
            <a:off x="4872990" y="4625102"/>
            <a:ext cx="3671768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Он — активный участник, не зритель</a:t>
            </a:r>
            <a:endParaRPr lang="en-US" sz="1550" dirty="0"/>
          </a:p>
        </p:txBody>
      </p:sp>
      <p:sp>
        <p:nvSpPr>
          <p:cNvPr id="17" name="Shape 15"/>
          <p:cNvSpPr/>
          <p:nvPr/>
        </p:nvSpPr>
        <p:spPr>
          <a:xfrm>
            <a:off x="4772144" y="5139809"/>
            <a:ext cx="9051727" cy="11430"/>
          </a:xfrm>
          <a:prstGeom prst="roundRect">
            <a:avLst>
              <a:gd name="adj" fmla="val 741004"/>
            </a:avLst>
          </a:prstGeom>
          <a:solidFill>
            <a:srgbClr val="F8ECD3"/>
          </a:solidFill>
          <a:ln/>
        </p:spPr>
      </p:sp>
      <p:sp>
        <p:nvSpPr>
          <p:cNvPr id="18" name="Shape 16"/>
          <p:cNvSpPr/>
          <p:nvPr/>
        </p:nvSpPr>
        <p:spPr>
          <a:xfrm>
            <a:off x="705803" y="5250061"/>
            <a:ext cx="5287447" cy="1161812"/>
          </a:xfrm>
          <a:prstGeom prst="roundRect">
            <a:avLst>
              <a:gd name="adj" fmla="val 7290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7782" y="5653683"/>
            <a:ext cx="283488" cy="35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4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6194822" y="5451634"/>
            <a:ext cx="3658672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4. Эмоциональная атмосфера</a:t>
            </a:r>
            <a:endParaRPr lang="en-US" sz="1950" b="1" dirty="0"/>
          </a:p>
        </p:txBody>
      </p:sp>
      <p:sp>
        <p:nvSpPr>
          <p:cNvPr id="21" name="Text 19"/>
          <p:cNvSpPr/>
          <p:nvPr/>
        </p:nvSpPr>
        <p:spPr>
          <a:xfrm>
            <a:off x="6194822" y="5887641"/>
            <a:ext cx="3811667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Тепло, смех, близость и безопасность</a:t>
            </a:r>
            <a:endParaRPr lang="en-US" sz="1550" dirty="0"/>
          </a:p>
        </p:txBody>
      </p:sp>
      <p:sp>
        <p:nvSpPr>
          <p:cNvPr id="22" name="Shape 20"/>
          <p:cNvSpPr/>
          <p:nvPr/>
        </p:nvSpPr>
        <p:spPr>
          <a:xfrm>
            <a:off x="6093976" y="6402348"/>
            <a:ext cx="7729895" cy="11430"/>
          </a:xfrm>
          <a:prstGeom prst="roundRect">
            <a:avLst>
              <a:gd name="adj" fmla="val 741004"/>
            </a:avLst>
          </a:prstGeom>
          <a:solidFill>
            <a:srgbClr val="F8ECD3"/>
          </a:solidFill>
          <a:ln/>
        </p:spPr>
      </p:sp>
      <p:sp>
        <p:nvSpPr>
          <p:cNvPr id="23" name="Shape 21"/>
          <p:cNvSpPr/>
          <p:nvPr/>
        </p:nvSpPr>
        <p:spPr>
          <a:xfrm>
            <a:off x="705803" y="6512600"/>
            <a:ext cx="6609398" cy="1161812"/>
          </a:xfrm>
          <a:prstGeom prst="roundRect">
            <a:avLst>
              <a:gd name="adj" fmla="val 7290"/>
            </a:avLst>
          </a:prstGeom>
          <a:solidFill>
            <a:srgbClr val="FFFFFF"/>
          </a:solidFill>
          <a:ln w="7620">
            <a:solidFill>
              <a:srgbClr val="F8ECD3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868698" y="6916222"/>
            <a:ext cx="283488" cy="354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220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5</a:t>
            </a:r>
            <a:endParaRPr lang="en-US" sz="2200" dirty="0"/>
          </a:p>
        </p:txBody>
      </p:sp>
      <p:sp>
        <p:nvSpPr>
          <p:cNvPr id="25" name="Text 23"/>
          <p:cNvSpPr/>
          <p:nvPr/>
        </p:nvSpPr>
        <p:spPr>
          <a:xfrm>
            <a:off x="7516773" y="6714173"/>
            <a:ext cx="3566517" cy="3150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5. Освежение, если приелось</a:t>
            </a:r>
            <a:endParaRPr lang="en-US" sz="1950" b="1" dirty="0"/>
          </a:p>
        </p:txBody>
      </p:sp>
      <p:sp>
        <p:nvSpPr>
          <p:cNvPr id="26" name="Text 24"/>
          <p:cNvSpPr/>
          <p:nvPr/>
        </p:nvSpPr>
        <p:spPr>
          <a:xfrm>
            <a:off x="7516773" y="7150179"/>
            <a:ext cx="5565100" cy="3226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Измените сценарий или передайте инициативу ребёнку</a:t>
            </a:r>
            <a:endParaRPr lang="en-US" sz="155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CBB84D0-F7AE-318B-EC38-84BCBF51B1D1}"/>
              </a:ext>
            </a:extLst>
          </p:cNvPr>
          <p:cNvSpPr/>
          <p:nvPr/>
        </p:nvSpPr>
        <p:spPr>
          <a:xfrm>
            <a:off x="12654116" y="7674412"/>
            <a:ext cx="1976284" cy="5551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96992" y="871299"/>
            <a:ext cx="11840408" cy="6223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00"/>
              </a:lnSpc>
              <a:buNone/>
            </a:pPr>
            <a:r>
              <a:rPr lang="en-US" sz="3900" b="1" dirty="0" err="1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Пошаговый</a:t>
            </a:r>
            <a:r>
              <a:rPr lang="en-US" sz="39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 </a:t>
            </a:r>
            <a:r>
              <a:rPr lang="en-US" sz="3900" b="1" dirty="0" err="1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Гид</a:t>
            </a:r>
            <a:r>
              <a:rPr lang="en-US" sz="39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 </a:t>
            </a:r>
            <a:endParaRPr lang="ru-RU" sz="3900" b="1" dirty="0">
              <a:solidFill>
                <a:srgbClr val="2C2926"/>
              </a:solidFill>
              <a:latin typeface="Bricolage Grotesque Semi Bold" pitchFamily="34" charset="0"/>
              <a:ea typeface="Bricolage Grotesque Semi Bold" pitchFamily="34" charset="-122"/>
              <a:cs typeface="Bricolage Grotesque Semi Bold" pitchFamily="34" charset="-120"/>
            </a:endParaRPr>
          </a:p>
          <a:p>
            <a:pPr marL="0" indent="0" algn="ctr">
              <a:lnSpc>
                <a:spcPts val="4900"/>
              </a:lnSpc>
              <a:buNone/>
            </a:pPr>
            <a:r>
              <a:rPr lang="en-US" sz="3900" b="1" dirty="0" err="1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Как</a:t>
            </a:r>
            <a:r>
              <a:rPr lang="en-US" sz="390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 Создать </a:t>
            </a:r>
            <a:r>
              <a:rPr lang="en-US" sz="3900" b="1" dirty="0" err="1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Традицию</a:t>
            </a:r>
            <a:endParaRPr lang="en-US" sz="3900" b="1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96992" y="1956554"/>
            <a:ext cx="199072" cy="19907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992" y="2207419"/>
            <a:ext cx="4279344" cy="2286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96992" y="2352675"/>
            <a:ext cx="3688318" cy="311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1. </a:t>
            </a: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Начните с простых действий</a:t>
            </a:r>
            <a:endParaRPr lang="en-US" sz="1950" b="1" dirty="0"/>
          </a:p>
        </p:txBody>
      </p:sp>
      <p:sp>
        <p:nvSpPr>
          <p:cNvPr id="6" name="Text 2"/>
          <p:cNvSpPr/>
          <p:nvPr/>
        </p:nvSpPr>
        <p:spPr>
          <a:xfrm>
            <a:off x="696992" y="2783205"/>
            <a:ext cx="4279344" cy="1911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Не стремитесь к грандиозным планам сразу. Выберите простое, легко выполнимое действие, которое можно регулярно повторять без особых усилий. Например, чтение книги перед сном или совместная прогулка.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75409" y="1956554"/>
            <a:ext cx="199072" cy="199073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75409" y="2207419"/>
            <a:ext cx="4279463" cy="2286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5175409" y="2352675"/>
            <a:ext cx="4279463" cy="62222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2. Обсудите с детьми (Семейный совет)</a:t>
            </a:r>
            <a:endParaRPr lang="en-US" sz="1950" b="1" dirty="0"/>
          </a:p>
        </p:txBody>
      </p:sp>
      <p:sp>
        <p:nvSpPr>
          <p:cNvPr id="10" name="Text 4"/>
          <p:cNvSpPr/>
          <p:nvPr/>
        </p:nvSpPr>
        <p:spPr>
          <a:xfrm>
            <a:off x="5175409" y="3094315"/>
            <a:ext cx="4279463" cy="159305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Вовлекайте детей в процесс создания традиций с самого начала. Спросите их мнения, что им нравится делать, какие идеи у них есть. Это повысит их интерес и причастность.</a:t>
            </a:r>
            <a:endParaRPr lang="en-US" sz="2000" dirty="0"/>
          </a:p>
        </p:txBody>
      </p:sp>
      <p:pic>
        <p:nvPicPr>
          <p:cNvPr id="11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53945" y="1956554"/>
            <a:ext cx="199072" cy="199073"/>
          </a:xfrm>
          <a:prstGeom prst="rect">
            <a:avLst/>
          </a:prstGeom>
        </p:spPr>
      </p:pic>
      <p:pic>
        <p:nvPicPr>
          <p:cNvPr id="12" name="Image 5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3945" y="2207419"/>
            <a:ext cx="4279463" cy="22860"/>
          </a:xfrm>
          <a:prstGeom prst="rect">
            <a:avLst/>
          </a:prstGeom>
        </p:spPr>
      </p:pic>
      <p:sp>
        <p:nvSpPr>
          <p:cNvPr id="13" name="Text 5"/>
          <p:cNvSpPr/>
          <p:nvPr/>
        </p:nvSpPr>
        <p:spPr>
          <a:xfrm>
            <a:off x="9653945" y="2352675"/>
            <a:ext cx="3839885" cy="311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3. Учитывайте увлечения детей</a:t>
            </a:r>
            <a:endParaRPr lang="en-US" sz="1950" b="1" dirty="0"/>
          </a:p>
        </p:txBody>
      </p:sp>
      <p:sp>
        <p:nvSpPr>
          <p:cNvPr id="14" name="Text 6"/>
          <p:cNvSpPr/>
          <p:nvPr/>
        </p:nvSpPr>
        <p:spPr>
          <a:xfrm>
            <a:off x="9653945" y="2783205"/>
            <a:ext cx="4279463" cy="19116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Сделайте традиции отражением интересов вашей семьи. Если дети любят спорт, добавьте спортивные элементы. Если любят творчество – пусть это будет что-то креативное. Это сделает традицию по-настоящему ценной для них.</a:t>
            </a:r>
            <a:endParaRPr lang="en-US" sz="2000" dirty="0"/>
          </a:p>
        </p:txBody>
      </p:sp>
      <p:pic>
        <p:nvPicPr>
          <p:cNvPr id="15" name="Image 6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6992" y="5068133"/>
            <a:ext cx="199072" cy="199073"/>
          </a:xfrm>
          <a:prstGeom prst="rect">
            <a:avLst/>
          </a:prstGeom>
        </p:spPr>
      </p:pic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96992" y="5338882"/>
            <a:ext cx="6518672" cy="22860"/>
          </a:xfrm>
          <a:prstGeom prst="rect">
            <a:avLst/>
          </a:prstGeom>
        </p:spPr>
      </p:pic>
      <p:sp>
        <p:nvSpPr>
          <p:cNvPr id="17" name="Text 7"/>
          <p:cNvSpPr/>
          <p:nvPr/>
        </p:nvSpPr>
        <p:spPr>
          <a:xfrm>
            <a:off x="696992" y="5504021"/>
            <a:ext cx="4088963" cy="311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4. Адаптируйте под возраст детей</a:t>
            </a:r>
            <a:endParaRPr lang="en-US" sz="1950" b="1" dirty="0"/>
          </a:p>
        </p:txBody>
      </p:sp>
      <p:sp>
        <p:nvSpPr>
          <p:cNvPr id="18" name="Text 8"/>
          <p:cNvSpPr/>
          <p:nvPr/>
        </p:nvSpPr>
        <p:spPr>
          <a:xfrm>
            <a:off x="696992" y="5934551"/>
            <a:ext cx="6518672" cy="1274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Помните, что интересы и возможности детей меняются с возрастом. Будьте готовы адаптировать или модифицировать традиции, чтобы они оставались актуальными и интересными для всех членов семьи.</a:t>
            </a:r>
            <a:endParaRPr lang="en-US" sz="20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414736" y="5068133"/>
            <a:ext cx="199072" cy="199073"/>
          </a:xfrm>
          <a:prstGeom prst="rect">
            <a:avLst/>
          </a:prstGeom>
        </p:spPr>
      </p:pic>
      <p:pic>
        <p:nvPicPr>
          <p:cNvPr id="20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14736" y="5338882"/>
            <a:ext cx="6518672" cy="22860"/>
          </a:xfrm>
          <a:prstGeom prst="rect">
            <a:avLst/>
          </a:prstGeom>
        </p:spPr>
      </p:pic>
      <p:sp>
        <p:nvSpPr>
          <p:cNvPr id="21" name="Text 9"/>
          <p:cNvSpPr/>
          <p:nvPr/>
        </p:nvSpPr>
        <p:spPr>
          <a:xfrm>
            <a:off x="7414736" y="5504021"/>
            <a:ext cx="4483656" cy="3111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C2926"/>
                </a:solidFill>
                <a:latin typeface="Bricolage Grotesque Semi Bold" pitchFamily="34" charset="0"/>
                <a:ea typeface="Bricolage Grotesque Semi Bold" pitchFamily="34" charset="-122"/>
                <a:cs typeface="Bricolage Grotesque Semi Bold" pitchFamily="34" charset="-120"/>
              </a:rPr>
              <a:t>5. Постепенно развивайте традицию</a:t>
            </a:r>
            <a:endParaRPr lang="en-US" sz="1950" b="1" dirty="0"/>
          </a:p>
        </p:txBody>
      </p:sp>
      <p:sp>
        <p:nvSpPr>
          <p:cNvPr id="22" name="Text 10"/>
          <p:cNvSpPr/>
          <p:nvPr/>
        </p:nvSpPr>
        <p:spPr>
          <a:xfrm>
            <a:off x="7414736" y="5934551"/>
            <a:ext cx="6518672" cy="12744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2C292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Традиции не статичны. По мере того как они приживаются, вы можете постепенно добавлять новые элементы, усложнять их или расширять. Главное – сохранять основную идею и эмоциональную связь.</a:t>
            </a:r>
            <a:endParaRPr lang="en-US" sz="20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8CF972F7-3FCE-EF8F-5873-BFB4C8DB540D}"/>
              </a:ext>
            </a:extLst>
          </p:cNvPr>
          <p:cNvSpPr/>
          <p:nvPr/>
        </p:nvSpPr>
        <p:spPr>
          <a:xfrm>
            <a:off x="12831097" y="7728155"/>
            <a:ext cx="1799303" cy="4785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628</Words>
  <Application>Microsoft Office PowerPoint</Application>
  <PresentationFormat>Произвольный</PresentationFormat>
  <Paragraphs>96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Inter</vt:lpstr>
      <vt:lpstr>Bricolage Grotesque Semi Bold</vt:lpstr>
      <vt:lpstr>Calibri</vt:lpstr>
      <vt:lpstr>Arial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Детский сад Солнышко</cp:lastModifiedBy>
  <cp:revision>14</cp:revision>
  <dcterms:created xsi:type="dcterms:W3CDTF">2025-10-20T19:23:59Z</dcterms:created>
  <dcterms:modified xsi:type="dcterms:W3CDTF">2025-10-21T07:36:20Z</dcterms:modified>
</cp:coreProperties>
</file>