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9" r:id="rId2"/>
    <p:sldId id="278" r:id="rId3"/>
    <p:sldId id="281" r:id="rId4"/>
    <p:sldId id="280" r:id="rId5"/>
    <p:sldId id="282" r:id="rId6"/>
    <p:sldId id="257"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33" d="100"/>
          <a:sy n="33" d="100"/>
        </p:scale>
        <p:origin x="-414" y="-7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0772F02-BEF4-40ED-90F4-A362DDBB2ADE}" type="datetimeFigureOut">
              <a:rPr lang="ru-RU" smtClean="0"/>
              <a:t>12.05.2023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17F7C4D-3198-4E45-B915-565F0DDAB968}"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0772F02-BEF4-40ED-90F4-A362DDBB2ADE}" type="datetimeFigureOut">
              <a:rPr lang="ru-RU" smtClean="0"/>
              <a:t>12.05.2023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17F7C4D-3198-4E45-B915-565F0DDAB968}"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0772F02-BEF4-40ED-90F4-A362DDBB2ADE}" type="datetimeFigureOut">
              <a:rPr lang="ru-RU" smtClean="0"/>
              <a:t>12.05.2023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17F7C4D-3198-4E45-B915-565F0DDAB968}"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0772F02-BEF4-40ED-90F4-A362DDBB2ADE}" type="datetimeFigureOut">
              <a:rPr lang="ru-RU" smtClean="0"/>
              <a:t>12.05.2023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17F7C4D-3198-4E45-B915-565F0DDAB968}"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0772F02-BEF4-40ED-90F4-A362DDBB2ADE}" type="datetimeFigureOut">
              <a:rPr lang="ru-RU" smtClean="0"/>
              <a:t>12.05.2023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17F7C4D-3198-4E45-B915-565F0DDAB968}"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00772F02-BEF4-40ED-90F4-A362DDBB2ADE}" type="datetimeFigureOut">
              <a:rPr lang="ru-RU" smtClean="0"/>
              <a:t>12.05.2023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17F7C4D-3198-4E45-B915-565F0DDAB968}"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0772F02-BEF4-40ED-90F4-A362DDBB2ADE}" type="datetimeFigureOut">
              <a:rPr lang="ru-RU" smtClean="0"/>
              <a:t>12.05.2023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17F7C4D-3198-4E45-B915-565F0DDAB968}"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00772F02-BEF4-40ED-90F4-A362DDBB2ADE}" type="datetimeFigureOut">
              <a:rPr lang="ru-RU" smtClean="0"/>
              <a:t>12.05.2023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17F7C4D-3198-4E45-B915-565F0DDAB968}"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00772F02-BEF4-40ED-90F4-A362DDBB2ADE}" type="datetimeFigureOut">
              <a:rPr lang="ru-RU" smtClean="0"/>
              <a:t>12.05.2023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17F7C4D-3198-4E45-B915-565F0DDAB968}"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0772F02-BEF4-40ED-90F4-A362DDBB2ADE}" type="datetimeFigureOut">
              <a:rPr lang="ru-RU" smtClean="0"/>
              <a:t>12.05.2023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17F7C4D-3198-4E45-B915-565F0DDAB968}"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0772F02-BEF4-40ED-90F4-A362DDBB2ADE}" type="datetimeFigureOut">
              <a:rPr lang="ru-RU" smtClean="0"/>
              <a:t>12.05.2023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17F7C4D-3198-4E45-B915-565F0DDAB968}"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00772F02-BEF4-40ED-90F4-A362DDBB2ADE}" type="datetimeFigureOut">
              <a:rPr lang="ru-RU" smtClean="0"/>
              <a:t>12.05.2023</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417F7C4D-3198-4E45-B915-565F0DDAB968}"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878" y="838536"/>
            <a:ext cx="9163878" cy="6165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Заголовок 2"/>
          <p:cNvSpPr>
            <a:spLocks noGrp="1"/>
          </p:cNvSpPr>
          <p:nvPr>
            <p:ph type="title"/>
          </p:nvPr>
        </p:nvSpPr>
        <p:spPr>
          <a:xfrm>
            <a:off x="0" y="0"/>
            <a:ext cx="8892480" cy="1124744"/>
          </a:xfrm>
        </p:spPr>
        <p:txBody>
          <a:bodyPr/>
          <a:lstStyle/>
          <a:p>
            <a:r>
              <a:rPr lang="ru-RU" sz="5400" b="1" dirty="0">
                <a:gradFill>
                  <a:gsLst>
                    <a:gs pos="0">
                      <a:prstClr val="black"/>
                    </a:gs>
                    <a:gs pos="40000">
                      <a:prstClr val="black">
                        <a:lumMod val="75000"/>
                        <a:lumOff val="25000"/>
                      </a:prstClr>
                    </a:gs>
                    <a:gs pos="100000">
                      <a:srgbClr val="212745">
                        <a:alpha val="65000"/>
                      </a:srgbClr>
                    </a:gs>
                  </a:gsLst>
                  <a:lin ang="5400000" scaled="0"/>
                </a:gradFill>
                <a:effectLst>
                  <a:reflection blurRad="6350" stA="55000" endA="300" endPos="45500" dir="5400000" sy="-100000" algn="bl" rotWithShape="0"/>
                </a:effectLst>
                <a:latin typeface="Monotype Corsiva" pitchFamily="66" charset="0"/>
              </a:rPr>
              <a:t> Наш край Югра</a:t>
            </a:r>
            <a:endParaRPr lang="ru-RU" dirty="0"/>
          </a:p>
        </p:txBody>
      </p:sp>
    </p:spTree>
    <p:extLst>
      <p:ext uri="{BB962C8B-B14F-4D97-AF65-F5344CB8AC3E}">
        <p14:creationId xmlns:p14="http://schemas.microsoft.com/office/powerpoint/2010/main" val="3998777055"/>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914400" y="2060848"/>
            <a:ext cx="3352800" cy="3425553"/>
          </a:xfrm>
        </p:spPr>
        <p:txBody>
          <a:bodyPr>
            <a:noAutofit/>
          </a:bodyPr>
          <a:lstStyle/>
          <a:p>
            <a:r>
              <a:rPr lang="ru-RU" sz="2800" b="1" dirty="0">
                <a:solidFill>
                  <a:srgbClr val="404040"/>
                </a:solidFill>
                <a:latin typeface="Arial"/>
                <a:ea typeface="Calibri"/>
              </a:rPr>
              <a:t>Мохноногий сыч является оседлым видом для всей территории Ханты-Мансийского автономного округа.</a:t>
            </a:r>
            <a:endParaRPr lang="ru-RU" sz="2800" b="1" dirty="0"/>
          </a:p>
        </p:txBody>
      </p:sp>
      <p:sp>
        <p:nvSpPr>
          <p:cNvPr id="3" name="Заголовок 2"/>
          <p:cNvSpPr>
            <a:spLocks noGrp="1"/>
          </p:cNvSpPr>
          <p:nvPr>
            <p:ph type="title"/>
          </p:nvPr>
        </p:nvSpPr>
        <p:spPr>
          <a:xfrm>
            <a:off x="914400" y="980728"/>
            <a:ext cx="3352800" cy="936104"/>
          </a:xfrm>
        </p:spPr>
        <p:txBody>
          <a:bodyPr/>
          <a:lstStyle/>
          <a:p>
            <a:pPr algn="ctr"/>
            <a:r>
              <a:rPr lang="ru-RU" b="1" dirty="0">
                <a:solidFill>
                  <a:srgbClr val="00B050"/>
                </a:solidFill>
                <a:latin typeface="Arial"/>
                <a:ea typeface="Calibri"/>
                <a:cs typeface="+mn-cs"/>
              </a:rPr>
              <a:t>Мохноногий </a:t>
            </a:r>
            <a:r>
              <a:rPr lang="ru-RU" b="1" dirty="0" smtClean="0">
                <a:solidFill>
                  <a:srgbClr val="00B050"/>
                </a:solidFill>
                <a:latin typeface="Arial"/>
                <a:ea typeface="Calibri"/>
                <a:cs typeface="+mn-cs"/>
              </a:rPr>
              <a:t>сыч.</a:t>
            </a:r>
            <a:endParaRPr lang="ru-RU" b="1" dirty="0">
              <a:solidFill>
                <a:srgbClr val="00B050"/>
              </a:solidFill>
            </a:endParaRPr>
          </a:p>
        </p:txBody>
      </p:sp>
      <p:pic>
        <p:nvPicPr>
          <p:cNvPr id="5" name="Объект 4" descr="ÐÐ¾ÑÐ½Ð¾Ð½Ð¾Ð³Ð¸Ð¹ ÑÑÑ"/>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139952" y="1628800"/>
            <a:ext cx="4536505" cy="4680519"/>
          </a:xfrm>
          <a:prstGeom prst="rect">
            <a:avLst/>
          </a:prstGeom>
          <a:noFill/>
          <a:ln>
            <a:noFill/>
          </a:ln>
        </p:spPr>
      </p:pic>
    </p:spTree>
    <p:extLst>
      <p:ext uri="{BB962C8B-B14F-4D97-AF65-F5344CB8AC3E}">
        <p14:creationId xmlns:p14="http://schemas.microsoft.com/office/powerpoint/2010/main" val="396141792"/>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539552" y="1628800"/>
            <a:ext cx="3727648" cy="4392488"/>
          </a:xfrm>
        </p:spPr>
        <p:txBody>
          <a:bodyPr>
            <a:normAutofit/>
          </a:bodyPr>
          <a:lstStyle/>
          <a:p>
            <a:r>
              <a:rPr lang="ru-RU" b="1" dirty="0" smtClean="0">
                <a:solidFill>
                  <a:srgbClr val="383838"/>
                </a:solidFill>
                <a:latin typeface="Arial"/>
                <a:ea typeface="Times New Roman"/>
              </a:rPr>
              <a:t>Обычно </a:t>
            </a:r>
            <a:r>
              <a:rPr lang="ru-RU" b="1" dirty="0">
                <a:solidFill>
                  <a:srgbClr val="383838"/>
                </a:solidFill>
                <a:latin typeface="Arial"/>
                <a:ea typeface="Times New Roman"/>
              </a:rPr>
              <a:t>не образуют стай и групп; они предпочитают держаться парами, а после гнездования - семьями, но только определенное время. По осени объединяются в стаи и вместе кочуют. Сорока ведёт оседлый образ жизни: ни осенью, ни зимой она не удаляется далеко от гнезда. К зиме большинство сорок вместе с воронами и галками разлетаются по деревням и ищут себе еду.</a:t>
            </a:r>
            <a:endParaRPr lang="ru-RU" b="1" dirty="0"/>
          </a:p>
        </p:txBody>
      </p:sp>
      <p:sp>
        <p:nvSpPr>
          <p:cNvPr id="3" name="Заголовок 2"/>
          <p:cNvSpPr>
            <a:spLocks noGrp="1"/>
          </p:cNvSpPr>
          <p:nvPr>
            <p:ph type="title"/>
          </p:nvPr>
        </p:nvSpPr>
        <p:spPr>
          <a:xfrm>
            <a:off x="914400" y="764704"/>
            <a:ext cx="3352800" cy="792088"/>
          </a:xfrm>
        </p:spPr>
        <p:txBody>
          <a:bodyPr/>
          <a:lstStyle/>
          <a:p>
            <a:pPr algn="ctr"/>
            <a:r>
              <a:rPr lang="ru-RU" b="1" dirty="0" smtClean="0">
                <a:solidFill>
                  <a:srgbClr val="00B050"/>
                </a:solidFill>
                <a:latin typeface="Arial"/>
                <a:ea typeface="Times New Roman"/>
              </a:rPr>
              <a:t>Сорока.</a:t>
            </a:r>
            <a:endParaRPr lang="ru-RU" b="1" dirty="0">
              <a:solidFill>
                <a:srgbClr val="00B050"/>
              </a:solidFill>
            </a:endParaRPr>
          </a:p>
        </p:txBody>
      </p:sp>
      <p:pic>
        <p:nvPicPr>
          <p:cNvPr id="5" name="Объект 4" descr="https://img4.goodfon.ru/original/2048x1360/d/8e/soroka-ptitsa-khvost-kliuv.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139952" y="1628800"/>
            <a:ext cx="4680519" cy="4392488"/>
          </a:xfrm>
          <a:prstGeom prst="rect">
            <a:avLst/>
          </a:prstGeom>
          <a:noFill/>
          <a:ln>
            <a:noFill/>
          </a:ln>
        </p:spPr>
      </p:pic>
    </p:spTree>
    <p:extLst>
      <p:ext uri="{BB962C8B-B14F-4D97-AF65-F5344CB8AC3E}">
        <p14:creationId xmlns:p14="http://schemas.microsoft.com/office/powerpoint/2010/main" val="4198519167"/>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683568" y="1628800"/>
            <a:ext cx="3583632" cy="4464496"/>
          </a:xfrm>
        </p:spPr>
        <p:txBody>
          <a:bodyPr>
            <a:normAutofit lnSpcReduction="10000"/>
          </a:bodyPr>
          <a:lstStyle/>
          <a:p>
            <a:pPr>
              <a:lnSpc>
                <a:spcPct val="115000"/>
              </a:lnSpc>
              <a:spcAft>
                <a:spcPts val="0"/>
              </a:spcAft>
            </a:pPr>
            <a:r>
              <a:rPr lang="ru-RU" b="1" dirty="0" smtClean="0">
                <a:solidFill>
                  <a:srgbClr val="383838"/>
                </a:solidFill>
                <a:latin typeface="Arial"/>
                <a:ea typeface="Times New Roman"/>
                <a:cs typeface="Times New Roman"/>
              </a:rPr>
              <a:t>Вес </a:t>
            </a:r>
            <a:r>
              <a:rPr lang="ru-RU" b="1" dirty="0">
                <a:solidFill>
                  <a:srgbClr val="383838"/>
                </a:solidFill>
                <a:latin typeface="Arial"/>
                <a:ea typeface="Times New Roman"/>
                <a:cs typeface="Times New Roman"/>
              </a:rPr>
              <a:t>около 200 грамм, её длина тела – до 40см. Она может поймать мышь, ящерицу или лягушку, редко лакомится яйцами других птиц. У неё своих врагов хватает: куница, филин и вороны. Как и полагается лесному жителю, она осторожная птица и внимательная. Умеет подражать чужим голосам, легко запоминает и повторяет услышанные звуки.</a:t>
            </a:r>
            <a:endParaRPr lang="ru-RU" sz="2000" b="1" dirty="0">
              <a:effectLst/>
              <a:latin typeface="Calibri"/>
              <a:ea typeface="Calibri"/>
              <a:cs typeface="Times New Roman"/>
            </a:endParaRPr>
          </a:p>
        </p:txBody>
      </p:sp>
      <p:sp>
        <p:nvSpPr>
          <p:cNvPr id="3" name="Заголовок 2"/>
          <p:cNvSpPr>
            <a:spLocks noGrp="1"/>
          </p:cNvSpPr>
          <p:nvPr>
            <p:ph type="title"/>
          </p:nvPr>
        </p:nvSpPr>
        <p:spPr>
          <a:xfrm>
            <a:off x="914400" y="836712"/>
            <a:ext cx="3352800" cy="720080"/>
          </a:xfrm>
        </p:spPr>
        <p:txBody>
          <a:bodyPr/>
          <a:lstStyle/>
          <a:p>
            <a:pPr algn="ctr"/>
            <a:r>
              <a:rPr lang="ru-RU" b="1" dirty="0" smtClean="0">
                <a:solidFill>
                  <a:srgbClr val="00B050"/>
                </a:solidFill>
                <a:latin typeface="Arial"/>
                <a:ea typeface="Times New Roman"/>
                <a:cs typeface="Times New Roman"/>
              </a:rPr>
              <a:t>Сойка. </a:t>
            </a:r>
            <a:endParaRPr lang="ru-RU" b="1" dirty="0">
              <a:solidFill>
                <a:srgbClr val="00B050"/>
              </a:solidFill>
            </a:endParaRPr>
          </a:p>
        </p:txBody>
      </p:sp>
      <p:pic>
        <p:nvPicPr>
          <p:cNvPr id="5" name="Объект 4" descr="https://avatars.mds.yandex.net/get-pdb/472427/86081aba-f81c-4706-a80d-1794301a6680/s1200?webp=false"/>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67944" y="1628801"/>
            <a:ext cx="4752527" cy="4320480"/>
          </a:xfrm>
          <a:prstGeom prst="rect">
            <a:avLst/>
          </a:prstGeom>
          <a:noFill/>
          <a:ln>
            <a:noFill/>
          </a:ln>
        </p:spPr>
      </p:pic>
    </p:spTree>
    <p:extLst>
      <p:ext uri="{BB962C8B-B14F-4D97-AF65-F5344CB8AC3E}">
        <p14:creationId xmlns:p14="http://schemas.microsoft.com/office/powerpoint/2010/main" val="686060445"/>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539552" y="1844824"/>
            <a:ext cx="3727648" cy="3744416"/>
          </a:xfrm>
        </p:spPr>
        <p:txBody>
          <a:bodyPr>
            <a:normAutofit fontScale="85000" lnSpcReduction="10000"/>
          </a:bodyPr>
          <a:lstStyle/>
          <a:p>
            <a:pPr>
              <a:lnSpc>
                <a:spcPct val="115000"/>
              </a:lnSpc>
              <a:spcAft>
                <a:spcPts val="0"/>
              </a:spcAft>
            </a:pPr>
            <a:r>
              <a:rPr lang="ru-RU" b="1" dirty="0" smtClean="0">
                <a:solidFill>
                  <a:srgbClr val="383838"/>
                </a:solidFill>
                <a:latin typeface="Arial"/>
                <a:ea typeface="Times New Roman"/>
                <a:cs typeface="Times New Roman"/>
              </a:rPr>
              <a:t>Длина </a:t>
            </a:r>
            <a:r>
              <a:rPr lang="ru-RU" b="1" dirty="0">
                <a:solidFill>
                  <a:srgbClr val="383838"/>
                </a:solidFill>
                <a:latin typeface="Arial"/>
                <a:ea typeface="Times New Roman"/>
                <a:cs typeface="Times New Roman"/>
              </a:rPr>
              <a:t>тела у них 100—180 мм, а масса всего 7—25 г. Синицы питаются исключительно насекомыми. Во всех культурных странах эти птицы охраняются. Наряд самцов более яркий, чем у самок. Передвигается прыжками, очень подвижные и любопытные птицы. Селятся обычно в дуплах деревьев. Зимой они собираются стайками и греют друг друга, экономя при этом свою энергию.</a:t>
            </a:r>
            <a:endParaRPr lang="ru-RU" sz="2000" b="1" dirty="0">
              <a:effectLst/>
              <a:latin typeface="Calibri"/>
              <a:ea typeface="Calibri"/>
              <a:cs typeface="Times New Roman"/>
            </a:endParaRPr>
          </a:p>
        </p:txBody>
      </p:sp>
      <p:sp>
        <p:nvSpPr>
          <p:cNvPr id="3" name="Заголовок 2"/>
          <p:cNvSpPr>
            <a:spLocks noGrp="1"/>
          </p:cNvSpPr>
          <p:nvPr>
            <p:ph type="title"/>
          </p:nvPr>
        </p:nvSpPr>
        <p:spPr>
          <a:xfrm>
            <a:off x="914400" y="1052736"/>
            <a:ext cx="3352800" cy="792088"/>
          </a:xfrm>
        </p:spPr>
        <p:txBody>
          <a:bodyPr/>
          <a:lstStyle/>
          <a:p>
            <a:pPr algn="ctr"/>
            <a:r>
              <a:rPr lang="ru-RU" b="1" dirty="0">
                <a:solidFill>
                  <a:srgbClr val="00B050"/>
                </a:solidFill>
                <a:latin typeface="Arial"/>
                <a:ea typeface="Times New Roman"/>
                <a:cs typeface="Times New Roman"/>
              </a:rPr>
              <a:t>Синица </a:t>
            </a:r>
            <a:r>
              <a:rPr lang="ru-RU" b="1" dirty="0" smtClean="0">
                <a:solidFill>
                  <a:srgbClr val="00B050"/>
                </a:solidFill>
                <a:latin typeface="Arial"/>
                <a:ea typeface="Times New Roman"/>
                <a:cs typeface="Times New Roman"/>
              </a:rPr>
              <a:t>большая. </a:t>
            </a:r>
            <a:endParaRPr lang="ru-RU" b="1" dirty="0">
              <a:solidFill>
                <a:srgbClr val="00B050"/>
              </a:solidFill>
            </a:endParaRPr>
          </a:p>
        </p:txBody>
      </p:sp>
      <p:pic>
        <p:nvPicPr>
          <p:cNvPr id="5" name="Объект 4" descr="http://photos.lifeisphoto.ru/90/0/908720.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67944" y="1628800"/>
            <a:ext cx="4752527" cy="3960440"/>
          </a:xfrm>
          <a:prstGeom prst="rect">
            <a:avLst/>
          </a:prstGeom>
          <a:noFill/>
          <a:ln>
            <a:noFill/>
          </a:ln>
        </p:spPr>
      </p:pic>
    </p:spTree>
    <p:extLst>
      <p:ext uri="{BB962C8B-B14F-4D97-AF65-F5344CB8AC3E}">
        <p14:creationId xmlns:p14="http://schemas.microsoft.com/office/powerpoint/2010/main" val="3849291864"/>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467544" y="1844824"/>
            <a:ext cx="3672408" cy="4392488"/>
          </a:xfrm>
        </p:spPr>
        <p:txBody>
          <a:bodyPr>
            <a:normAutofit fontScale="92500"/>
          </a:bodyPr>
          <a:lstStyle/>
          <a:p>
            <a:pPr>
              <a:lnSpc>
                <a:spcPct val="115000"/>
              </a:lnSpc>
              <a:spcAft>
                <a:spcPts val="0"/>
              </a:spcAft>
            </a:pPr>
            <a:r>
              <a:rPr lang="ru-RU" b="1" dirty="0" smtClean="0">
                <a:solidFill>
                  <a:srgbClr val="383838"/>
                </a:solidFill>
                <a:latin typeface="Arial"/>
                <a:ea typeface="Times New Roman"/>
                <a:cs typeface="Times New Roman"/>
              </a:rPr>
              <a:t>Длина </a:t>
            </a:r>
            <a:r>
              <a:rPr lang="ru-RU" b="1" dirty="0">
                <a:solidFill>
                  <a:srgbClr val="383838"/>
                </a:solidFill>
                <a:latin typeface="Arial"/>
                <a:ea typeface="Times New Roman"/>
                <a:cs typeface="Times New Roman"/>
              </a:rPr>
              <a:t>тела птицы чуть больше 50 см, а ее вес колеблется от 1 до 1,7 кг. Питается исключительно растительной пищей, с чем и связан ее поздний прилет к местам гнездовья. Уже в середине сентября пернатые начинают отлет к местам зимовок. Во время этого перелета птица поедает озимые и корешки растений. Таким образом, в тундре они проводят чуть более 3-х месяцев.</a:t>
            </a:r>
            <a:endParaRPr lang="ru-RU" sz="2000" b="1" dirty="0">
              <a:effectLst/>
              <a:latin typeface="Calibri"/>
              <a:ea typeface="Calibri"/>
              <a:cs typeface="Times New Roman"/>
            </a:endParaRPr>
          </a:p>
        </p:txBody>
      </p:sp>
      <p:sp>
        <p:nvSpPr>
          <p:cNvPr id="3" name="Заголовок 2"/>
          <p:cNvSpPr>
            <a:spLocks noGrp="1"/>
          </p:cNvSpPr>
          <p:nvPr>
            <p:ph type="title"/>
          </p:nvPr>
        </p:nvSpPr>
        <p:spPr>
          <a:xfrm>
            <a:off x="914400" y="836712"/>
            <a:ext cx="3352800" cy="1008112"/>
          </a:xfrm>
        </p:spPr>
        <p:txBody>
          <a:bodyPr/>
          <a:lstStyle/>
          <a:p>
            <a:pPr algn="ctr"/>
            <a:r>
              <a:rPr lang="ru-RU" b="1" dirty="0" err="1">
                <a:solidFill>
                  <a:srgbClr val="00B050"/>
                </a:solidFill>
                <a:latin typeface="Arial"/>
                <a:ea typeface="Times New Roman"/>
                <a:cs typeface="Times New Roman"/>
              </a:rPr>
              <a:t>Краснозобая</a:t>
            </a:r>
            <a:r>
              <a:rPr lang="ru-RU" b="1" dirty="0">
                <a:solidFill>
                  <a:srgbClr val="00B050"/>
                </a:solidFill>
                <a:latin typeface="Arial"/>
                <a:ea typeface="Times New Roman"/>
                <a:cs typeface="Times New Roman"/>
              </a:rPr>
              <a:t> </a:t>
            </a:r>
            <a:r>
              <a:rPr lang="ru-RU" b="1" dirty="0" smtClean="0">
                <a:solidFill>
                  <a:srgbClr val="00B050"/>
                </a:solidFill>
                <a:latin typeface="Arial"/>
                <a:ea typeface="Times New Roman"/>
                <a:cs typeface="Times New Roman"/>
              </a:rPr>
              <a:t>казарка. </a:t>
            </a:r>
            <a:endParaRPr lang="ru-RU" b="1" dirty="0">
              <a:solidFill>
                <a:srgbClr val="00B050"/>
              </a:solidFill>
            </a:endParaRPr>
          </a:p>
        </p:txBody>
      </p:sp>
      <p:pic>
        <p:nvPicPr>
          <p:cNvPr id="5" name="Объект 4" descr="https://avatars.mds.yandex.net/get-pdb/2427890/7175ab9d-e927-436a-9e3e-073e796ff92b/s1200?webp=false"/>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95936" y="1772816"/>
            <a:ext cx="4896543" cy="4536504"/>
          </a:xfrm>
          <a:prstGeom prst="rect">
            <a:avLst/>
          </a:prstGeom>
          <a:noFill/>
          <a:ln>
            <a:noFill/>
          </a:ln>
        </p:spPr>
      </p:pic>
    </p:spTree>
    <p:extLst>
      <p:ext uri="{BB962C8B-B14F-4D97-AF65-F5344CB8AC3E}">
        <p14:creationId xmlns:p14="http://schemas.microsoft.com/office/powerpoint/2010/main" val="4016888916"/>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683568" y="1700808"/>
            <a:ext cx="3583632" cy="4248472"/>
          </a:xfrm>
        </p:spPr>
        <p:txBody>
          <a:bodyPr>
            <a:noAutofit/>
          </a:bodyPr>
          <a:lstStyle/>
          <a:p>
            <a:pPr>
              <a:lnSpc>
                <a:spcPct val="115000"/>
              </a:lnSpc>
              <a:spcAft>
                <a:spcPts val="750"/>
              </a:spcAft>
            </a:pPr>
            <a:r>
              <a:rPr lang="ru-RU" sz="2400" b="1" dirty="0" err="1" smtClean="0">
                <a:solidFill>
                  <a:srgbClr val="333333"/>
                </a:solidFill>
                <a:latin typeface="Arial" panose="020B0604020202020204" pitchFamily="34" charset="0"/>
                <a:ea typeface="Times New Roman"/>
                <a:cs typeface="Arial" panose="020B0604020202020204" pitchFamily="34" charset="0"/>
              </a:rPr>
              <a:t>Зарянки</a:t>
            </a:r>
            <a:r>
              <a:rPr lang="ru-RU" sz="2400" b="1" dirty="0" smtClean="0">
                <a:solidFill>
                  <a:srgbClr val="333333"/>
                </a:solidFill>
                <a:latin typeface="Arial" panose="020B0604020202020204" pitchFamily="34" charset="0"/>
                <a:ea typeface="Times New Roman"/>
                <a:cs typeface="Arial" panose="020B0604020202020204" pitchFamily="34" charset="0"/>
              </a:rPr>
              <a:t> </a:t>
            </a:r>
            <a:r>
              <a:rPr lang="ru-RU" sz="2400" b="1" dirty="0">
                <a:solidFill>
                  <a:srgbClr val="333333"/>
                </a:solidFill>
                <a:latin typeface="Arial" panose="020B0604020202020204" pitchFamily="34" charset="0"/>
                <a:ea typeface="Times New Roman"/>
                <a:cs typeface="Arial" panose="020B0604020202020204" pitchFamily="34" charset="0"/>
              </a:rPr>
              <a:t>ищут на земле  </a:t>
            </a:r>
            <a:r>
              <a:rPr lang="ru-RU" sz="2400" b="1" dirty="0" smtClean="0">
                <a:solidFill>
                  <a:srgbClr val="333333"/>
                </a:solidFill>
                <a:latin typeface="Arial" panose="020B0604020202020204" pitchFamily="34" charset="0"/>
                <a:ea typeface="Times New Roman"/>
                <a:cs typeface="Arial" panose="020B0604020202020204" pitchFamily="34" charset="0"/>
              </a:rPr>
              <a:t>насекомых, дождевых </a:t>
            </a:r>
            <a:r>
              <a:rPr lang="ru-RU" sz="2400" b="1" dirty="0">
                <a:solidFill>
                  <a:srgbClr val="333333"/>
                </a:solidFill>
                <a:latin typeface="Arial" panose="020B0604020202020204" pitchFamily="34" charset="0"/>
                <a:ea typeface="Times New Roman"/>
                <a:cs typeface="Arial" panose="020B0604020202020204" pitchFamily="34" charset="0"/>
              </a:rPr>
              <a:t>червей  и  улиток . Осенью они поедают ещё и ягоды, а зимой охотно прилетают к кормушкам, где клюют мягкие корма.</a:t>
            </a:r>
            <a:endParaRPr lang="ru-RU" sz="2400" b="1" dirty="0">
              <a:effectLst/>
              <a:latin typeface="Arial" panose="020B0604020202020204" pitchFamily="34" charset="0"/>
              <a:ea typeface="Calibri"/>
              <a:cs typeface="Arial" panose="020B0604020202020204" pitchFamily="34" charset="0"/>
            </a:endParaRPr>
          </a:p>
        </p:txBody>
      </p:sp>
      <p:sp>
        <p:nvSpPr>
          <p:cNvPr id="3" name="Заголовок 2"/>
          <p:cNvSpPr>
            <a:spLocks noGrp="1"/>
          </p:cNvSpPr>
          <p:nvPr>
            <p:ph type="title"/>
          </p:nvPr>
        </p:nvSpPr>
        <p:spPr>
          <a:xfrm>
            <a:off x="914400" y="836712"/>
            <a:ext cx="3352800" cy="1080120"/>
          </a:xfrm>
        </p:spPr>
        <p:txBody>
          <a:bodyPr/>
          <a:lstStyle/>
          <a:p>
            <a:pPr algn="ctr"/>
            <a:r>
              <a:rPr lang="ru-RU" dirty="0" err="1" smtClean="0">
                <a:solidFill>
                  <a:srgbClr val="00B050"/>
                </a:solidFill>
                <a:latin typeface="Helvetica"/>
                <a:ea typeface="Times New Roman"/>
                <a:cs typeface="Times New Roman"/>
              </a:rPr>
              <a:t>Зарянка</a:t>
            </a:r>
            <a:r>
              <a:rPr lang="ru-RU" dirty="0" smtClean="0">
                <a:solidFill>
                  <a:srgbClr val="00B050"/>
                </a:solidFill>
                <a:latin typeface="Helvetica"/>
                <a:ea typeface="Times New Roman"/>
                <a:cs typeface="Times New Roman"/>
              </a:rPr>
              <a:t>.</a:t>
            </a:r>
            <a:r>
              <a:rPr lang="ru-RU" sz="3600" dirty="0">
                <a:solidFill>
                  <a:srgbClr val="00B050"/>
                </a:solidFill>
                <a:latin typeface="Calibri"/>
                <a:ea typeface="Calibri"/>
                <a:cs typeface="Times New Roman"/>
              </a:rPr>
              <a:t/>
            </a:r>
            <a:br>
              <a:rPr lang="ru-RU" sz="3600" dirty="0">
                <a:solidFill>
                  <a:srgbClr val="00B050"/>
                </a:solidFill>
                <a:latin typeface="Calibri"/>
                <a:ea typeface="Calibri"/>
                <a:cs typeface="Times New Roman"/>
              </a:rPr>
            </a:br>
            <a:endParaRPr lang="ru-RU" dirty="0">
              <a:solidFill>
                <a:srgbClr val="00B050"/>
              </a:solidFill>
            </a:endParaRPr>
          </a:p>
        </p:txBody>
      </p:sp>
      <p:pic>
        <p:nvPicPr>
          <p:cNvPr id="5" name="Объект 4" descr="https://avatars.mds.yandex.net/get-pdb/2006828/2fef8429-8d34-43ad-8658-fa5d0da48c77/s1200?webp=false"/>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55976" y="1628800"/>
            <a:ext cx="4464495" cy="4032448"/>
          </a:xfrm>
          <a:prstGeom prst="rect">
            <a:avLst/>
          </a:prstGeom>
          <a:noFill/>
          <a:ln>
            <a:noFill/>
          </a:ln>
        </p:spPr>
      </p:pic>
    </p:spTree>
    <p:extLst>
      <p:ext uri="{BB962C8B-B14F-4D97-AF65-F5344CB8AC3E}">
        <p14:creationId xmlns:p14="http://schemas.microsoft.com/office/powerpoint/2010/main" val="3855371702"/>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914400" y="1988840"/>
            <a:ext cx="3352800" cy="3816424"/>
          </a:xfrm>
        </p:spPr>
        <p:txBody>
          <a:bodyPr>
            <a:normAutofit/>
          </a:bodyPr>
          <a:lstStyle/>
          <a:p>
            <a:pPr>
              <a:lnSpc>
                <a:spcPct val="115000"/>
              </a:lnSpc>
              <a:spcAft>
                <a:spcPts val="0"/>
              </a:spcAft>
            </a:pPr>
            <a:r>
              <a:rPr lang="ru-RU" sz="2000" b="1" dirty="0" smtClean="0">
                <a:solidFill>
                  <a:srgbClr val="383838"/>
                </a:solidFill>
                <a:latin typeface="Arial"/>
                <a:ea typeface="Times New Roman"/>
                <a:cs typeface="Times New Roman"/>
              </a:rPr>
              <a:t>Если </a:t>
            </a:r>
            <a:r>
              <a:rPr lang="ru-RU" sz="2000" b="1" dirty="0">
                <a:solidFill>
                  <a:srgbClr val="383838"/>
                </a:solidFill>
                <a:latin typeface="Arial"/>
                <a:ea typeface="Times New Roman"/>
                <a:cs typeface="Times New Roman"/>
              </a:rPr>
              <a:t>вы увидите птиц на воде, то почти со 100% уверенностью можно сказать, что стая прилетела на водопой. В остальное время птицы предпочитают сушу. Несмотря на это такие гуси хорошие пловцы и ныряльщики.</a:t>
            </a:r>
            <a:endParaRPr lang="ru-RU" sz="2000" b="1" dirty="0">
              <a:effectLst/>
              <a:latin typeface="Calibri"/>
              <a:ea typeface="Calibri"/>
              <a:cs typeface="Times New Roman"/>
            </a:endParaRPr>
          </a:p>
        </p:txBody>
      </p:sp>
      <p:sp>
        <p:nvSpPr>
          <p:cNvPr id="3" name="Заголовок 2"/>
          <p:cNvSpPr>
            <a:spLocks noGrp="1"/>
          </p:cNvSpPr>
          <p:nvPr>
            <p:ph type="title"/>
          </p:nvPr>
        </p:nvSpPr>
        <p:spPr>
          <a:xfrm>
            <a:off x="914400" y="836712"/>
            <a:ext cx="3352800" cy="1008112"/>
          </a:xfrm>
        </p:spPr>
        <p:txBody>
          <a:bodyPr/>
          <a:lstStyle/>
          <a:p>
            <a:pPr algn="ctr"/>
            <a:r>
              <a:rPr lang="ru-RU" b="1" dirty="0">
                <a:solidFill>
                  <a:srgbClr val="00B050"/>
                </a:solidFill>
                <a:latin typeface="Arial"/>
                <a:ea typeface="Times New Roman"/>
                <a:cs typeface="Times New Roman"/>
              </a:rPr>
              <a:t>Белолобый </a:t>
            </a:r>
            <a:r>
              <a:rPr lang="ru-RU" b="1" dirty="0" smtClean="0">
                <a:solidFill>
                  <a:srgbClr val="00B050"/>
                </a:solidFill>
                <a:latin typeface="Arial"/>
                <a:ea typeface="Times New Roman"/>
                <a:cs typeface="Times New Roman"/>
              </a:rPr>
              <a:t>гусь. </a:t>
            </a:r>
            <a:endParaRPr lang="ru-RU" b="1" dirty="0">
              <a:solidFill>
                <a:srgbClr val="00B050"/>
              </a:solidFill>
            </a:endParaRPr>
          </a:p>
        </p:txBody>
      </p:sp>
      <p:pic>
        <p:nvPicPr>
          <p:cNvPr id="5" name="Объект 4" descr="https://pro-selhoz.ru/wp-content/uploads/2017/09/belolobyy_gus_20_14081947.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11960" y="1700807"/>
            <a:ext cx="4608511" cy="3960441"/>
          </a:xfrm>
          <a:prstGeom prst="rect">
            <a:avLst/>
          </a:prstGeom>
          <a:noFill/>
          <a:ln>
            <a:noFill/>
          </a:ln>
        </p:spPr>
      </p:pic>
    </p:spTree>
    <p:extLst>
      <p:ext uri="{BB962C8B-B14F-4D97-AF65-F5344CB8AC3E}">
        <p14:creationId xmlns:p14="http://schemas.microsoft.com/office/powerpoint/2010/main" val="3647390876"/>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683568" y="1628800"/>
            <a:ext cx="3583632" cy="4104456"/>
          </a:xfrm>
        </p:spPr>
        <p:txBody>
          <a:bodyPr>
            <a:normAutofit lnSpcReduction="10000"/>
          </a:bodyPr>
          <a:lstStyle/>
          <a:p>
            <a:pPr>
              <a:lnSpc>
                <a:spcPct val="115000"/>
              </a:lnSpc>
              <a:spcAft>
                <a:spcPts val="0"/>
              </a:spcAft>
            </a:pPr>
            <a:r>
              <a:rPr lang="ru-RU" b="1" dirty="0" smtClean="0">
                <a:solidFill>
                  <a:srgbClr val="383838"/>
                </a:solidFill>
                <a:latin typeface="Arial"/>
                <a:ea typeface="Times New Roman"/>
                <a:cs typeface="Times New Roman"/>
              </a:rPr>
              <a:t>Высота </a:t>
            </a:r>
            <a:r>
              <a:rPr lang="ru-RU" b="1" dirty="0">
                <a:solidFill>
                  <a:srgbClr val="383838"/>
                </a:solidFill>
                <a:latin typeface="Arial"/>
                <a:ea typeface="Times New Roman"/>
                <a:cs typeface="Times New Roman"/>
              </a:rPr>
              <a:t>составляет около 140 см, а общий вес 5-8 кг. Птица гнездится только на территории России, в Якутии и Западной Сибири. Длинные ноги помогают ему легко передвигаться по заболоченной местности, и тонкий клюв — превосходное орудие для добычи пищи. </a:t>
            </a:r>
            <a:r>
              <a:rPr lang="ru-RU" b="1" dirty="0" err="1">
                <a:solidFill>
                  <a:srgbClr val="383838"/>
                </a:solidFill>
                <a:latin typeface="Arial"/>
                <a:ea typeface="Times New Roman"/>
                <a:cs typeface="Times New Roman"/>
              </a:rPr>
              <a:t>Стерх</a:t>
            </a:r>
            <a:r>
              <a:rPr lang="ru-RU" b="1" dirty="0">
                <a:solidFill>
                  <a:srgbClr val="383838"/>
                </a:solidFill>
                <a:latin typeface="Arial"/>
                <a:ea typeface="Times New Roman"/>
                <a:cs typeface="Times New Roman"/>
              </a:rPr>
              <a:t> питается как растительной, так и животной пищей.</a:t>
            </a:r>
            <a:endParaRPr lang="ru-RU" sz="2000" b="1" dirty="0">
              <a:effectLst/>
              <a:latin typeface="Calibri"/>
              <a:ea typeface="Calibri"/>
              <a:cs typeface="Times New Roman"/>
            </a:endParaRPr>
          </a:p>
        </p:txBody>
      </p:sp>
      <p:sp>
        <p:nvSpPr>
          <p:cNvPr id="3" name="Заголовок 2"/>
          <p:cNvSpPr>
            <a:spLocks noGrp="1"/>
          </p:cNvSpPr>
          <p:nvPr>
            <p:ph type="title"/>
          </p:nvPr>
        </p:nvSpPr>
        <p:spPr>
          <a:xfrm>
            <a:off x="914400" y="836712"/>
            <a:ext cx="3352800" cy="648072"/>
          </a:xfrm>
        </p:spPr>
        <p:txBody>
          <a:bodyPr/>
          <a:lstStyle/>
          <a:p>
            <a:pPr algn="ctr"/>
            <a:r>
              <a:rPr lang="ru-RU" b="1" dirty="0" err="1" smtClean="0">
                <a:solidFill>
                  <a:srgbClr val="00B050"/>
                </a:solidFill>
                <a:latin typeface="Arial"/>
                <a:ea typeface="Times New Roman"/>
                <a:cs typeface="Times New Roman"/>
              </a:rPr>
              <a:t>Стерх</a:t>
            </a:r>
            <a:r>
              <a:rPr lang="ru-RU" b="1" dirty="0" smtClean="0">
                <a:solidFill>
                  <a:srgbClr val="00B050"/>
                </a:solidFill>
                <a:latin typeface="Arial"/>
                <a:ea typeface="Times New Roman"/>
                <a:cs typeface="Times New Roman"/>
              </a:rPr>
              <a:t>. </a:t>
            </a:r>
            <a:endParaRPr lang="ru-RU" b="1" dirty="0">
              <a:solidFill>
                <a:srgbClr val="00B050"/>
              </a:solidFill>
            </a:endParaRPr>
          </a:p>
        </p:txBody>
      </p:sp>
      <p:pic>
        <p:nvPicPr>
          <p:cNvPr id="5" name="Объект 4" descr="http://gsob.ru/sites/default/files/articles/2452/galery/foto2.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83968" y="1628800"/>
            <a:ext cx="4680519" cy="3960440"/>
          </a:xfrm>
          <a:prstGeom prst="rect">
            <a:avLst/>
          </a:prstGeom>
          <a:noFill/>
          <a:ln>
            <a:noFill/>
          </a:ln>
        </p:spPr>
      </p:pic>
    </p:spTree>
    <p:extLst>
      <p:ext uri="{BB962C8B-B14F-4D97-AF65-F5344CB8AC3E}">
        <p14:creationId xmlns:p14="http://schemas.microsoft.com/office/powerpoint/2010/main" val="2386236915"/>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395536" y="1844824"/>
            <a:ext cx="3871664" cy="3960440"/>
          </a:xfrm>
        </p:spPr>
        <p:txBody>
          <a:bodyPr>
            <a:noAutofit/>
          </a:bodyPr>
          <a:lstStyle/>
          <a:p>
            <a:pPr>
              <a:lnSpc>
                <a:spcPct val="115000"/>
              </a:lnSpc>
              <a:spcAft>
                <a:spcPts val="0"/>
              </a:spcAft>
            </a:pPr>
            <a:r>
              <a:rPr lang="ru-RU" sz="2000" b="1" dirty="0" smtClean="0">
                <a:solidFill>
                  <a:srgbClr val="383838"/>
                </a:solidFill>
                <a:latin typeface="Arial"/>
                <a:ea typeface="Times New Roman"/>
                <a:cs typeface="Times New Roman"/>
              </a:rPr>
              <a:t>Знамениты </a:t>
            </a:r>
            <a:r>
              <a:rPr lang="ru-RU" sz="2000" b="1" dirty="0">
                <a:solidFill>
                  <a:srgbClr val="383838"/>
                </a:solidFill>
                <a:latin typeface="Arial"/>
                <a:ea typeface="Times New Roman"/>
                <a:cs typeface="Times New Roman"/>
              </a:rPr>
              <a:t>своей способностью вертеть головой: они умеют поворачивать ее на 270 градусов, т.е. практически делают полный оборот головой вокруг шеи. Это позволяет им замечать все, что происходит рядом с ними. Глаза филина приспособлены видеть даже в темноте.</a:t>
            </a:r>
            <a:endParaRPr lang="ru-RU" sz="2000" b="1" dirty="0">
              <a:effectLst/>
              <a:latin typeface="Calibri"/>
              <a:ea typeface="Calibri"/>
              <a:cs typeface="Times New Roman"/>
            </a:endParaRPr>
          </a:p>
        </p:txBody>
      </p:sp>
      <p:sp>
        <p:nvSpPr>
          <p:cNvPr id="3" name="Заголовок 2"/>
          <p:cNvSpPr>
            <a:spLocks noGrp="1"/>
          </p:cNvSpPr>
          <p:nvPr>
            <p:ph type="title"/>
          </p:nvPr>
        </p:nvSpPr>
        <p:spPr>
          <a:xfrm>
            <a:off x="539552" y="692696"/>
            <a:ext cx="3727648" cy="1080120"/>
          </a:xfrm>
        </p:spPr>
        <p:txBody>
          <a:bodyPr/>
          <a:lstStyle/>
          <a:p>
            <a:pPr algn="ctr"/>
            <a:r>
              <a:rPr lang="ru-RU" b="1" dirty="0">
                <a:solidFill>
                  <a:srgbClr val="00B050"/>
                </a:solidFill>
                <a:latin typeface="Arial"/>
                <a:ea typeface="Times New Roman"/>
                <a:cs typeface="Times New Roman"/>
              </a:rPr>
              <a:t>Ночной </a:t>
            </a:r>
            <a:r>
              <a:rPr lang="ru-RU" b="1" dirty="0" smtClean="0">
                <a:solidFill>
                  <a:srgbClr val="00B050"/>
                </a:solidFill>
                <a:latin typeface="Arial"/>
                <a:ea typeface="Times New Roman"/>
                <a:cs typeface="Times New Roman"/>
              </a:rPr>
              <a:t>хищник-филин. </a:t>
            </a:r>
            <a:endParaRPr lang="ru-RU" b="1" dirty="0">
              <a:solidFill>
                <a:srgbClr val="00B050"/>
              </a:solidFill>
            </a:endParaRPr>
          </a:p>
        </p:txBody>
      </p:sp>
      <p:pic>
        <p:nvPicPr>
          <p:cNvPr id="5" name="Объект 4" descr="https://avatars.mds.yandex.net/get-pdb/163339/5701a907-f6e1-4a4d-a068-6671174ff0a5/s1200?webp=false"/>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83968" y="1628800"/>
            <a:ext cx="4608511" cy="4032448"/>
          </a:xfrm>
          <a:prstGeom prst="rect">
            <a:avLst/>
          </a:prstGeom>
          <a:noFill/>
          <a:ln>
            <a:noFill/>
          </a:ln>
        </p:spPr>
      </p:pic>
    </p:spTree>
    <p:extLst>
      <p:ext uri="{BB962C8B-B14F-4D97-AF65-F5344CB8AC3E}">
        <p14:creationId xmlns:p14="http://schemas.microsoft.com/office/powerpoint/2010/main" val="2819835046"/>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971600" y="1628800"/>
            <a:ext cx="3295600" cy="3857601"/>
          </a:xfrm>
        </p:spPr>
        <p:txBody>
          <a:bodyPr>
            <a:noAutofit/>
          </a:bodyPr>
          <a:lstStyle/>
          <a:p>
            <a:pPr>
              <a:lnSpc>
                <a:spcPct val="115000"/>
              </a:lnSpc>
              <a:spcAft>
                <a:spcPts val="0"/>
              </a:spcAft>
            </a:pPr>
            <a:r>
              <a:rPr lang="ru-RU" sz="2000" b="1" dirty="0" smtClean="0">
                <a:solidFill>
                  <a:srgbClr val="383838"/>
                </a:solidFill>
                <a:latin typeface="Arial"/>
                <a:ea typeface="Times New Roman"/>
                <a:cs typeface="Times New Roman"/>
              </a:rPr>
              <a:t>Крупная </a:t>
            </a:r>
            <a:r>
              <a:rPr lang="ru-RU" sz="2000" b="1" dirty="0">
                <a:solidFill>
                  <a:srgbClr val="383838"/>
                </a:solidFill>
                <a:latin typeface="Arial"/>
                <a:ea typeface="Times New Roman"/>
                <a:cs typeface="Times New Roman"/>
              </a:rPr>
              <a:t>хищная птица </a:t>
            </a:r>
            <a:r>
              <a:rPr lang="ru-RU" sz="2000" b="1" dirty="0" smtClean="0">
                <a:solidFill>
                  <a:srgbClr val="383838"/>
                </a:solidFill>
                <a:latin typeface="Arial"/>
                <a:ea typeface="Times New Roman"/>
                <a:cs typeface="Times New Roman"/>
              </a:rPr>
              <a:t>Скопа </a:t>
            </a:r>
            <a:r>
              <a:rPr lang="ru-RU" sz="2000" b="1" dirty="0">
                <a:solidFill>
                  <a:srgbClr val="383838"/>
                </a:solidFill>
                <a:latin typeface="Arial"/>
                <a:ea typeface="Times New Roman"/>
                <a:cs typeface="Times New Roman"/>
              </a:rPr>
              <a:t>длиной </a:t>
            </a:r>
            <a:r>
              <a:rPr lang="ru-RU" sz="2000" b="1" dirty="0" smtClean="0">
                <a:solidFill>
                  <a:srgbClr val="383838"/>
                </a:solidFill>
                <a:latin typeface="Arial"/>
                <a:ea typeface="Times New Roman"/>
                <a:cs typeface="Times New Roman"/>
              </a:rPr>
              <a:t>55—58 см</a:t>
            </a:r>
            <a:r>
              <a:rPr lang="ru-RU" sz="2000" b="1" dirty="0">
                <a:solidFill>
                  <a:srgbClr val="383838"/>
                </a:solidFill>
                <a:latin typeface="Arial"/>
                <a:ea typeface="Times New Roman"/>
                <a:cs typeface="Times New Roman"/>
              </a:rPr>
              <a:t>.  Подавляющее большинство рациона вида составляет рыба, иногда они могут охотиться на других птиц.  </a:t>
            </a:r>
            <a:endParaRPr lang="ru-RU" sz="2000" b="1" dirty="0">
              <a:effectLst/>
              <a:latin typeface="Calibri"/>
              <a:ea typeface="Calibri"/>
              <a:cs typeface="Times New Roman"/>
            </a:endParaRPr>
          </a:p>
        </p:txBody>
      </p:sp>
      <p:sp>
        <p:nvSpPr>
          <p:cNvPr id="3" name="Заголовок 2"/>
          <p:cNvSpPr>
            <a:spLocks noGrp="1"/>
          </p:cNvSpPr>
          <p:nvPr>
            <p:ph type="title"/>
          </p:nvPr>
        </p:nvSpPr>
        <p:spPr>
          <a:xfrm>
            <a:off x="914400" y="836712"/>
            <a:ext cx="3352800" cy="720080"/>
          </a:xfrm>
        </p:spPr>
        <p:txBody>
          <a:bodyPr/>
          <a:lstStyle/>
          <a:p>
            <a:pPr algn="ctr"/>
            <a:r>
              <a:rPr lang="ru-RU" b="1" dirty="0" smtClean="0">
                <a:solidFill>
                  <a:srgbClr val="00B050"/>
                </a:solidFill>
                <a:latin typeface="Arial"/>
                <a:ea typeface="Times New Roman"/>
                <a:cs typeface="Times New Roman"/>
              </a:rPr>
              <a:t>Скопа.</a:t>
            </a:r>
            <a:endParaRPr lang="ru-RU" b="1" dirty="0">
              <a:solidFill>
                <a:srgbClr val="00B050"/>
              </a:solidFill>
            </a:endParaRPr>
          </a:p>
        </p:txBody>
      </p:sp>
      <p:pic>
        <p:nvPicPr>
          <p:cNvPr id="5" name="Объект 4" descr="http://pernatidruzi.org.ua/pictures/skopa_nk.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355976" y="1628800"/>
            <a:ext cx="4536503" cy="4176464"/>
          </a:xfrm>
          <a:prstGeom prst="rect">
            <a:avLst/>
          </a:prstGeom>
          <a:noFill/>
          <a:ln>
            <a:noFill/>
          </a:ln>
        </p:spPr>
      </p:pic>
    </p:spTree>
    <p:extLst>
      <p:ext uri="{BB962C8B-B14F-4D97-AF65-F5344CB8AC3E}">
        <p14:creationId xmlns:p14="http://schemas.microsoft.com/office/powerpoint/2010/main" val="1389708429"/>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59487"/>
            <a:ext cx="9324528" cy="6993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4561100"/>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467544" y="1844824"/>
            <a:ext cx="3799656" cy="4176464"/>
          </a:xfrm>
        </p:spPr>
        <p:txBody>
          <a:bodyPr>
            <a:normAutofit/>
          </a:bodyPr>
          <a:lstStyle/>
          <a:p>
            <a:pPr>
              <a:lnSpc>
                <a:spcPct val="115000"/>
              </a:lnSpc>
              <a:spcAft>
                <a:spcPts val="0"/>
              </a:spcAft>
            </a:pPr>
            <a:r>
              <a:rPr lang="ru-RU" b="1" dirty="0" smtClean="0">
                <a:solidFill>
                  <a:srgbClr val="383838"/>
                </a:solidFill>
                <a:latin typeface="Arial"/>
                <a:ea typeface="Times New Roman"/>
                <a:cs typeface="Times New Roman"/>
              </a:rPr>
              <a:t>Длина </a:t>
            </a:r>
            <a:r>
              <a:rPr lang="ru-RU" b="1" dirty="0">
                <a:solidFill>
                  <a:srgbClr val="383838"/>
                </a:solidFill>
                <a:latin typeface="Arial"/>
                <a:ea typeface="Times New Roman"/>
                <a:cs typeface="Times New Roman"/>
              </a:rPr>
              <a:t>тела </a:t>
            </a:r>
            <a:r>
              <a:rPr lang="ru-RU" b="1" dirty="0" smtClean="0">
                <a:solidFill>
                  <a:srgbClr val="383838"/>
                </a:solidFill>
                <a:latin typeface="Arial"/>
                <a:ea typeface="Times New Roman"/>
                <a:cs typeface="Times New Roman"/>
              </a:rPr>
              <a:t>которого </a:t>
            </a:r>
            <a:r>
              <a:rPr lang="ru-RU" b="1" dirty="0">
                <a:solidFill>
                  <a:srgbClr val="383838"/>
                </a:solidFill>
                <a:latin typeface="Arial"/>
                <a:ea typeface="Times New Roman"/>
                <a:cs typeface="Times New Roman"/>
              </a:rPr>
              <a:t>может достигать метра, а вес — от трех до семи килограммов. Хищник летает над водоплавающими, в результате чего те ныряют под воду в попытке избежать цепких когтей. Но когда запас воздуха подходит к концу, добыча выныривает, и тут уж хищник не промахнется.  </a:t>
            </a:r>
            <a:endParaRPr lang="ru-RU" sz="2000" b="1" dirty="0">
              <a:effectLst/>
              <a:latin typeface="Calibri"/>
              <a:ea typeface="Calibri"/>
              <a:cs typeface="Times New Roman"/>
            </a:endParaRPr>
          </a:p>
        </p:txBody>
      </p:sp>
      <p:sp>
        <p:nvSpPr>
          <p:cNvPr id="3" name="Заголовок 2"/>
          <p:cNvSpPr>
            <a:spLocks noGrp="1"/>
          </p:cNvSpPr>
          <p:nvPr>
            <p:ph type="title"/>
          </p:nvPr>
        </p:nvSpPr>
        <p:spPr>
          <a:xfrm>
            <a:off x="914400" y="764704"/>
            <a:ext cx="3352800" cy="936104"/>
          </a:xfrm>
        </p:spPr>
        <p:txBody>
          <a:bodyPr/>
          <a:lstStyle/>
          <a:p>
            <a:pPr algn="ctr"/>
            <a:r>
              <a:rPr lang="ru-RU" b="1" dirty="0" smtClean="0">
                <a:solidFill>
                  <a:srgbClr val="00B050"/>
                </a:solidFill>
                <a:latin typeface="Arial"/>
                <a:ea typeface="Times New Roman"/>
                <a:cs typeface="Times New Roman"/>
              </a:rPr>
              <a:t>Орлан-белохвост.</a:t>
            </a:r>
            <a:endParaRPr lang="ru-RU" b="1" dirty="0">
              <a:solidFill>
                <a:srgbClr val="00B050"/>
              </a:solidFill>
            </a:endParaRPr>
          </a:p>
        </p:txBody>
      </p:sp>
      <p:pic>
        <p:nvPicPr>
          <p:cNvPr id="5" name="Объект 4" descr="https://avatars.mds.yandex.net/get-pdb/1732919/99b5c16e-4d05-4684-87c6-18725a32307e/s1200?webp=false"/>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39952" y="1628800"/>
            <a:ext cx="4752527" cy="3744416"/>
          </a:xfrm>
          <a:prstGeom prst="rect">
            <a:avLst/>
          </a:prstGeom>
          <a:noFill/>
          <a:ln>
            <a:noFill/>
          </a:ln>
        </p:spPr>
      </p:pic>
    </p:spTree>
    <p:extLst>
      <p:ext uri="{BB962C8B-B14F-4D97-AF65-F5344CB8AC3E}">
        <p14:creationId xmlns:p14="http://schemas.microsoft.com/office/powerpoint/2010/main" val="181756060"/>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755576" y="1628800"/>
            <a:ext cx="3511624" cy="4248472"/>
          </a:xfrm>
        </p:spPr>
        <p:txBody>
          <a:bodyPr>
            <a:normAutofit fontScale="85000" lnSpcReduction="10000"/>
          </a:bodyPr>
          <a:lstStyle/>
          <a:p>
            <a:pPr>
              <a:lnSpc>
                <a:spcPct val="115000"/>
              </a:lnSpc>
              <a:spcAft>
                <a:spcPts val="0"/>
              </a:spcAft>
            </a:pPr>
            <a:r>
              <a:rPr lang="ru-RU" b="1" dirty="0" smtClean="0">
                <a:solidFill>
                  <a:srgbClr val="383838"/>
                </a:solidFill>
                <a:latin typeface="Arial"/>
                <a:ea typeface="Times New Roman"/>
                <a:cs typeface="Times New Roman"/>
              </a:rPr>
              <a:t>Длина </a:t>
            </a:r>
            <a:r>
              <a:rPr lang="ru-RU" b="1" dirty="0">
                <a:solidFill>
                  <a:srgbClr val="383838"/>
                </a:solidFill>
                <a:latin typeface="Arial"/>
                <a:ea typeface="Times New Roman"/>
                <a:cs typeface="Times New Roman"/>
              </a:rPr>
              <a:t>тела самцов глухаря достигает 1,1 м, а масса может составлять до 6,5 кг.  Ведут оседлый и одиночный образ жизни. Только к зиме собираются в небольшие группы и могут кочевать на небольшие расстояния. Питаются  разнообразно: насекомыми и семенами, почками и ягодами, травой и побегами, листьями. Зимой основной едой для них является хвоя. А когда наступают лютые морозы, то он без раздумий ныряет в снег и зарывается в нем.</a:t>
            </a:r>
            <a:endParaRPr lang="ru-RU" sz="2000" b="1" dirty="0">
              <a:latin typeface="Calibri"/>
              <a:ea typeface="Calibri"/>
              <a:cs typeface="Times New Roman"/>
            </a:endParaRPr>
          </a:p>
          <a:p>
            <a:endParaRPr lang="ru-RU" b="1" dirty="0"/>
          </a:p>
        </p:txBody>
      </p:sp>
      <p:sp>
        <p:nvSpPr>
          <p:cNvPr id="3" name="Заголовок 2"/>
          <p:cNvSpPr>
            <a:spLocks noGrp="1"/>
          </p:cNvSpPr>
          <p:nvPr>
            <p:ph type="title"/>
          </p:nvPr>
        </p:nvSpPr>
        <p:spPr>
          <a:xfrm>
            <a:off x="914400" y="692696"/>
            <a:ext cx="3352800" cy="864096"/>
          </a:xfrm>
        </p:spPr>
        <p:txBody>
          <a:bodyPr/>
          <a:lstStyle/>
          <a:p>
            <a:pPr algn="ctr"/>
            <a:r>
              <a:rPr lang="ru-RU" b="1" dirty="0" smtClean="0">
                <a:solidFill>
                  <a:srgbClr val="00B050"/>
                </a:solidFill>
                <a:latin typeface="Arial"/>
                <a:ea typeface="Times New Roman"/>
                <a:cs typeface="Times New Roman"/>
              </a:rPr>
              <a:t>Глухарь.</a:t>
            </a:r>
            <a:endParaRPr lang="ru-RU" b="1" dirty="0">
              <a:solidFill>
                <a:srgbClr val="00B050"/>
              </a:solidFill>
            </a:endParaRPr>
          </a:p>
        </p:txBody>
      </p:sp>
      <p:pic>
        <p:nvPicPr>
          <p:cNvPr id="5" name="Объект 4" descr="https://avatars.mds.yandex.net/get-pdb/1016500/b747aaf0-1964-47b0-8646-7ba1ce2a6f6a/s1200?webp=false"/>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11960" y="1628800"/>
            <a:ext cx="4680519" cy="4032448"/>
          </a:xfrm>
          <a:prstGeom prst="rect">
            <a:avLst/>
          </a:prstGeom>
          <a:noFill/>
          <a:ln>
            <a:noFill/>
          </a:ln>
        </p:spPr>
      </p:pic>
    </p:spTree>
    <p:extLst>
      <p:ext uri="{BB962C8B-B14F-4D97-AF65-F5344CB8AC3E}">
        <p14:creationId xmlns:p14="http://schemas.microsoft.com/office/powerpoint/2010/main" val="2657999312"/>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683568" y="1700808"/>
            <a:ext cx="3583632" cy="4176464"/>
          </a:xfrm>
        </p:spPr>
        <p:txBody>
          <a:bodyPr>
            <a:normAutofit/>
          </a:bodyPr>
          <a:lstStyle/>
          <a:p>
            <a:pPr>
              <a:lnSpc>
                <a:spcPct val="115000"/>
              </a:lnSpc>
              <a:spcAft>
                <a:spcPts val="0"/>
              </a:spcAft>
            </a:pPr>
            <a:r>
              <a:rPr lang="ru-RU" sz="2000" b="1" dirty="0" smtClean="0">
                <a:solidFill>
                  <a:srgbClr val="383838"/>
                </a:solidFill>
                <a:latin typeface="Arial"/>
                <a:ea typeface="Times New Roman"/>
                <a:cs typeface="Times New Roman"/>
              </a:rPr>
              <a:t>С </a:t>
            </a:r>
            <a:r>
              <a:rPr lang="ru-RU" sz="2000" b="1" dirty="0">
                <a:solidFill>
                  <a:srgbClr val="383838"/>
                </a:solidFill>
                <a:latin typeface="Arial"/>
                <a:ea typeface="Times New Roman"/>
                <a:cs typeface="Times New Roman"/>
              </a:rPr>
              <a:t>помощью крепкого перекрещивающегося клюва </a:t>
            </a:r>
            <a:r>
              <a:rPr lang="ru-RU" sz="2000" b="1" dirty="0" smtClean="0">
                <a:solidFill>
                  <a:srgbClr val="383838"/>
                </a:solidFill>
                <a:latin typeface="Arial"/>
                <a:ea typeface="Times New Roman"/>
                <a:cs typeface="Times New Roman"/>
              </a:rPr>
              <a:t>Клест </a:t>
            </a:r>
            <a:r>
              <a:rPr lang="ru-RU" sz="2000" b="1" dirty="0">
                <a:solidFill>
                  <a:srgbClr val="383838"/>
                </a:solidFill>
                <a:latin typeface="Arial"/>
                <a:ea typeface="Times New Roman"/>
                <a:cs typeface="Times New Roman"/>
              </a:rPr>
              <a:t>не только ловко вылущивает семена из еловых и сосновых шишек, но и лазает по деревьям, удерживаясь за ветки и кору клювом и используя в качестве опоры короткий вилкообразный хвост.  </a:t>
            </a:r>
            <a:endParaRPr lang="ru-RU" sz="2000" b="1" dirty="0">
              <a:latin typeface="Calibri"/>
              <a:ea typeface="Calibri"/>
              <a:cs typeface="Times New Roman"/>
            </a:endParaRPr>
          </a:p>
          <a:p>
            <a:endParaRPr lang="ru-RU" sz="2000" b="1" dirty="0"/>
          </a:p>
        </p:txBody>
      </p:sp>
      <p:sp>
        <p:nvSpPr>
          <p:cNvPr id="3" name="Заголовок 2"/>
          <p:cNvSpPr>
            <a:spLocks noGrp="1"/>
          </p:cNvSpPr>
          <p:nvPr>
            <p:ph type="title"/>
          </p:nvPr>
        </p:nvSpPr>
        <p:spPr>
          <a:xfrm>
            <a:off x="914400" y="764704"/>
            <a:ext cx="3352800" cy="792088"/>
          </a:xfrm>
        </p:spPr>
        <p:txBody>
          <a:bodyPr/>
          <a:lstStyle/>
          <a:p>
            <a:pPr algn="ctr"/>
            <a:r>
              <a:rPr lang="ru-RU" b="1" dirty="0" smtClean="0">
                <a:solidFill>
                  <a:srgbClr val="00B050"/>
                </a:solidFill>
                <a:latin typeface="Arial"/>
                <a:ea typeface="Times New Roman"/>
                <a:cs typeface="Times New Roman"/>
              </a:rPr>
              <a:t>Клёст.</a:t>
            </a:r>
            <a:endParaRPr lang="ru-RU" b="1" dirty="0">
              <a:solidFill>
                <a:srgbClr val="00B050"/>
              </a:solidFill>
            </a:endParaRPr>
          </a:p>
        </p:txBody>
      </p:sp>
      <p:pic>
        <p:nvPicPr>
          <p:cNvPr id="5" name="Объект 4" descr="https://avatars.mds.yandex.net/get-pdb/1756889/661bc927-c027-4673-b107-83342692e600/s1200"/>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11960" y="1700808"/>
            <a:ext cx="4680519" cy="3744416"/>
          </a:xfrm>
          <a:prstGeom prst="rect">
            <a:avLst/>
          </a:prstGeom>
          <a:noFill/>
          <a:ln>
            <a:noFill/>
          </a:ln>
        </p:spPr>
      </p:pic>
    </p:spTree>
    <p:extLst>
      <p:ext uri="{BB962C8B-B14F-4D97-AF65-F5344CB8AC3E}">
        <p14:creationId xmlns:p14="http://schemas.microsoft.com/office/powerpoint/2010/main" val="2505412571"/>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899592" y="1772816"/>
            <a:ext cx="3352800" cy="4176464"/>
          </a:xfrm>
        </p:spPr>
        <p:txBody>
          <a:bodyPr>
            <a:normAutofit/>
          </a:bodyPr>
          <a:lstStyle/>
          <a:p>
            <a:pPr>
              <a:lnSpc>
                <a:spcPct val="115000"/>
              </a:lnSpc>
              <a:spcAft>
                <a:spcPts val="0"/>
              </a:spcAft>
            </a:pPr>
            <a:r>
              <a:rPr lang="ru-RU" b="1" dirty="0" smtClean="0">
                <a:solidFill>
                  <a:srgbClr val="383838"/>
                </a:solidFill>
                <a:latin typeface="Arial" panose="020B0604020202020204" pitchFamily="34" charset="0"/>
                <a:ea typeface="Times New Roman"/>
                <a:cs typeface="Arial" panose="020B0604020202020204" pitchFamily="34" charset="0"/>
              </a:rPr>
              <a:t>Питаются </a:t>
            </a:r>
            <a:r>
              <a:rPr lang="ru-RU" b="1" dirty="0">
                <a:solidFill>
                  <a:srgbClr val="383838"/>
                </a:solidFill>
                <a:latin typeface="Arial" panose="020B0604020202020204" pitchFamily="34" charset="0"/>
                <a:ea typeface="Times New Roman"/>
                <a:cs typeface="Arial" panose="020B0604020202020204" pitchFamily="34" charset="0"/>
              </a:rPr>
              <a:t>ягодами, мелкими плодами, почками, молодыми побегами и насекомыми. Птицы наловчились хватать комаров, стрекоз, бабочек и мошек на лету и находить личинок. Осенью с этих мест свиристелям приходится улетать не столько от холода, сколько от голода. </a:t>
            </a:r>
            <a:endParaRPr lang="ru-RU" sz="2000" b="1" dirty="0">
              <a:latin typeface="Arial" panose="020B0604020202020204" pitchFamily="34" charset="0"/>
              <a:ea typeface="Calibri"/>
              <a:cs typeface="Arial" panose="020B0604020202020204" pitchFamily="34" charset="0"/>
            </a:endParaRPr>
          </a:p>
          <a:p>
            <a:endParaRPr lang="ru-RU" b="1" dirty="0">
              <a:latin typeface="Arial" panose="020B0604020202020204" pitchFamily="34" charset="0"/>
              <a:cs typeface="Arial" panose="020B0604020202020204" pitchFamily="34" charset="0"/>
            </a:endParaRPr>
          </a:p>
        </p:txBody>
      </p:sp>
      <p:sp>
        <p:nvSpPr>
          <p:cNvPr id="3" name="Заголовок 2"/>
          <p:cNvSpPr>
            <a:spLocks noGrp="1"/>
          </p:cNvSpPr>
          <p:nvPr>
            <p:ph type="title"/>
          </p:nvPr>
        </p:nvSpPr>
        <p:spPr>
          <a:xfrm>
            <a:off x="914400" y="764704"/>
            <a:ext cx="3352800" cy="864096"/>
          </a:xfrm>
        </p:spPr>
        <p:txBody>
          <a:bodyPr/>
          <a:lstStyle/>
          <a:p>
            <a:pPr algn="ctr"/>
            <a:r>
              <a:rPr lang="ru-RU" b="1" dirty="0" smtClean="0">
                <a:solidFill>
                  <a:srgbClr val="00B050"/>
                </a:solidFill>
                <a:latin typeface="Arial"/>
                <a:ea typeface="Times New Roman"/>
                <a:cs typeface="Times New Roman"/>
              </a:rPr>
              <a:t>Свиристель.</a:t>
            </a:r>
            <a:endParaRPr lang="ru-RU" b="1" dirty="0">
              <a:solidFill>
                <a:srgbClr val="00B050"/>
              </a:solidFill>
            </a:endParaRPr>
          </a:p>
        </p:txBody>
      </p:sp>
      <p:sp>
        <p:nvSpPr>
          <p:cNvPr id="4" name="Объект 3"/>
          <p:cNvSpPr>
            <a:spLocks noGrp="1"/>
          </p:cNvSpPr>
          <p:nvPr>
            <p:ph idx="1"/>
          </p:nvPr>
        </p:nvSpPr>
        <p:spPr/>
        <p:txBody>
          <a:bodyPr>
            <a:normAutofit/>
          </a:bodyPr>
          <a:lstStyle/>
          <a:p>
            <a:pPr>
              <a:lnSpc>
                <a:spcPct val="115000"/>
              </a:lnSpc>
              <a:spcAft>
                <a:spcPts val="0"/>
              </a:spcAft>
            </a:pPr>
            <a:r>
              <a:rPr lang="ru-RU" sz="2400" dirty="0">
                <a:solidFill>
                  <a:srgbClr val="383838"/>
                </a:solidFill>
                <a:latin typeface="Arial"/>
                <a:ea typeface="Times New Roman"/>
                <a:cs typeface="Times New Roman"/>
              </a:rPr>
              <a:t> </a:t>
            </a:r>
            <a:endParaRPr lang="ru-RU" sz="2800" dirty="0">
              <a:effectLst/>
              <a:latin typeface="Calibri"/>
              <a:ea typeface="Calibri"/>
              <a:cs typeface="Times New Roman"/>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1628800"/>
            <a:ext cx="4392488"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7083110"/>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611560" y="1700808"/>
            <a:ext cx="3568824" cy="4289649"/>
          </a:xfrm>
        </p:spPr>
        <p:txBody>
          <a:bodyPr>
            <a:noAutofit/>
          </a:bodyPr>
          <a:lstStyle/>
          <a:p>
            <a:pPr>
              <a:lnSpc>
                <a:spcPct val="115000"/>
              </a:lnSpc>
              <a:spcAft>
                <a:spcPts val="0"/>
              </a:spcAft>
            </a:pPr>
            <a:r>
              <a:rPr lang="ru-RU" sz="2000" b="1" dirty="0" smtClean="0">
                <a:solidFill>
                  <a:srgbClr val="383838"/>
                </a:solidFill>
                <a:latin typeface="Arial"/>
                <a:ea typeface="Times New Roman"/>
                <a:cs typeface="Times New Roman"/>
              </a:rPr>
              <a:t>Птица </a:t>
            </a:r>
            <a:r>
              <a:rPr lang="ru-RU" sz="2000" b="1" dirty="0">
                <a:solidFill>
                  <a:srgbClr val="383838"/>
                </a:solidFill>
                <a:latin typeface="Arial"/>
                <a:ea typeface="Times New Roman"/>
                <a:cs typeface="Times New Roman"/>
              </a:rPr>
              <a:t>уникальная. Она единственная из пернатых древолазов способна передвигаться вниз головой на вертикальном стволе. Поползень вечно веселый и неутомимый. Он подвижный, живой и деятельный. В этой птичке словно соединены характеры дятла и синицы.</a:t>
            </a:r>
            <a:endParaRPr lang="ru-RU" sz="2000" b="1" dirty="0">
              <a:effectLst/>
              <a:latin typeface="Calibri"/>
              <a:ea typeface="Calibri"/>
              <a:cs typeface="Times New Roman"/>
            </a:endParaRPr>
          </a:p>
        </p:txBody>
      </p:sp>
      <p:sp>
        <p:nvSpPr>
          <p:cNvPr id="3" name="Заголовок 2"/>
          <p:cNvSpPr>
            <a:spLocks noGrp="1"/>
          </p:cNvSpPr>
          <p:nvPr>
            <p:ph type="title"/>
          </p:nvPr>
        </p:nvSpPr>
        <p:spPr>
          <a:xfrm>
            <a:off x="914400" y="764704"/>
            <a:ext cx="3352800" cy="864096"/>
          </a:xfrm>
        </p:spPr>
        <p:txBody>
          <a:bodyPr/>
          <a:lstStyle/>
          <a:p>
            <a:pPr algn="ctr"/>
            <a:r>
              <a:rPr lang="ru-RU" b="1" dirty="0" smtClean="0">
                <a:solidFill>
                  <a:srgbClr val="00B050"/>
                </a:solidFill>
                <a:latin typeface="Arial"/>
                <a:ea typeface="Times New Roman"/>
                <a:cs typeface="Times New Roman"/>
              </a:rPr>
              <a:t>Поползень.</a:t>
            </a:r>
            <a:endParaRPr lang="ru-RU" b="1" dirty="0">
              <a:solidFill>
                <a:srgbClr val="00B050"/>
              </a:solidFill>
            </a:endParaRPr>
          </a:p>
        </p:txBody>
      </p:sp>
      <p:pic>
        <p:nvPicPr>
          <p:cNvPr id="5" name="Объект 4" descr="http://mooseum.ru/Priroda/Ptizy/image/ross/popolzen-001.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211960" y="1700808"/>
            <a:ext cx="4680519" cy="4176464"/>
          </a:xfrm>
          <a:prstGeom prst="rect">
            <a:avLst/>
          </a:prstGeom>
          <a:noFill/>
          <a:ln>
            <a:noFill/>
          </a:ln>
        </p:spPr>
      </p:pic>
    </p:spTree>
    <p:extLst>
      <p:ext uri="{BB962C8B-B14F-4D97-AF65-F5344CB8AC3E}">
        <p14:creationId xmlns:p14="http://schemas.microsoft.com/office/powerpoint/2010/main" val="3772777727"/>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332656"/>
            <a:ext cx="7772400" cy="1224136"/>
          </a:xfrm>
        </p:spPr>
        <p:txBody>
          <a:bodyPr>
            <a:normAutofit/>
          </a:bodyPr>
          <a:lstStyle/>
          <a:p>
            <a:r>
              <a:rPr lang="ru-RU" sz="4800" b="1" dirty="0" smtClean="0">
                <a:solidFill>
                  <a:srgbClr val="FF0000"/>
                </a:solidFill>
                <a:latin typeface="Arial" panose="020B0604020202020204" pitchFamily="34" charset="0"/>
                <a:cs typeface="Arial" panose="020B0604020202020204" pitchFamily="34" charset="0"/>
              </a:rPr>
              <a:t>Спасибо за внимание!</a:t>
            </a:r>
            <a:endParaRPr lang="ru-RU" sz="4800" b="1" dirty="0">
              <a:solidFill>
                <a:srgbClr val="FF0000"/>
              </a:solidFill>
              <a:latin typeface="Arial" panose="020B0604020202020204" pitchFamily="34" charset="0"/>
              <a:cs typeface="Arial" panose="020B0604020202020204" pitchFamily="34" charset="0"/>
            </a:endParaRPr>
          </a:p>
        </p:txBody>
      </p:sp>
      <p:sp>
        <p:nvSpPr>
          <p:cNvPr id="3" name="Подзаголовок 2"/>
          <p:cNvSpPr>
            <a:spLocks noGrp="1"/>
          </p:cNvSpPr>
          <p:nvPr>
            <p:ph type="subTitle" idx="1"/>
          </p:nvPr>
        </p:nvSpPr>
        <p:spPr/>
        <p:txBody>
          <a:bodyPr/>
          <a:lstStyle/>
          <a:p>
            <a:endParaRPr lang="ru-RU" dirty="0"/>
          </a:p>
        </p:txBody>
      </p:sp>
      <p:pic>
        <p:nvPicPr>
          <p:cNvPr id="5" name="Рисунок 4" descr="https://ds04.infourok.ru/uploads/ex/0bd8/0006fd2f-1e4b6637/img24.jpg"/>
          <p:cNvPicPr/>
          <p:nvPr/>
        </p:nvPicPr>
        <p:blipFill>
          <a:blip r:embed="rId2">
            <a:extLst>
              <a:ext uri="{28A0092B-C50C-407E-A947-70E740481C1C}">
                <a14:useLocalDpi xmlns:a14="http://schemas.microsoft.com/office/drawing/2010/main" val="0"/>
              </a:ext>
            </a:extLst>
          </a:blip>
          <a:srcRect/>
          <a:stretch>
            <a:fillRect/>
          </a:stretch>
        </p:blipFill>
        <p:spPr bwMode="auto">
          <a:xfrm>
            <a:off x="1115617" y="1700808"/>
            <a:ext cx="6984776" cy="4536504"/>
          </a:xfrm>
          <a:prstGeom prst="rect">
            <a:avLst/>
          </a:prstGeom>
          <a:noFill/>
          <a:ln>
            <a:noFill/>
          </a:ln>
        </p:spPr>
      </p:pic>
    </p:spTree>
    <p:extLst>
      <p:ext uri="{BB962C8B-B14F-4D97-AF65-F5344CB8AC3E}">
        <p14:creationId xmlns:p14="http://schemas.microsoft.com/office/powerpoint/2010/main" val="4029077350"/>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p:txBody>
          <a:bodyPr/>
          <a:lstStyle/>
          <a:p>
            <a:endParaRPr lang="ru-RU" dirty="0"/>
          </a:p>
        </p:txBody>
      </p:sp>
      <p:pic>
        <p:nvPicPr>
          <p:cNvPr id="4"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0" y="116632"/>
            <a:ext cx="9206824"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5454996"/>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04798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5124686"/>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22895"/>
            <a:ext cx="9144000" cy="6835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2651942"/>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914400" y="1772816"/>
            <a:ext cx="3352800" cy="4176465"/>
          </a:xfrm>
        </p:spPr>
        <p:txBody>
          <a:bodyPr>
            <a:noAutofit/>
          </a:bodyPr>
          <a:lstStyle/>
          <a:p>
            <a:r>
              <a:rPr lang="ru-RU" sz="2800" b="1" dirty="0">
                <a:solidFill>
                  <a:srgbClr val="333333"/>
                </a:solidFill>
                <a:latin typeface="Helvetica"/>
                <a:ea typeface="Times New Roman"/>
                <a:cs typeface="Times New Roman"/>
              </a:rPr>
              <a:t>Эта птица получила своё название за обычай петь особенно активно в сумерках, на вечерних и утренних зорях.</a:t>
            </a:r>
            <a:r>
              <a:rPr lang="ru-RU" sz="2800" b="1" dirty="0">
                <a:latin typeface="Calibri"/>
                <a:ea typeface="Calibri"/>
                <a:cs typeface="Times New Roman"/>
              </a:rPr>
              <a:t/>
            </a:r>
            <a:br>
              <a:rPr lang="ru-RU" sz="2800" b="1" dirty="0">
                <a:latin typeface="Calibri"/>
                <a:ea typeface="Calibri"/>
                <a:cs typeface="Times New Roman"/>
              </a:rPr>
            </a:br>
            <a:endParaRPr lang="ru-RU" sz="2800" b="1" dirty="0"/>
          </a:p>
        </p:txBody>
      </p:sp>
      <p:sp>
        <p:nvSpPr>
          <p:cNvPr id="3" name="Заголовок 2"/>
          <p:cNvSpPr>
            <a:spLocks noGrp="1"/>
          </p:cNvSpPr>
          <p:nvPr>
            <p:ph type="title"/>
          </p:nvPr>
        </p:nvSpPr>
        <p:spPr>
          <a:xfrm>
            <a:off x="914400" y="764704"/>
            <a:ext cx="3352800" cy="1296144"/>
          </a:xfrm>
        </p:spPr>
        <p:txBody>
          <a:bodyPr/>
          <a:lstStyle/>
          <a:p>
            <a:pPr algn="ctr">
              <a:lnSpc>
                <a:spcPct val="115000"/>
              </a:lnSpc>
              <a:spcAft>
                <a:spcPts val="750"/>
              </a:spcAft>
            </a:pPr>
            <a:r>
              <a:rPr lang="ru-RU" sz="3600" dirty="0">
                <a:latin typeface="Calibri"/>
                <a:ea typeface="Calibri"/>
                <a:cs typeface="Times New Roman"/>
              </a:rPr>
              <a:t/>
            </a:r>
            <a:br>
              <a:rPr lang="ru-RU" sz="3600" dirty="0">
                <a:latin typeface="Calibri"/>
                <a:ea typeface="Calibri"/>
                <a:cs typeface="Times New Roman"/>
              </a:rPr>
            </a:br>
            <a:r>
              <a:rPr lang="ru-RU" dirty="0">
                <a:solidFill>
                  <a:srgbClr val="333333"/>
                </a:solidFill>
                <a:latin typeface="Helvetica"/>
                <a:ea typeface="Times New Roman"/>
                <a:cs typeface="Times New Roman"/>
              </a:rPr>
              <a:t> </a:t>
            </a:r>
            <a:r>
              <a:rPr lang="ru-RU" dirty="0" smtClean="0">
                <a:solidFill>
                  <a:srgbClr val="333333"/>
                </a:solidFill>
                <a:latin typeface="Helvetica"/>
                <a:ea typeface="Times New Roman"/>
                <a:cs typeface="Times New Roman"/>
              </a:rPr>
              <a:t/>
            </a:r>
            <a:br>
              <a:rPr lang="ru-RU" dirty="0" smtClean="0">
                <a:solidFill>
                  <a:srgbClr val="333333"/>
                </a:solidFill>
                <a:latin typeface="Helvetica"/>
                <a:ea typeface="Times New Roman"/>
                <a:cs typeface="Times New Roman"/>
              </a:rPr>
            </a:br>
            <a:r>
              <a:rPr lang="ru-RU" dirty="0">
                <a:solidFill>
                  <a:srgbClr val="333333"/>
                </a:solidFill>
                <a:latin typeface="Helvetica"/>
                <a:ea typeface="Times New Roman"/>
                <a:cs typeface="Times New Roman"/>
              </a:rPr>
              <a:t/>
            </a:r>
            <a:br>
              <a:rPr lang="ru-RU" dirty="0">
                <a:solidFill>
                  <a:srgbClr val="333333"/>
                </a:solidFill>
                <a:latin typeface="Helvetica"/>
                <a:ea typeface="Times New Roman"/>
                <a:cs typeface="Times New Roman"/>
              </a:rPr>
            </a:br>
            <a:r>
              <a:rPr lang="ru-RU" sz="3600" b="1" dirty="0" smtClean="0">
                <a:solidFill>
                  <a:srgbClr val="00B050"/>
                </a:solidFill>
                <a:latin typeface="Helvetica"/>
                <a:ea typeface="Times New Roman"/>
                <a:cs typeface="Times New Roman"/>
              </a:rPr>
              <a:t>Синица.</a:t>
            </a:r>
            <a:r>
              <a:rPr lang="ru-RU" sz="3600" b="1" dirty="0">
                <a:solidFill>
                  <a:srgbClr val="00B050"/>
                </a:solidFill>
                <a:latin typeface="Calibri"/>
                <a:ea typeface="Calibri"/>
                <a:cs typeface="Times New Roman"/>
              </a:rPr>
              <a:t/>
            </a:r>
            <a:br>
              <a:rPr lang="ru-RU" sz="3600" b="1" dirty="0">
                <a:solidFill>
                  <a:srgbClr val="00B050"/>
                </a:solidFill>
                <a:latin typeface="Calibri"/>
                <a:ea typeface="Calibri"/>
                <a:cs typeface="Times New Roman"/>
              </a:rPr>
            </a:br>
            <a:endParaRPr lang="ru-RU" b="1" dirty="0">
              <a:solidFill>
                <a:srgbClr val="00B050"/>
              </a:solidFill>
            </a:endParaRPr>
          </a:p>
        </p:txBody>
      </p:sp>
      <p:pic>
        <p:nvPicPr>
          <p:cNvPr id="5" name="Объект 4" descr="https://avatars.mds.yandex.net/get-pdb/2344076/84432246-4ceb-4fe3-bf9f-02c7b33be622/s1200?webp=false"/>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95936" y="1772816"/>
            <a:ext cx="4824536" cy="4176463"/>
          </a:xfrm>
          <a:prstGeom prst="rect">
            <a:avLst/>
          </a:prstGeom>
          <a:noFill/>
          <a:ln>
            <a:noFill/>
          </a:ln>
        </p:spPr>
      </p:pic>
    </p:spTree>
    <p:extLst>
      <p:ext uri="{BB962C8B-B14F-4D97-AF65-F5344CB8AC3E}">
        <p14:creationId xmlns:p14="http://schemas.microsoft.com/office/powerpoint/2010/main" val="4047658029"/>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914400" y="2132856"/>
            <a:ext cx="3352800" cy="3888432"/>
          </a:xfrm>
        </p:spPr>
        <p:txBody>
          <a:bodyPr>
            <a:normAutofit fontScale="92500" lnSpcReduction="20000"/>
          </a:bodyPr>
          <a:lstStyle/>
          <a:p>
            <a:pPr>
              <a:lnSpc>
                <a:spcPct val="115000"/>
              </a:lnSpc>
              <a:spcAft>
                <a:spcPts val="0"/>
              </a:spcAft>
            </a:pPr>
            <a:r>
              <a:rPr lang="ru-RU" b="1" dirty="0" smtClean="0">
                <a:solidFill>
                  <a:srgbClr val="383838"/>
                </a:solidFill>
                <a:latin typeface="Arial"/>
                <a:ea typeface="Times New Roman"/>
                <a:cs typeface="Times New Roman"/>
              </a:rPr>
              <a:t>В </a:t>
            </a:r>
            <a:r>
              <a:rPr lang="ru-RU" b="1" dirty="0">
                <a:solidFill>
                  <a:srgbClr val="383838"/>
                </a:solidFill>
                <a:latin typeface="Arial"/>
                <a:ea typeface="Times New Roman"/>
                <a:cs typeface="Times New Roman"/>
              </a:rPr>
              <a:t>длину достигают 23 сантиметра. Весят большие дятлы не более 100 грамм. Предпочитают одинокий образ жизни, каждая особь имеет собственный кормовой участок. Но при большой плотности птиц, эти наделы могут пересекаться между собой. В таких случаях возникают конфликты, особенно сильные во время гнездования.</a:t>
            </a:r>
            <a:endParaRPr lang="ru-RU" sz="2000" b="1" dirty="0">
              <a:latin typeface="Calibri"/>
              <a:ea typeface="Calibri"/>
              <a:cs typeface="Times New Roman"/>
            </a:endParaRPr>
          </a:p>
          <a:p>
            <a:endParaRPr lang="ru-RU" dirty="0"/>
          </a:p>
        </p:txBody>
      </p:sp>
      <p:sp>
        <p:nvSpPr>
          <p:cNvPr id="3" name="Заголовок 2"/>
          <p:cNvSpPr>
            <a:spLocks noGrp="1"/>
          </p:cNvSpPr>
          <p:nvPr>
            <p:ph type="title"/>
          </p:nvPr>
        </p:nvSpPr>
        <p:spPr>
          <a:xfrm>
            <a:off x="914400" y="980728"/>
            <a:ext cx="3352800" cy="936104"/>
          </a:xfrm>
        </p:spPr>
        <p:txBody>
          <a:bodyPr/>
          <a:lstStyle/>
          <a:p>
            <a:pPr algn="ctr"/>
            <a:r>
              <a:rPr lang="ru-RU" b="1" dirty="0">
                <a:solidFill>
                  <a:srgbClr val="00B050"/>
                </a:solidFill>
                <a:latin typeface="Arial"/>
                <a:ea typeface="Times New Roman"/>
                <a:cs typeface="Times New Roman"/>
              </a:rPr>
              <a:t>Большой пёстрый </a:t>
            </a:r>
            <a:r>
              <a:rPr lang="ru-RU" b="1" dirty="0" smtClean="0">
                <a:solidFill>
                  <a:srgbClr val="00B050"/>
                </a:solidFill>
                <a:latin typeface="Arial"/>
                <a:ea typeface="Times New Roman"/>
                <a:cs typeface="Times New Roman"/>
              </a:rPr>
              <a:t>дятел. </a:t>
            </a:r>
            <a:endParaRPr lang="ru-RU" b="1" dirty="0">
              <a:solidFill>
                <a:srgbClr val="00B050"/>
              </a:solidFill>
            </a:endParaRPr>
          </a:p>
        </p:txBody>
      </p:sp>
      <p:pic>
        <p:nvPicPr>
          <p:cNvPr id="5" name="Объект 4" descr="https://avatars.mds.yandex.net/get-pdb/1724502/04a98f03-0410-4ff1-9997-a8416925d765/s1200?webp=false"/>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39952" y="1700808"/>
            <a:ext cx="4752528" cy="4392488"/>
          </a:xfrm>
          <a:prstGeom prst="rect">
            <a:avLst/>
          </a:prstGeom>
          <a:noFill/>
          <a:ln>
            <a:noFill/>
          </a:ln>
        </p:spPr>
      </p:pic>
    </p:spTree>
    <p:extLst>
      <p:ext uri="{BB962C8B-B14F-4D97-AF65-F5344CB8AC3E}">
        <p14:creationId xmlns:p14="http://schemas.microsoft.com/office/powerpoint/2010/main" val="3473177059"/>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914400" y="1628800"/>
            <a:ext cx="3352800" cy="4464496"/>
          </a:xfrm>
        </p:spPr>
        <p:txBody>
          <a:bodyPr>
            <a:normAutofit fontScale="85000" lnSpcReduction="10000"/>
          </a:bodyPr>
          <a:lstStyle/>
          <a:p>
            <a:pPr fontAlgn="base">
              <a:lnSpc>
                <a:spcPts val="1875"/>
              </a:lnSpc>
              <a:spcAft>
                <a:spcPts val="0"/>
              </a:spcAft>
            </a:pPr>
            <a:r>
              <a:rPr lang="ru-RU" b="1" dirty="0">
                <a:solidFill>
                  <a:schemeClr val="tx1"/>
                </a:solidFill>
                <a:latin typeface="Helvetica"/>
                <a:ea typeface="Times New Roman"/>
              </a:rPr>
              <a:t>Кукушка – небольшая серая птичка. У нее нет ярких перьев или красивого хвоста, зато каждый узнает ее по голосу. Ведь именно она произносит в лесу свое знаменитое «Ку-ку».</a:t>
            </a:r>
            <a:endParaRPr lang="ru-RU" sz="1600" b="1" dirty="0">
              <a:solidFill>
                <a:schemeClr val="tx1"/>
              </a:solidFill>
              <a:latin typeface="Times New Roman"/>
              <a:ea typeface="Times New Roman"/>
            </a:endParaRPr>
          </a:p>
          <a:p>
            <a:pPr fontAlgn="base">
              <a:lnSpc>
                <a:spcPts val="1875"/>
              </a:lnSpc>
              <a:spcAft>
                <a:spcPts val="0"/>
              </a:spcAft>
            </a:pPr>
            <a:r>
              <a:rPr lang="ru-RU" b="1" dirty="0">
                <a:solidFill>
                  <a:schemeClr val="tx1"/>
                </a:solidFill>
                <a:latin typeface="Helvetica"/>
                <a:ea typeface="Times New Roman"/>
              </a:rPr>
              <a:t>Тело кукушки имеет длину около 30-35 сантиметров. </a:t>
            </a:r>
            <a:endParaRPr lang="ru-RU" sz="1600" b="1" dirty="0">
              <a:solidFill>
                <a:schemeClr val="tx1"/>
              </a:solidFill>
              <a:latin typeface="Times New Roman"/>
              <a:ea typeface="Times New Roman"/>
            </a:endParaRPr>
          </a:p>
          <a:p>
            <a:pPr fontAlgn="base">
              <a:lnSpc>
                <a:spcPts val="1875"/>
              </a:lnSpc>
              <a:spcAft>
                <a:spcPts val="0"/>
              </a:spcAft>
            </a:pPr>
            <a:r>
              <a:rPr lang="ru-RU" b="1" dirty="0">
                <a:solidFill>
                  <a:schemeClr val="tx1"/>
                </a:solidFill>
                <a:latin typeface="Helvetica"/>
                <a:ea typeface="Times New Roman"/>
              </a:rPr>
              <a:t>Гнезд кукушки не строят. </a:t>
            </a:r>
            <a:endParaRPr lang="ru-RU" sz="1600" b="1" dirty="0">
              <a:solidFill>
                <a:schemeClr val="tx1"/>
              </a:solidFill>
              <a:latin typeface="Times New Roman"/>
              <a:ea typeface="Times New Roman"/>
            </a:endParaRPr>
          </a:p>
          <a:p>
            <a:pPr fontAlgn="base">
              <a:lnSpc>
                <a:spcPts val="1875"/>
              </a:lnSpc>
              <a:spcAft>
                <a:spcPts val="0"/>
              </a:spcAft>
            </a:pPr>
            <a:r>
              <a:rPr lang="ru-RU" b="1" dirty="0">
                <a:solidFill>
                  <a:schemeClr val="tx1"/>
                </a:solidFill>
                <a:latin typeface="Helvetica"/>
                <a:ea typeface="Times New Roman"/>
              </a:rPr>
              <a:t>Птицы этого вида питаются насекомыми, ягодами и способны склевать яйцо другой птицы.</a:t>
            </a:r>
            <a:endParaRPr lang="ru-RU" sz="1600" b="1" dirty="0">
              <a:solidFill>
                <a:schemeClr val="tx1"/>
              </a:solidFill>
              <a:latin typeface="Times New Roman"/>
              <a:ea typeface="Times New Roman"/>
            </a:endParaRPr>
          </a:p>
          <a:p>
            <a:pPr fontAlgn="base">
              <a:lnSpc>
                <a:spcPts val="1875"/>
              </a:lnSpc>
              <a:spcAft>
                <a:spcPts val="0"/>
              </a:spcAft>
            </a:pPr>
            <a:r>
              <a:rPr lang="ru-RU" b="1" dirty="0">
                <a:solidFill>
                  <a:schemeClr val="tx1"/>
                </a:solidFill>
                <a:latin typeface="Helvetica"/>
                <a:ea typeface="Times New Roman"/>
              </a:rPr>
              <a:t>Существует поверье, что кукушка умеет отвечать людям на загаданные вопросы. Верить ли таким предсказаниям каждый решает сам.</a:t>
            </a:r>
            <a:endParaRPr lang="ru-RU" sz="1600" b="1" dirty="0">
              <a:solidFill>
                <a:schemeClr val="tx1"/>
              </a:solidFill>
              <a:effectLst/>
              <a:latin typeface="Times New Roman"/>
              <a:ea typeface="Times New Roman"/>
            </a:endParaRPr>
          </a:p>
        </p:txBody>
      </p:sp>
      <p:sp>
        <p:nvSpPr>
          <p:cNvPr id="3" name="Заголовок 2"/>
          <p:cNvSpPr>
            <a:spLocks noGrp="1"/>
          </p:cNvSpPr>
          <p:nvPr>
            <p:ph type="title"/>
          </p:nvPr>
        </p:nvSpPr>
        <p:spPr>
          <a:xfrm>
            <a:off x="914400" y="1052736"/>
            <a:ext cx="3352800" cy="576064"/>
          </a:xfrm>
        </p:spPr>
        <p:txBody>
          <a:bodyPr/>
          <a:lstStyle/>
          <a:p>
            <a:pPr algn="ctr"/>
            <a:r>
              <a:rPr lang="ru-RU" b="1" dirty="0" smtClean="0">
                <a:solidFill>
                  <a:srgbClr val="00B050"/>
                </a:solidFill>
              </a:rPr>
              <a:t>Кукушка.</a:t>
            </a:r>
            <a:endParaRPr lang="ru-RU" b="1" dirty="0">
              <a:solidFill>
                <a:srgbClr val="00B050"/>
              </a:solidFill>
            </a:endParaRPr>
          </a:p>
        </p:txBody>
      </p:sp>
      <p:pic>
        <p:nvPicPr>
          <p:cNvPr id="5" name="Объект 4" descr="ÐÑÐºÑÑÐºÐ°. ÐÐ¿Ð¸ÑÐ°Ð½Ð¸Ðµ Ð¿ÑÐ¸ÑÑ Ð´Ð»Ñ Ð´ÐµÑÐµÐ¹"/>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11960" y="1628800"/>
            <a:ext cx="4680520" cy="4464496"/>
          </a:xfrm>
          <a:prstGeom prst="rect">
            <a:avLst/>
          </a:prstGeom>
          <a:noFill/>
          <a:ln>
            <a:noFill/>
          </a:ln>
        </p:spPr>
      </p:pic>
    </p:spTree>
    <p:extLst>
      <p:ext uri="{BB962C8B-B14F-4D97-AF65-F5344CB8AC3E}">
        <p14:creationId xmlns:p14="http://schemas.microsoft.com/office/powerpoint/2010/main" val="35914444"/>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half" idx="2"/>
          </p:nvPr>
        </p:nvSpPr>
        <p:spPr>
          <a:xfrm>
            <a:off x="914400" y="1628800"/>
            <a:ext cx="3352800" cy="4464496"/>
          </a:xfrm>
        </p:spPr>
        <p:txBody>
          <a:bodyPr>
            <a:normAutofit lnSpcReduction="10000"/>
          </a:bodyPr>
          <a:lstStyle/>
          <a:p>
            <a:pPr>
              <a:lnSpc>
                <a:spcPct val="115000"/>
              </a:lnSpc>
              <a:spcAft>
                <a:spcPts val="0"/>
              </a:spcAft>
            </a:pPr>
            <a:r>
              <a:rPr lang="ru-RU" sz="2000" b="1" dirty="0" smtClean="0">
                <a:solidFill>
                  <a:srgbClr val="383838"/>
                </a:solidFill>
                <a:latin typeface="Arial"/>
                <a:ea typeface="Times New Roman"/>
                <a:cs typeface="Times New Roman"/>
              </a:rPr>
              <a:t>Птица </a:t>
            </a:r>
            <a:r>
              <a:rPr lang="ru-RU" sz="2000" b="1" dirty="0">
                <a:solidFill>
                  <a:srgbClr val="383838"/>
                </a:solidFill>
                <a:latin typeface="Arial"/>
                <a:ea typeface="Times New Roman"/>
                <a:cs typeface="Times New Roman"/>
              </a:rPr>
              <a:t>с длиной туловища до 65 см. Вольная птица лесных просторов. К жилью человека старается подлетать редко. Предпочитает старые хвойные леса. Как и деревья этих лесов, он – долгожитель, до 200 лет может прожить.</a:t>
            </a:r>
            <a:endParaRPr lang="ru-RU" sz="2000" b="1" dirty="0">
              <a:latin typeface="Calibri"/>
              <a:ea typeface="Calibri"/>
              <a:cs typeface="Times New Roman"/>
            </a:endParaRPr>
          </a:p>
          <a:p>
            <a:pPr>
              <a:lnSpc>
                <a:spcPct val="115000"/>
              </a:lnSpc>
              <a:spcAft>
                <a:spcPts val="0"/>
              </a:spcAft>
            </a:pPr>
            <a:r>
              <a:rPr lang="ru-RU" sz="3600" dirty="0">
                <a:solidFill>
                  <a:srgbClr val="000000"/>
                </a:solidFill>
                <a:latin typeface="Arial"/>
                <a:ea typeface="Times New Roman"/>
                <a:cs typeface="Times New Roman"/>
              </a:rPr>
              <a:t> </a:t>
            </a:r>
            <a:endParaRPr lang="ru-RU" sz="2000" dirty="0">
              <a:effectLst/>
              <a:latin typeface="Calibri"/>
              <a:ea typeface="Calibri"/>
              <a:cs typeface="Times New Roman"/>
            </a:endParaRPr>
          </a:p>
        </p:txBody>
      </p:sp>
      <p:sp>
        <p:nvSpPr>
          <p:cNvPr id="3" name="Заголовок 2"/>
          <p:cNvSpPr>
            <a:spLocks noGrp="1"/>
          </p:cNvSpPr>
          <p:nvPr>
            <p:ph type="title"/>
          </p:nvPr>
        </p:nvSpPr>
        <p:spPr>
          <a:xfrm>
            <a:off x="914400" y="764704"/>
            <a:ext cx="3352800" cy="720080"/>
          </a:xfrm>
        </p:spPr>
        <p:txBody>
          <a:bodyPr/>
          <a:lstStyle/>
          <a:p>
            <a:pPr algn="ctr"/>
            <a:r>
              <a:rPr lang="ru-RU" b="1" dirty="0">
                <a:solidFill>
                  <a:srgbClr val="00B050"/>
                </a:solidFill>
                <a:latin typeface="Arial"/>
                <a:ea typeface="Times New Roman"/>
                <a:cs typeface="Times New Roman"/>
              </a:rPr>
              <a:t>Чёрный </a:t>
            </a:r>
            <a:r>
              <a:rPr lang="ru-RU" b="1" dirty="0" smtClean="0">
                <a:solidFill>
                  <a:srgbClr val="00B050"/>
                </a:solidFill>
                <a:latin typeface="Arial"/>
                <a:ea typeface="Times New Roman"/>
                <a:cs typeface="Times New Roman"/>
              </a:rPr>
              <a:t>ворон. </a:t>
            </a:r>
            <a:endParaRPr lang="ru-RU" b="1" dirty="0">
              <a:solidFill>
                <a:srgbClr val="00B050"/>
              </a:solidFill>
            </a:endParaRPr>
          </a:p>
        </p:txBody>
      </p:sp>
      <p:pic>
        <p:nvPicPr>
          <p:cNvPr id="5" name="Объект 4" descr="https://avatars.mds.yandex.net/get-pdb/812271/f92759ff-efad-4407-80a5-57af6d891a8b/s1200"/>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11960" y="1628800"/>
            <a:ext cx="4608511" cy="4464496"/>
          </a:xfrm>
          <a:prstGeom prst="rect">
            <a:avLst/>
          </a:prstGeom>
          <a:noFill/>
          <a:ln>
            <a:noFill/>
          </a:ln>
        </p:spPr>
      </p:pic>
    </p:spTree>
    <p:extLst>
      <p:ext uri="{BB962C8B-B14F-4D97-AF65-F5344CB8AC3E}">
        <p14:creationId xmlns:p14="http://schemas.microsoft.com/office/powerpoint/2010/main" val="1738012482"/>
      </p:ext>
    </p:extLst>
  </p:cSld>
  <p:clrMapOvr>
    <a:masterClrMapping/>
  </p:clrMapOvr>
  <mc:AlternateContent xmlns:mc="http://schemas.openxmlformats.org/markup-compatibility/2006" xmlns:p14="http://schemas.microsoft.com/office/powerpoint/2010/main">
    <mc:Choice Requires="p14">
      <p:transition spd="slow" advClick="0" advTm="5000">
        <p14:flash/>
      </p:transition>
    </mc:Choice>
    <mc:Fallback xmlns="">
      <p:transition spd="slow" advClick="0" advTm="5000">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126</TotalTime>
  <Words>780</Words>
  <Application>Microsoft Office PowerPoint</Application>
  <PresentationFormat>Экран (4:3)</PresentationFormat>
  <Paragraphs>46</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Волна</vt:lpstr>
      <vt:lpstr> Наш край Югра</vt:lpstr>
      <vt:lpstr>Презентация PowerPoint</vt:lpstr>
      <vt:lpstr>Презентация PowerPoint</vt:lpstr>
      <vt:lpstr>Презентация PowerPoint</vt:lpstr>
      <vt:lpstr>Презентация PowerPoint</vt:lpstr>
      <vt:lpstr>    Синица. </vt:lpstr>
      <vt:lpstr>Большой пёстрый дятел. </vt:lpstr>
      <vt:lpstr>Кукушка.</vt:lpstr>
      <vt:lpstr>Чёрный ворон. </vt:lpstr>
      <vt:lpstr>Мохноногий сыч.</vt:lpstr>
      <vt:lpstr>Сорока.</vt:lpstr>
      <vt:lpstr>Сойка. </vt:lpstr>
      <vt:lpstr>Синица большая. </vt:lpstr>
      <vt:lpstr>Краснозобая казарка. </vt:lpstr>
      <vt:lpstr>Зарянка. </vt:lpstr>
      <vt:lpstr>Белолобый гусь. </vt:lpstr>
      <vt:lpstr>Стерх. </vt:lpstr>
      <vt:lpstr>Ночной хищник-филин. </vt:lpstr>
      <vt:lpstr>Скопа.</vt:lpstr>
      <vt:lpstr>Орлан-белохвост.</vt:lpstr>
      <vt:lpstr>Глухарь.</vt:lpstr>
      <vt:lpstr>Клёст.</vt:lpstr>
      <vt:lpstr>Свиристель.</vt:lpstr>
      <vt:lpstr>Поползень.</vt:lpstr>
      <vt:lpstr>Спасибо за внимание!</vt:lpstr>
    </vt:vector>
  </TitlesOfParts>
  <Company>Krokoz™</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«Птицы Югры».</dc:title>
  <dc:creator>ДИМА</dc:creator>
  <cp:lastModifiedBy>Lenovo</cp:lastModifiedBy>
  <cp:revision>13</cp:revision>
  <dcterms:created xsi:type="dcterms:W3CDTF">2020-04-01T11:21:40Z</dcterms:created>
  <dcterms:modified xsi:type="dcterms:W3CDTF">2023-05-12T14:52:36Z</dcterms:modified>
</cp:coreProperties>
</file>