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C90F67-8D17-4770-AE5C-25513CC8A961}">
          <p14:sldIdLst>
            <p14:sldId id="256"/>
            <p14:sldId id="257"/>
            <p14:sldId id="258"/>
            <p14:sldId id="259"/>
            <p14:sldId id="260"/>
            <p14:sldId id="262"/>
            <p14:sldId id="261"/>
          </p14:sldIdLst>
        </p14:section>
        <p14:section name="Раздел без заголовка" id="{2A148827-70CF-48CA-8DC5-02ABB4C6481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МОЙ УСПЕШНЫЙ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9353167" cy="1947333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tx1"/>
                </a:solidFill>
              </a:rPr>
              <a:t>«ГРАМОТЕЙКА»</a:t>
            </a:r>
            <a:endParaRPr lang="ru-RU" sz="8800" b="1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42322" y="-252250"/>
            <a:ext cx="10682726" cy="93804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dirty="0" smtClean="0"/>
              <a:t> детский сад № 65  «Фестивальный»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5981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839" y="-253708"/>
            <a:ext cx="8534400" cy="1507067"/>
          </a:xfrm>
        </p:spPr>
        <p:txBody>
          <a:bodyPr/>
          <a:lstStyle/>
          <a:p>
            <a:r>
              <a:rPr lang="ru-RU" b="1" dirty="0" smtClean="0"/>
              <a:t>ЗАДАЧИ ПРОЕКТА: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44" y="315310"/>
            <a:ext cx="12044855" cy="62746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</a:rPr>
              <a:t>Образовательные: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познакомить детей с понятиями «звук», «слово», «буква», «предложение», «слог».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</a:rPr>
              <a:t>знакомить с символами, которые обозначают звуки.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учить детей выделять звук из слова; упражнять детей в выделении звука из состава слова, в подборе слов на заданный звук, с заданным звуком;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учить детей проводить звуковой и слоговой анализ слов, делить двухсложные и трехсложные слова на слоги;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составлять слова из слогов;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формирование и закрепление правильного произношение звуков родного языка и соотнесение их с буквенным изображением;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выработка интонационной выразительности, дикции, силы голоса, темпа речи.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Развивающие</a:t>
            </a:r>
            <a:r>
              <a:rPr lang="ru-RU" sz="1800" b="1" dirty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развитие </a:t>
            </a:r>
            <a:r>
              <a:rPr lang="ru-RU" sz="1800" dirty="0">
                <a:solidFill>
                  <a:schemeClr val="tx1"/>
                </a:solidFill>
              </a:rPr>
              <a:t>процессов восприятия, мышления, речи, совершенствование работы слухового, зрительного и тактильного анализаторов;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Воспитательные</a:t>
            </a:r>
            <a:r>
              <a:rPr lang="ru-RU" sz="1800" b="1" dirty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</a:rPr>
              <a:t>воспитывать любознательность, творческую активность, воспитание навыка самостоятельной деятельности.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254410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8419" y="94009"/>
            <a:ext cx="8534400" cy="820390"/>
          </a:xfrm>
        </p:spPr>
        <p:txBody>
          <a:bodyPr/>
          <a:lstStyle/>
          <a:p>
            <a:r>
              <a:rPr lang="ru-RU" b="1" dirty="0"/>
              <a:t>ЭТАПЫ РЕАЛИЗАЦИИ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185" y="914399"/>
            <a:ext cx="11876690" cy="549924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</a:rPr>
              <a:t>ПОДГОТОВИТЕЛЬНЫЙ ЭТАП (сентябрь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определение </a:t>
            </a:r>
            <a:r>
              <a:rPr lang="ru-RU" sz="1800" dirty="0">
                <a:solidFill>
                  <a:schemeClr val="tx1"/>
                </a:solidFill>
              </a:rPr>
              <a:t>цели проекта на основе представленных результатов мониторинга воспитанников и анкетирования родителей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оснащение </a:t>
            </a:r>
            <a:r>
              <a:rPr lang="ru-RU" sz="1800" dirty="0">
                <a:solidFill>
                  <a:schemeClr val="tx1"/>
                </a:solidFill>
              </a:rPr>
              <a:t>группы техническими средствами (ноутбук, проектор, интерактивная панель</a:t>
            </a:r>
            <a:r>
              <a:rPr lang="ru-RU" sz="1800" dirty="0" smtClean="0">
                <a:solidFill>
                  <a:schemeClr val="tx1"/>
                </a:solidFill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сбор </a:t>
            </a:r>
            <a:r>
              <a:rPr lang="ru-RU" sz="1800" dirty="0">
                <a:solidFill>
                  <a:schemeClr val="tx1"/>
                </a:solidFill>
              </a:rPr>
              <a:t>информации об инновационных методик обучения грамоте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проведение </a:t>
            </a:r>
            <a:r>
              <a:rPr lang="ru-RU" sz="1800" dirty="0">
                <a:solidFill>
                  <a:schemeClr val="tx1"/>
                </a:solidFill>
              </a:rPr>
              <a:t>семинара для педагогов на тему "Обучение грамоте детей дошкольного возраста</a:t>
            </a:r>
            <a:r>
              <a:rPr lang="ru-RU" sz="1800" dirty="0" smtClean="0">
                <a:solidFill>
                  <a:schemeClr val="tx1"/>
                </a:solidFill>
              </a:rPr>
              <a:t>".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8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</a:rPr>
              <a:t>СОДЕРЖАТЕЛЬНЫЙ (октябрь-июль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разработка </a:t>
            </a:r>
            <a:r>
              <a:rPr lang="ru-RU" sz="1800" dirty="0">
                <a:solidFill>
                  <a:schemeClr val="tx1"/>
                </a:solidFill>
              </a:rPr>
              <a:t>и создание </a:t>
            </a:r>
            <a:r>
              <a:rPr lang="ru-RU" sz="1800" dirty="0" err="1">
                <a:solidFill>
                  <a:schemeClr val="tx1"/>
                </a:solidFill>
              </a:rPr>
              <a:t>интерактивнх</a:t>
            </a:r>
            <a:r>
              <a:rPr lang="ru-RU" sz="1800" dirty="0">
                <a:solidFill>
                  <a:schemeClr val="tx1"/>
                </a:solidFill>
              </a:rPr>
              <a:t> игр в программе "Сова</a:t>
            </a:r>
            <a:r>
              <a:rPr lang="ru-RU" sz="1800" dirty="0" smtClean="0">
                <a:solidFill>
                  <a:schemeClr val="tx1"/>
                </a:solidFill>
              </a:rPr>
              <a:t>";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подбор </a:t>
            </a:r>
            <a:r>
              <a:rPr lang="ru-RU" sz="1800" dirty="0">
                <a:solidFill>
                  <a:schemeClr val="tx1"/>
                </a:solidFill>
              </a:rPr>
              <a:t>игровых упражнений, дидактических игр по обучению грамоте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подбор </a:t>
            </a:r>
            <a:r>
              <a:rPr lang="ru-RU" sz="1800" dirty="0">
                <a:solidFill>
                  <a:schemeClr val="tx1"/>
                </a:solidFill>
              </a:rPr>
              <a:t>наглядного </a:t>
            </a:r>
            <a:r>
              <a:rPr lang="ru-RU" sz="1800" dirty="0" smtClean="0">
                <a:solidFill>
                  <a:schemeClr val="tx1"/>
                </a:solidFill>
              </a:rPr>
              <a:t>материала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реализация </a:t>
            </a:r>
            <a:r>
              <a:rPr lang="ru-RU" sz="1800" dirty="0">
                <a:solidFill>
                  <a:schemeClr val="tx1"/>
                </a:solidFill>
              </a:rPr>
              <a:t>плана проекта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составление </a:t>
            </a:r>
            <a:r>
              <a:rPr lang="ru-RU" sz="1800" dirty="0">
                <a:solidFill>
                  <a:schemeClr val="tx1"/>
                </a:solidFill>
              </a:rPr>
              <a:t>схемы взаимодействия с педагогами, родителями и социальными партнерами 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в </a:t>
            </a:r>
            <a:r>
              <a:rPr lang="ru-RU" sz="1800" dirty="0">
                <a:solidFill>
                  <a:schemeClr val="tx1"/>
                </a:solidFill>
              </a:rPr>
              <a:t>процессе работы над проектом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разработка </a:t>
            </a:r>
            <a:r>
              <a:rPr lang="ru-RU" sz="1800" dirty="0">
                <a:solidFill>
                  <a:schemeClr val="tx1"/>
                </a:solidFill>
              </a:rPr>
              <a:t>конспектов мероприятий с детьми и родителями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18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</a:rPr>
              <a:t>ЗАКЛЮЧИТЕЛЬНЫЙ (август</a:t>
            </a:r>
            <a:r>
              <a:rPr lang="ru-RU" sz="1800" b="1" dirty="0" smtClean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подведение </a:t>
            </a:r>
            <a:r>
              <a:rPr lang="ru-RU" sz="1800" dirty="0">
                <a:solidFill>
                  <a:schemeClr val="tx1"/>
                </a:solidFill>
              </a:rPr>
              <a:t>итогов реализации проекта, обобщение опыта работы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презентация </a:t>
            </a:r>
            <a:r>
              <a:rPr lang="ru-RU" sz="1800" dirty="0">
                <a:solidFill>
                  <a:schemeClr val="tx1"/>
                </a:solidFill>
              </a:rPr>
              <a:t>проекта</a:t>
            </a:r>
            <a:r>
              <a:rPr lang="ru-RU" sz="1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800" dirty="0" smtClean="0">
                <a:solidFill>
                  <a:schemeClr val="tx1"/>
                </a:solidFill>
              </a:rPr>
              <a:t>итоговое </a:t>
            </a:r>
            <a:r>
              <a:rPr lang="ru-RU" sz="1800" dirty="0">
                <a:solidFill>
                  <a:schemeClr val="tx1"/>
                </a:solidFill>
              </a:rPr>
              <a:t>мероприятия "Страна Грамотейка"</a:t>
            </a:r>
          </a:p>
        </p:txBody>
      </p:sp>
    </p:spTree>
    <p:extLst>
      <p:ext uri="{BB962C8B-B14F-4D97-AF65-F5344CB8AC3E}">
        <p14:creationId xmlns:p14="http://schemas.microsoft.com/office/powerpoint/2010/main" val="1778216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017" y="150482"/>
            <a:ext cx="5119999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5"/>
          <a:stretch/>
        </p:blipFill>
        <p:spPr>
          <a:xfrm>
            <a:off x="6692388" y="3237683"/>
            <a:ext cx="5118249" cy="3100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22" y="165171"/>
            <a:ext cx="512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3" b="6847"/>
          <a:stretch/>
        </p:blipFill>
        <p:spPr>
          <a:xfrm>
            <a:off x="183222" y="3237683"/>
            <a:ext cx="4899323" cy="3100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4" b="17221"/>
          <a:stretch/>
        </p:blipFill>
        <p:spPr>
          <a:xfrm>
            <a:off x="4288247" y="212028"/>
            <a:ext cx="3375829" cy="4067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068" y="2568987"/>
            <a:ext cx="2877517" cy="3836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35" y="212028"/>
            <a:ext cx="4711218" cy="628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607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96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986" y="1"/>
            <a:ext cx="11698014" cy="914400"/>
          </a:xfrm>
        </p:spPr>
        <p:txBody>
          <a:bodyPr/>
          <a:lstStyle/>
          <a:p>
            <a:r>
              <a:rPr lang="ru-RU" b="1" dirty="0"/>
              <a:t>При реализации проекта  используются: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1926"/>
            <a:ext cx="11866179" cy="5778061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</a:rPr>
              <a:t>Методы и формы работы с родителями: </a:t>
            </a:r>
            <a:r>
              <a:rPr lang="ru-RU" sz="2800" dirty="0">
                <a:solidFill>
                  <a:schemeClr val="tx1"/>
                </a:solidFill>
              </a:rPr>
              <a:t>анкетирование, беседы, электронная почта, сайт детского сада и группы, использование группы в социальной сети, </a:t>
            </a:r>
            <a:r>
              <a:rPr lang="ru-RU" sz="2800" dirty="0" err="1">
                <a:solidFill>
                  <a:schemeClr val="tx1"/>
                </a:solidFill>
              </a:rPr>
              <a:t>Skype</a:t>
            </a:r>
            <a:r>
              <a:rPr lang="ru-RU" sz="2800" dirty="0">
                <a:solidFill>
                  <a:schemeClr val="tx1"/>
                </a:solidFill>
              </a:rPr>
              <a:t>, открытые НОД, беседы, консультации, семинары-практикумы, мастер-классы, презентации, развлечения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</a:rPr>
              <a:t>Методы </a:t>
            </a:r>
            <a:r>
              <a:rPr lang="ru-RU" sz="2800" b="1" dirty="0">
                <a:solidFill>
                  <a:schemeClr val="tx1"/>
                </a:solidFill>
              </a:rPr>
              <a:t>и формы работы с детьми: </a:t>
            </a:r>
            <a:r>
              <a:rPr lang="ru-RU" sz="2800" dirty="0">
                <a:solidFill>
                  <a:schemeClr val="tx1"/>
                </a:solidFill>
              </a:rPr>
              <a:t>НОД, беседы, презентации, интерактивные игры, виртуальные экскурсии, самостоятельная деятельность детей, викторины, развлечения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chemeClr val="tx1"/>
                </a:solidFill>
              </a:rPr>
              <a:t>Методы </a:t>
            </a:r>
            <a:r>
              <a:rPr lang="ru-RU" sz="2800" b="1" dirty="0">
                <a:solidFill>
                  <a:schemeClr val="tx1"/>
                </a:solidFill>
              </a:rPr>
              <a:t>и формы работы с педагогами: </a:t>
            </a:r>
            <a:r>
              <a:rPr lang="ru-RU" sz="2800" dirty="0">
                <a:solidFill>
                  <a:schemeClr val="tx1"/>
                </a:solidFill>
              </a:rPr>
              <a:t>анкетирование, консультации, мастер-классы, семинары-практикумы, педсоветы, открытые показы НОД.</a:t>
            </a:r>
          </a:p>
        </p:txBody>
      </p:sp>
    </p:spTree>
    <p:extLst>
      <p:ext uri="{BB962C8B-B14F-4D97-AF65-F5344CB8AC3E}">
        <p14:creationId xmlns:p14="http://schemas.microsoft.com/office/powerpoint/2010/main" val="302576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536" y="-73573"/>
            <a:ext cx="8534400" cy="1233213"/>
          </a:xfrm>
        </p:spPr>
        <p:txBody>
          <a:bodyPr/>
          <a:lstStyle/>
          <a:p>
            <a:r>
              <a:rPr lang="ru-RU" b="1" dirty="0" smtClean="0"/>
              <a:t>ОЖИДАЕМЫЕ </a:t>
            </a:r>
            <a:r>
              <a:rPr lang="ru-RU" b="1" dirty="0" err="1" smtClean="0"/>
              <a:t>РЕЗУЛЬТАТы</a:t>
            </a:r>
            <a:r>
              <a:rPr lang="ru-RU" b="1" dirty="0" smtClean="0"/>
              <a:t> ПРОЕКТА: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778" y="1397726"/>
            <a:ext cx="11686464" cy="361526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сформированы </a:t>
            </a:r>
            <a:r>
              <a:rPr lang="ru-RU" sz="2800" dirty="0">
                <a:solidFill>
                  <a:schemeClr val="tx1"/>
                </a:solidFill>
              </a:rPr>
              <a:t>понятия: звук, слово, буква, предложение, слог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умеют </a:t>
            </a:r>
            <a:r>
              <a:rPr lang="ru-RU" sz="2800" dirty="0">
                <a:solidFill>
                  <a:schemeClr val="tx1"/>
                </a:solidFill>
              </a:rPr>
              <a:t>выделять звук из слова, подбирают слова на заданный звук и с заданным звуком; </a:t>
            </a:r>
            <a:endParaRPr lang="ru-RU" sz="28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умеет </a:t>
            </a:r>
            <a:r>
              <a:rPr lang="ru-RU" sz="2800" dirty="0">
                <a:solidFill>
                  <a:schemeClr val="tx1"/>
                </a:solidFill>
              </a:rPr>
              <a:t>выполнять звуковой анализ слов, используя различные символы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умеет выполнять слоговой анализ слов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делит  слова на слоги</a:t>
            </a:r>
            <a:r>
              <a:rPr lang="ru-RU" sz="2800" dirty="0" smtClean="0">
                <a:solidFill>
                  <a:schemeClr val="tx1"/>
                </a:solidFill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правильно произносит звуки родного языка и соотносят их с буквенным изображением.</a:t>
            </a:r>
          </a:p>
        </p:txBody>
      </p:sp>
    </p:spTree>
    <p:extLst>
      <p:ext uri="{BB962C8B-B14F-4D97-AF65-F5344CB8AC3E}">
        <p14:creationId xmlns:p14="http://schemas.microsoft.com/office/powerpoint/2010/main" val="374009502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</TotalTime>
  <Words>462</Words>
  <Application>Microsoft Office PowerPoint</Application>
  <PresentationFormat>Широкоэкранный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Сектор</vt:lpstr>
      <vt:lpstr>МОЙ УСПЕШНЫЙ ПРОЕКТ</vt:lpstr>
      <vt:lpstr>ЗАДАЧИ ПРОЕКТА:</vt:lpstr>
      <vt:lpstr>ЭТАПЫ РЕАЛИЗАЦИИ ПРОЕКТА:</vt:lpstr>
      <vt:lpstr>Презентация PowerPoint</vt:lpstr>
      <vt:lpstr>Презентация PowerPoint</vt:lpstr>
      <vt:lpstr>При реализации проекта  используются: </vt:lpstr>
      <vt:lpstr>ОЖИДАЕМЫЕ 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УСПЕШНЫЙ ПРОЕКТ</dc:title>
  <dc:creator>Ильшат Гиниятуллин</dc:creator>
  <cp:lastModifiedBy>Ильшат Гиниятуллин</cp:lastModifiedBy>
  <cp:revision>3</cp:revision>
  <dcterms:created xsi:type="dcterms:W3CDTF">2020-10-21T16:40:56Z</dcterms:created>
  <dcterms:modified xsi:type="dcterms:W3CDTF">2020-10-21T17:10:59Z</dcterms:modified>
</cp:coreProperties>
</file>