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508" r:id="rId1"/>
  </p:sldMasterIdLst>
  <p:notesMasterIdLst>
    <p:notesMasterId r:id="rId74"/>
  </p:notesMasterIdLst>
  <p:sldIdLst>
    <p:sldId id="355" r:id="rId2"/>
    <p:sldId id="353" r:id="rId3"/>
    <p:sldId id="425" r:id="rId4"/>
    <p:sldId id="309" r:id="rId5"/>
    <p:sldId id="358" r:id="rId6"/>
    <p:sldId id="359" r:id="rId7"/>
    <p:sldId id="360" r:id="rId8"/>
    <p:sldId id="361" r:id="rId9"/>
    <p:sldId id="363" r:id="rId10"/>
    <p:sldId id="364" r:id="rId11"/>
    <p:sldId id="365" r:id="rId12"/>
    <p:sldId id="366" r:id="rId13"/>
    <p:sldId id="367" r:id="rId14"/>
    <p:sldId id="368" r:id="rId15"/>
    <p:sldId id="369" r:id="rId16"/>
    <p:sldId id="370" r:id="rId17"/>
    <p:sldId id="371" r:id="rId18"/>
    <p:sldId id="372" r:id="rId19"/>
    <p:sldId id="373" r:id="rId20"/>
    <p:sldId id="374" r:id="rId21"/>
    <p:sldId id="376" r:id="rId22"/>
    <p:sldId id="426" r:id="rId23"/>
    <p:sldId id="377" r:id="rId24"/>
    <p:sldId id="378" r:id="rId25"/>
    <p:sldId id="379" r:id="rId26"/>
    <p:sldId id="380" r:id="rId27"/>
    <p:sldId id="381" r:id="rId28"/>
    <p:sldId id="382" r:id="rId29"/>
    <p:sldId id="383" r:id="rId30"/>
    <p:sldId id="384" r:id="rId31"/>
    <p:sldId id="385" r:id="rId32"/>
    <p:sldId id="386" r:id="rId33"/>
    <p:sldId id="387" r:id="rId34"/>
    <p:sldId id="388" r:id="rId35"/>
    <p:sldId id="389" r:id="rId36"/>
    <p:sldId id="390" r:id="rId37"/>
    <p:sldId id="391" r:id="rId38"/>
    <p:sldId id="392" r:id="rId39"/>
    <p:sldId id="393" r:id="rId40"/>
    <p:sldId id="394" r:id="rId41"/>
    <p:sldId id="395" r:id="rId42"/>
    <p:sldId id="397" r:id="rId43"/>
    <p:sldId id="398" r:id="rId44"/>
    <p:sldId id="399" r:id="rId45"/>
    <p:sldId id="400" r:id="rId46"/>
    <p:sldId id="401" r:id="rId47"/>
    <p:sldId id="402" r:id="rId48"/>
    <p:sldId id="427" r:id="rId49"/>
    <p:sldId id="403" r:id="rId50"/>
    <p:sldId id="404" r:id="rId51"/>
    <p:sldId id="405" r:id="rId52"/>
    <p:sldId id="406" r:id="rId53"/>
    <p:sldId id="407" r:id="rId54"/>
    <p:sldId id="408" r:id="rId55"/>
    <p:sldId id="409" r:id="rId56"/>
    <p:sldId id="410" r:id="rId57"/>
    <p:sldId id="428" r:id="rId58"/>
    <p:sldId id="412" r:id="rId59"/>
    <p:sldId id="413" r:id="rId60"/>
    <p:sldId id="414" r:id="rId61"/>
    <p:sldId id="415" r:id="rId62"/>
    <p:sldId id="416" r:id="rId63"/>
    <p:sldId id="417" r:id="rId64"/>
    <p:sldId id="419" r:id="rId65"/>
    <p:sldId id="420" r:id="rId66"/>
    <p:sldId id="421" r:id="rId67"/>
    <p:sldId id="323" r:id="rId68"/>
    <p:sldId id="422" r:id="rId69"/>
    <p:sldId id="423" r:id="rId70"/>
    <p:sldId id="424" r:id="rId71"/>
    <p:sldId id="349" r:id="rId72"/>
    <p:sldId id="357" r:id="rId73"/>
  </p:sldIdLst>
  <p:sldSz cx="9144000" cy="6858000" type="screen4x3"/>
  <p:notesSz cx="6858000" cy="9144000"/>
  <p:defaultTextStyle>
    <a:defPPr>
      <a:defRPr lang="ru-RU"/>
    </a:defPPr>
    <a:lvl1pPr algn="l" rtl="0" fontAlgn="base">
      <a:spcBef>
        <a:spcPct val="0"/>
      </a:spcBef>
      <a:spcAft>
        <a:spcPct val="0"/>
      </a:spcAft>
      <a:defRPr kumimoji="1" sz="2400" kern="1200">
        <a:solidFill>
          <a:schemeClr val="tx1"/>
        </a:solidFill>
        <a:latin typeface="Times New Roman" pitchFamily="18" charset="0"/>
        <a:ea typeface="+mn-ea"/>
        <a:cs typeface="Arial" charset="0"/>
      </a:defRPr>
    </a:lvl1pPr>
    <a:lvl2pPr marL="457200" algn="l" rtl="0" fontAlgn="base">
      <a:spcBef>
        <a:spcPct val="0"/>
      </a:spcBef>
      <a:spcAft>
        <a:spcPct val="0"/>
      </a:spcAft>
      <a:defRPr kumimoji="1" sz="2400" kern="1200">
        <a:solidFill>
          <a:schemeClr val="tx1"/>
        </a:solidFill>
        <a:latin typeface="Times New Roman" pitchFamily="18" charset="0"/>
        <a:ea typeface="+mn-ea"/>
        <a:cs typeface="Arial" charset="0"/>
      </a:defRPr>
    </a:lvl2pPr>
    <a:lvl3pPr marL="914400" algn="l" rtl="0" fontAlgn="base">
      <a:spcBef>
        <a:spcPct val="0"/>
      </a:spcBef>
      <a:spcAft>
        <a:spcPct val="0"/>
      </a:spcAft>
      <a:defRPr kumimoji="1" sz="2400" kern="1200">
        <a:solidFill>
          <a:schemeClr val="tx1"/>
        </a:solidFill>
        <a:latin typeface="Times New Roman" pitchFamily="18" charset="0"/>
        <a:ea typeface="+mn-ea"/>
        <a:cs typeface="Arial" charset="0"/>
      </a:defRPr>
    </a:lvl3pPr>
    <a:lvl4pPr marL="1371600" algn="l" rtl="0" fontAlgn="base">
      <a:spcBef>
        <a:spcPct val="0"/>
      </a:spcBef>
      <a:spcAft>
        <a:spcPct val="0"/>
      </a:spcAft>
      <a:defRPr kumimoji="1" sz="2400" kern="1200">
        <a:solidFill>
          <a:schemeClr val="tx1"/>
        </a:solidFill>
        <a:latin typeface="Times New Roman" pitchFamily="18" charset="0"/>
        <a:ea typeface="+mn-ea"/>
        <a:cs typeface="Arial" charset="0"/>
      </a:defRPr>
    </a:lvl4pPr>
    <a:lvl5pPr marL="1828800" algn="l" rtl="0" fontAlgn="base">
      <a:spcBef>
        <a:spcPct val="0"/>
      </a:spcBef>
      <a:spcAft>
        <a:spcPct val="0"/>
      </a:spcAft>
      <a:defRPr kumimoji="1" sz="2400" kern="1200">
        <a:solidFill>
          <a:schemeClr val="tx1"/>
        </a:solidFill>
        <a:latin typeface="Times New Roman" pitchFamily="18" charset="0"/>
        <a:ea typeface="+mn-ea"/>
        <a:cs typeface="Arial" charset="0"/>
      </a:defRPr>
    </a:lvl5pPr>
    <a:lvl6pPr marL="2286000" algn="l" defTabSz="914400" rtl="0" eaLnBrk="1" latinLnBrk="0" hangingPunct="1">
      <a:defRPr kumimoji="1" sz="2400" kern="1200">
        <a:solidFill>
          <a:schemeClr val="tx1"/>
        </a:solidFill>
        <a:latin typeface="Times New Roman" pitchFamily="18" charset="0"/>
        <a:ea typeface="+mn-ea"/>
        <a:cs typeface="Arial" charset="0"/>
      </a:defRPr>
    </a:lvl6pPr>
    <a:lvl7pPr marL="2743200" algn="l" defTabSz="914400" rtl="0" eaLnBrk="1" latinLnBrk="0" hangingPunct="1">
      <a:defRPr kumimoji="1" sz="2400" kern="1200">
        <a:solidFill>
          <a:schemeClr val="tx1"/>
        </a:solidFill>
        <a:latin typeface="Times New Roman" pitchFamily="18" charset="0"/>
        <a:ea typeface="+mn-ea"/>
        <a:cs typeface="Arial" charset="0"/>
      </a:defRPr>
    </a:lvl7pPr>
    <a:lvl8pPr marL="3200400" algn="l" defTabSz="914400" rtl="0" eaLnBrk="1" latinLnBrk="0" hangingPunct="1">
      <a:defRPr kumimoji="1" sz="2400" kern="1200">
        <a:solidFill>
          <a:schemeClr val="tx1"/>
        </a:solidFill>
        <a:latin typeface="Times New Roman" pitchFamily="18" charset="0"/>
        <a:ea typeface="+mn-ea"/>
        <a:cs typeface="Arial" charset="0"/>
      </a:defRPr>
    </a:lvl8pPr>
    <a:lvl9pPr marL="3657600" algn="l" defTabSz="914400" rtl="0" eaLnBrk="1" latinLnBrk="0" hangingPunct="1">
      <a:defRPr kumimoji="1" sz="2400"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CC0000"/>
    <a:srgbClr val="FF00FF"/>
    <a:srgbClr val="51F3FB"/>
    <a:srgbClr val="FF0066"/>
    <a:srgbClr val="51FB51"/>
    <a:srgbClr val="52E6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566" y="6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C8A9E61D-D564-4333-8E2B-7F06310EFE8E}" type="datetimeFigureOut">
              <a:rPr lang="ru-RU"/>
              <a:pPr>
                <a:defRPr/>
              </a:pPr>
              <a:t>16.11.2022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0ACC455C-42DC-4CE1-80A4-123D0968807C}" type="slidenum">
              <a:rPr lang="ru-RU"/>
              <a:pPr>
                <a:defRPr/>
              </a:pPr>
              <a:t>‹#›</a:t>
            </a:fld>
            <a:endParaRPr lang="ru-RU"/>
          </a:p>
        </p:txBody>
      </p:sp>
    </p:spTree>
    <p:extLst>
      <p:ext uri="{BB962C8B-B14F-4D97-AF65-F5344CB8AC3E}">
        <p14:creationId xmlns:p14="http://schemas.microsoft.com/office/powerpoint/2010/main" val="342321776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ru-RU"/>
              <a:t>Образец заголовка</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7" name="Date Placeholder 6"/>
          <p:cNvSpPr>
            <a:spLocks noGrp="1"/>
          </p:cNvSpPr>
          <p:nvPr>
            <p:ph type="dt" sz="half" idx="10"/>
          </p:nvPr>
        </p:nvSpPr>
        <p:spPr/>
        <p:txBody>
          <a:bodyPr/>
          <a:lstStyle/>
          <a:p>
            <a:pPr>
              <a:defRPr/>
            </a:pPr>
            <a:endParaRPr lang="ru-RU"/>
          </a:p>
        </p:txBody>
      </p:sp>
      <p:sp>
        <p:nvSpPr>
          <p:cNvPr id="8" name="Slide Number Placeholder 7"/>
          <p:cNvSpPr>
            <a:spLocks noGrp="1"/>
          </p:cNvSpPr>
          <p:nvPr>
            <p:ph type="sldNum" sz="quarter" idx="11"/>
          </p:nvPr>
        </p:nvSpPr>
        <p:spPr/>
        <p:txBody>
          <a:bodyPr/>
          <a:lstStyle/>
          <a:p>
            <a:pPr>
              <a:defRPr/>
            </a:pPr>
            <a:fld id="{3C709F2C-8BF3-4019-BA2F-6F97210E1F3F}" type="slidenum">
              <a:rPr lang="ru-RU" smtClean="0"/>
              <a:pPr>
                <a:defRPr/>
              </a:pPr>
              <a:t>‹#›</a:t>
            </a:fld>
            <a:endParaRPr lang="ru-RU"/>
          </a:p>
        </p:txBody>
      </p:sp>
      <p:sp>
        <p:nvSpPr>
          <p:cNvPr id="9" name="Footer Placeholder 8"/>
          <p:cNvSpPr>
            <a:spLocks noGrp="1"/>
          </p:cNvSpPr>
          <p:nvPr>
            <p:ph type="ftr" sz="quarter" idx="12"/>
          </p:nvPr>
        </p:nvSpPr>
        <p:spPr/>
        <p:txBody>
          <a:bodyPr/>
          <a:lstStyle/>
          <a:p>
            <a:pPr>
              <a:defRPr/>
            </a:pPr>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11EF0528-541F-456C-8C57-D682036F14F3}" type="slidenum">
              <a:rPr lang="ru-RU" smtClean="0"/>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736E57FC-B1A7-4D56-BC2C-3667B98E1644}" type="slidenum">
              <a:rPr lang="ru-RU" smtClean="0"/>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ED7BE0D7-3FFA-4F6F-ABD5-7A6C1270C898}" type="slidenum">
              <a:rPr lang="ru-RU" smtClean="0"/>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ru-RU"/>
              <a:t>Образец заголовка</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D30921D9-4BA0-4738-A253-7508886E2EA6}" type="slidenum">
              <a:rPr lang="ru-RU" smtClean="0"/>
              <a:pPr>
                <a:defRPr/>
              </a:pPr>
              <a:t>‹#›</a:t>
            </a:fld>
            <a:endParaRPr lang="ru-RU"/>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CA69BF5F-2B97-4C1A-AAE0-B034A5F8F616}" type="slidenum">
              <a:rPr lang="ru-RU" smtClean="0"/>
              <a:pPr>
                <a:defRPr/>
              </a:pPr>
              <a:t>‹#›</a:t>
            </a:fld>
            <a:endParaRPr lang="ru-RU"/>
          </a:p>
        </p:txBody>
      </p:sp>
      <p:sp>
        <p:nvSpPr>
          <p:cNvPr id="9" name="Content Placeholder 8"/>
          <p:cNvSpPr>
            <a:spLocks noGrp="1"/>
          </p:cNvSpPr>
          <p:nvPr>
            <p:ph sz="quarter" idx="13"/>
          </p:nvPr>
        </p:nvSpPr>
        <p:spPr>
          <a:xfrm>
            <a:off x="365760" y="1600200"/>
            <a:ext cx="4041648" cy="452628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7" name="Date Placeholder 6"/>
          <p:cNvSpPr>
            <a:spLocks noGrp="1"/>
          </p:cNvSpPr>
          <p:nvPr>
            <p:ph type="dt" sz="half" idx="10"/>
          </p:nvPr>
        </p:nvSpPr>
        <p:spPr/>
        <p:txBody>
          <a:bodyPr/>
          <a:lstStyle/>
          <a:p>
            <a:pPr>
              <a:defRPr/>
            </a:pPr>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C7D9FCAE-9E9F-4314-8994-17A3E184B801}" type="slidenum">
              <a:rPr lang="ru-RU" smtClean="0"/>
              <a:pPr>
                <a:defRPr/>
              </a:pPr>
              <a:t>‹#›</a:t>
            </a:fld>
            <a:endParaRPr lang="ru-RU"/>
          </a:p>
        </p:txBody>
      </p:sp>
      <p:sp>
        <p:nvSpPr>
          <p:cNvPr id="11" name="Content Placeholder 10"/>
          <p:cNvSpPr>
            <a:spLocks noGrp="1"/>
          </p:cNvSpPr>
          <p:nvPr>
            <p:ph sz="quarter" idx="13"/>
          </p:nvPr>
        </p:nvSpPr>
        <p:spPr>
          <a:xfrm>
            <a:off x="457200" y="2212848"/>
            <a:ext cx="4041648" cy="391363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a:defRPr/>
            </a:pPr>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B83A0545-EA86-4174-BDEB-BB967A785194}" type="slidenum">
              <a:rPr lang="ru-RU" smtClean="0"/>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pPr>
              <a:defRPr/>
            </a:pPr>
            <a:fld id="{FE407536-5FE7-484B-B374-BA3305FF5FB5}" type="slidenum">
              <a:rPr lang="ru-RU" smtClean="0"/>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ru-RU"/>
              <a:t>Образец заголовка</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6C1CC410-2936-41A4-8D33-A85528742F1F}" type="slidenum">
              <a:rPr lang="ru-RU" smtClean="0"/>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ru-RU"/>
              <a:t>Образец заголовка</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B70AB5BC-ADB3-41BE-AFFB-3B0397A66772}" type="slidenum">
              <a:rPr lang="ru-RU" smtClean="0"/>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ru-RU"/>
              <a:t>Образец заголовка</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pPr>
              <a:defRPr/>
            </a:pPr>
            <a:endParaRPr lang="ru-RU"/>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pPr>
              <a:defRPr/>
            </a:pPr>
            <a:endParaRPr lang="ru-RU"/>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pPr>
              <a:defRPr/>
            </a:pPr>
            <a:fld id="{0012F50E-B007-4755-A5DF-7D6ED7B455E0}" type="slidenum">
              <a:rPr lang="ru-RU" smtClean="0"/>
              <a:pPr>
                <a:defRPr/>
              </a:pPr>
              <a:t>‹#›</a:t>
            </a:fld>
            <a:endParaRPr lang="ru-RU"/>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4509" r:id="rId1"/>
    <p:sldLayoutId id="2147484510" r:id="rId2"/>
    <p:sldLayoutId id="2147484511" r:id="rId3"/>
    <p:sldLayoutId id="2147484512" r:id="rId4"/>
    <p:sldLayoutId id="2147484513" r:id="rId5"/>
    <p:sldLayoutId id="2147484514" r:id="rId6"/>
    <p:sldLayoutId id="2147484515" r:id="rId7"/>
    <p:sldLayoutId id="2147484516" r:id="rId8"/>
    <p:sldLayoutId id="2147484517" r:id="rId9"/>
    <p:sldLayoutId id="2147484518" r:id="rId10"/>
    <p:sldLayoutId id="2147484519"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gi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Клавдия\Desktop\PwCBulgaria_Academy_WakeUpHealthy_HomePic.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11371"/>
          <a:stretch/>
        </p:blipFill>
        <p:spPr bwMode="auto">
          <a:xfrm>
            <a:off x="-108520" y="0"/>
            <a:ext cx="9252521" cy="6859807"/>
          </a:xfrm>
          <a:prstGeom prst="rect">
            <a:avLst/>
          </a:prstGeom>
          <a:noFill/>
          <a:extLst>
            <a:ext uri="{909E8E84-426E-40DD-AFC4-6F175D3DCCD1}">
              <a14:hiddenFill xmlns:a14="http://schemas.microsoft.com/office/drawing/2010/main">
                <a:solidFill>
                  <a:srgbClr val="FFFFFF"/>
                </a:solidFill>
              </a14:hiddenFill>
            </a:ext>
          </a:extLst>
        </p:spPr>
      </p:pic>
      <p:sp>
        <p:nvSpPr>
          <p:cNvPr id="6" name="Объект 5"/>
          <p:cNvSpPr>
            <a:spLocks noGrp="1"/>
          </p:cNvSpPr>
          <p:nvPr>
            <p:ph idx="1"/>
          </p:nvPr>
        </p:nvSpPr>
        <p:spPr>
          <a:xfrm>
            <a:off x="2195736" y="1877500"/>
            <a:ext cx="5976664" cy="428780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marL="448056" indent="-384048" algn="ctr">
              <a:buNone/>
              <a:defRPr/>
            </a:pPr>
            <a:r>
              <a:rPr lang="ru-RU" altLang="ru-RU" b="1" dirty="0">
                <a:solidFill>
                  <a:srgbClr val="0070C0"/>
                </a:solidFill>
                <a:latin typeface="Times New Roman" panose="02020603050405020304" pitchFamily="18" charset="0"/>
                <a:cs typeface="Times New Roman" panose="02020603050405020304" pitchFamily="18" charset="0"/>
              </a:rPr>
              <a:t>«Правильное и рациональное питание - залог крепкого здоровья»</a:t>
            </a:r>
            <a:endParaRPr lang="ru-RU" sz="6600" dirty="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endParaRPr>
          </a:p>
          <a:p>
            <a:pPr marL="448056" indent="-384048" algn="ctr" eaLnBrk="1" fontAlgn="auto" hangingPunct="1">
              <a:spcAft>
                <a:spcPts val="0"/>
              </a:spcAft>
              <a:buFont typeface="Wingdings 2"/>
              <a:buNone/>
              <a:defRPr/>
            </a:pPr>
            <a:r>
              <a:rPr lang="ru-RU" dirty="0">
                <a:ln w="12700">
                  <a:noFill/>
                  <a:prstDash val="solid"/>
                </a:ln>
                <a:solidFill>
                  <a:srgbClr val="0000FF"/>
                </a:solidFill>
                <a:latin typeface="Times New Roman" panose="02020603050405020304" pitchFamily="18" charset="0"/>
                <a:cs typeface="Times New Roman" panose="02020603050405020304" pitchFamily="18" charset="0"/>
              </a:rPr>
              <a:t>Интеллектуально-познавательная  игра</a:t>
            </a:r>
          </a:p>
          <a:p>
            <a:pPr marL="448056" indent="-384048" algn="ctr" eaLnBrk="1" fontAlgn="auto" hangingPunct="1">
              <a:spcAft>
                <a:spcPts val="0"/>
              </a:spcAft>
              <a:buFont typeface="Wingdings 2"/>
              <a:buNone/>
              <a:defRPr/>
            </a:pPr>
            <a:endParaRPr lang="ru-RU" sz="900"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endParaRPr>
          </a:p>
          <a:p>
            <a:pPr marL="448056" indent="-384048" algn="ctr" eaLnBrk="1" fontAlgn="auto" hangingPunct="1">
              <a:spcAft>
                <a:spcPts val="0"/>
              </a:spcAft>
              <a:buFont typeface="Wingdings 2"/>
              <a:buNone/>
              <a:defRPr/>
            </a:pPr>
            <a:r>
              <a:rPr lang="ru-RU" b="1" dirty="0">
                <a:solidFill>
                  <a:srgbClr val="002060"/>
                </a:solidFill>
                <a:latin typeface="Times New Roman" panose="02020603050405020304" pitchFamily="18" charset="0"/>
                <a:cs typeface="Times New Roman" panose="02020603050405020304" pitchFamily="18" charset="0"/>
              </a:rPr>
              <a:t>«</a:t>
            </a:r>
            <a:r>
              <a:rPr lang="ru-RU" sz="3600" b="1" dirty="0">
                <a:solidFill>
                  <a:srgbClr val="002060"/>
                </a:solidFill>
                <a:latin typeface="Times New Roman" panose="02020603050405020304" pitchFamily="18" charset="0"/>
                <a:cs typeface="Times New Roman" panose="02020603050405020304" pitchFamily="18" charset="0"/>
              </a:rPr>
              <a:t>Путешествие в страну Здорового Питания»</a:t>
            </a:r>
          </a:p>
          <a:p>
            <a:pPr marL="448056" indent="-384048" algn="ctr" eaLnBrk="1" fontAlgn="auto" hangingPunct="1">
              <a:spcAft>
                <a:spcPts val="0"/>
              </a:spcAft>
              <a:buFont typeface="Wingdings 2"/>
              <a:buNone/>
              <a:defRPr/>
            </a:pPr>
            <a:r>
              <a:rPr lang="ru-RU" b="1" dirty="0">
                <a:solidFill>
                  <a:srgbClr val="002060"/>
                </a:solidFill>
                <a:latin typeface="Times New Roman" panose="02020603050405020304" pitchFamily="18" charset="0"/>
                <a:cs typeface="Times New Roman" panose="02020603050405020304" pitchFamily="18" charset="0"/>
              </a:rPr>
              <a:t>сотрудничество педагогов и родителей</a:t>
            </a:r>
          </a:p>
          <a:p>
            <a:pPr marL="448056" indent="-384048" algn="ctr" eaLnBrk="1" fontAlgn="auto" hangingPunct="1">
              <a:spcAft>
                <a:spcPts val="0"/>
              </a:spcAft>
              <a:buFont typeface="Wingdings 2"/>
              <a:buNone/>
              <a:defRPr/>
            </a:pPr>
            <a:endParaRPr lang="ru-RU" b="1" dirty="0">
              <a:solidFill>
                <a:srgbClr val="002060"/>
              </a:solidFill>
              <a:latin typeface="Times New Roman" panose="02020603050405020304" pitchFamily="18" charset="0"/>
              <a:cs typeface="Times New Roman" panose="02020603050405020304" pitchFamily="18" charset="0"/>
            </a:endParaRPr>
          </a:p>
          <a:p>
            <a:pPr marL="448056" indent="-384048" algn="ctr" eaLnBrk="1" fontAlgn="auto" hangingPunct="1">
              <a:spcAft>
                <a:spcPts val="0"/>
              </a:spcAft>
              <a:buFont typeface="Wingdings 2"/>
              <a:buNone/>
              <a:defRPr/>
            </a:pPr>
            <a:endParaRPr lang="ru-RU" b="1" dirty="0">
              <a:solidFill>
                <a:srgbClr val="002060"/>
              </a:solidFill>
              <a:latin typeface="Times New Roman" panose="02020603050405020304" pitchFamily="18" charset="0"/>
              <a:cs typeface="Times New Roman" panose="02020603050405020304" pitchFamily="18" charset="0"/>
            </a:endParaRPr>
          </a:p>
          <a:p>
            <a:pPr marL="448056" indent="-384048" algn="ctr" eaLnBrk="1" fontAlgn="auto" hangingPunct="1">
              <a:spcAft>
                <a:spcPts val="0"/>
              </a:spcAft>
              <a:buFont typeface="Wingdings 2"/>
              <a:buNone/>
              <a:defRPr/>
            </a:pPr>
            <a:endParaRPr lang="ru-RU" b="1" dirty="0">
              <a:solidFill>
                <a:srgbClr val="002060"/>
              </a:solidFill>
              <a:latin typeface="Times New Roman" panose="02020603050405020304" pitchFamily="18" charset="0"/>
              <a:cs typeface="Times New Roman" panose="02020603050405020304" pitchFamily="18" charset="0"/>
            </a:endParaRPr>
          </a:p>
          <a:p>
            <a:pPr marL="448056" indent="-384048" algn="r" eaLnBrk="1" fontAlgn="auto" hangingPunct="1">
              <a:spcAft>
                <a:spcPts val="0"/>
              </a:spcAft>
              <a:buFont typeface="Wingdings 2"/>
              <a:buNone/>
              <a:defRPr/>
            </a:pPr>
            <a:r>
              <a:rPr lang="ru-RU" b="1" dirty="0" err="1">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Воспитатель:Савельева</a:t>
            </a:r>
            <a:r>
              <a:rPr lang="ru-RU" b="1">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И.Д.</a:t>
            </a:r>
            <a:endParaRPr lang="ru-RU" b="1"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endParaRPr>
          </a:p>
          <a:p>
            <a:pPr marL="448056" indent="-384048" algn="ctr" eaLnBrk="1" fontAlgn="auto" hangingPunct="1">
              <a:spcAft>
                <a:spcPts val="0"/>
              </a:spcAft>
              <a:buFont typeface="Wingdings 2"/>
              <a:buNone/>
              <a:defRPr/>
            </a:pPr>
            <a:br>
              <a:rPr lang="ru-RU" sz="500" dirty="0">
                <a:solidFill>
                  <a:srgbClr val="002060"/>
                </a:solidFill>
              </a:rPr>
            </a:br>
            <a:r>
              <a:rPr lang="ru-RU" sz="500" dirty="0"/>
              <a:t>		</a:t>
            </a:r>
            <a:endParaRPr lang="ru-RU" sz="400" dirty="0">
              <a:solidFill>
                <a:srgbClr val="0000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Сметана</a:t>
            </a:r>
          </a:p>
        </p:txBody>
      </p:sp>
      <p:pic>
        <p:nvPicPr>
          <p:cNvPr id="8194" name="Picture 2" descr="https://avatars.mds.yandex.net/get-pdb/1042636/2b3a0bde-882b-4bde-b5d3-91044609b339/s12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9694" y="2132856"/>
            <a:ext cx="6081401" cy="3684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7818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Клавдия\Desktop\Banner_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76872"/>
            <a:ext cx="9162256" cy="4581128"/>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169609" y="332656"/>
            <a:ext cx="8229600" cy="160020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fontAlgn="auto">
              <a:spcAft>
                <a:spcPts val="0"/>
              </a:spcAft>
            </a:pPr>
            <a:r>
              <a:rPr kumimoji="0" lang="ru-RU" sz="4800" dirty="0"/>
              <a:t>	</a:t>
            </a:r>
            <a:r>
              <a:rPr kumimoji="0" lang="ru-RU" sz="3600" dirty="0">
                <a:solidFill>
                  <a:srgbClr val="002060"/>
                </a:solidFill>
                <a:effectLst/>
              </a:rPr>
              <a:t>Загадка:</a:t>
            </a:r>
          </a:p>
        </p:txBody>
      </p:sp>
      <p:sp>
        <p:nvSpPr>
          <p:cNvPr id="7" name="Объект 2"/>
          <p:cNvSpPr txBox="1">
            <a:spLocks/>
          </p:cNvSpPr>
          <p:nvPr/>
        </p:nvSpPr>
        <p:spPr>
          <a:xfrm>
            <a:off x="1259632" y="2298834"/>
            <a:ext cx="7139136" cy="363326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fontAlgn="auto">
              <a:spcAft>
                <a:spcPts val="0"/>
              </a:spcAft>
              <a:buFont typeface="Arial" pitchFamily="34" charset="0"/>
              <a:buNone/>
            </a:pPr>
            <a:endParaRPr kumimoji="0" lang="ru-RU" sz="3600" dirty="0">
              <a:solidFill>
                <a:srgbClr val="0070C0"/>
              </a:solidFill>
              <a:latin typeface="Times New Roman" panose="02020603050405020304" pitchFamily="18" charset="0"/>
              <a:cs typeface="Times New Roman" panose="02020603050405020304" pitchFamily="18" charset="0"/>
            </a:endParaRPr>
          </a:p>
        </p:txBody>
      </p:sp>
      <p:sp>
        <p:nvSpPr>
          <p:cNvPr id="8" name="Объект 2"/>
          <p:cNvSpPr txBox="1">
            <a:spLocks/>
          </p:cNvSpPr>
          <p:nvPr/>
        </p:nvSpPr>
        <p:spPr>
          <a:xfrm>
            <a:off x="1373880" y="2492896"/>
            <a:ext cx="6995120" cy="298519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ru-RU" sz="4000" dirty="0">
                <a:solidFill>
                  <a:srgbClr val="0070C0"/>
                </a:solidFill>
                <a:latin typeface="Times New Roman" panose="02020603050405020304" pitchFamily="18" charset="0"/>
                <a:cs typeface="Times New Roman" panose="02020603050405020304" pitchFamily="18" charset="0"/>
              </a:rPr>
              <a:t>Сахаристая рубашка,</a:t>
            </a:r>
            <a:br>
              <a:rPr lang="ru-RU" sz="4000" dirty="0">
                <a:solidFill>
                  <a:srgbClr val="0070C0"/>
                </a:solidFill>
                <a:latin typeface="Times New Roman" panose="02020603050405020304" pitchFamily="18" charset="0"/>
                <a:cs typeface="Times New Roman" panose="02020603050405020304" pitchFamily="18" charset="0"/>
              </a:rPr>
            </a:br>
            <a:r>
              <a:rPr lang="ru-RU" sz="4000" dirty="0">
                <a:solidFill>
                  <a:srgbClr val="0070C0"/>
                </a:solidFill>
                <a:latin typeface="Times New Roman" panose="02020603050405020304" pitchFamily="18" charset="0"/>
                <a:cs typeface="Times New Roman" panose="02020603050405020304" pitchFamily="18" charset="0"/>
              </a:rPr>
              <a:t>Сверху — яркая бумажка.</a:t>
            </a:r>
            <a:br>
              <a:rPr lang="ru-RU" sz="4000" dirty="0">
                <a:solidFill>
                  <a:srgbClr val="0070C0"/>
                </a:solidFill>
                <a:latin typeface="Times New Roman" panose="02020603050405020304" pitchFamily="18" charset="0"/>
                <a:cs typeface="Times New Roman" panose="02020603050405020304" pitchFamily="18" charset="0"/>
              </a:rPr>
            </a:br>
            <a:r>
              <a:rPr lang="ru-RU" sz="4000" dirty="0">
                <a:solidFill>
                  <a:srgbClr val="0070C0"/>
                </a:solidFill>
                <a:latin typeface="Times New Roman" panose="02020603050405020304" pitchFamily="18" charset="0"/>
                <a:cs typeface="Times New Roman" panose="02020603050405020304" pitchFamily="18" charset="0"/>
              </a:rPr>
              <a:t>Сладкоежки любят это.</a:t>
            </a:r>
            <a:br>
              <a:rPr lang="ru-RU" sz="4000" dirty="0">
                <a:solidFill>
                  <a:srgbClr val="0070C0"/>
                </a:solidFill>
                <a:latin typeface="Times New Roman" panose="02020603050405020304" pitchFamily="18" charset="0"/>
                <a:cs typeface="Times New Roman" panose="02020603050405020304" pitchFamily="18" charset="0"/>
              </a:rPr>
            </a:br>
            <a:r>
              <a:rPr lang="ru-RU" sz="4000" dirty="0">
                <a:solidFill>
                  <a:srgbClr val="0070C0"/>
                </a:solidFill>
                <a:latin typeface="Times New Roman" panose="02020603050405020304" pitchFamily="18" charset="0"/>
                <a:cs typeface="Times New Roman" panose="02020603050405020304" pitchFamily="18" charset="0"/>
              </a:rPr>
              <a:t>Что за лакомство?</a:t>
            </a:r>
          </a:p>
          <a:p>
            <a:endParaRPr lang="ru-RU" sz="4000" dirty="0">
              <a:solidFill>
                <a:srgbClr val="0070C0"/>
              </a:solidFill>
              <a:latin typeface="Times New Roman" panose="02020603050405020304" pitchFamily="18" charset="0"/>
              <a:cs typeface="Times New Roman" panose="02020603050405020304" pitchFamily="18" charset="0"/>
            </a:endParaRPr>
          </a:p>
          <a:p>
            <a:pPr fontAlgn="auto">
              <a:spcAft>
                <a:spcPts val="0"/>
              </a:spcAft>
            </a:pPr>
            <a:endParaRPr kumimoji="0" lang="ru-RU" sz="28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85115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Конфета</a:t>
            </a:r>
          </a:p>
        </p:txBody>
      </p:sp>
      <p:pic>
        <p:nvPicPr>
          <p:cNvPr id="10242" name="Picture 2" descr="C:\Users\Клавдия\Desktop\480248bf8b3f2d5960fa466f49bfd18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1988840"/>
            <a:ext cx="4627119" cy="3854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13767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Клавдия\Desktop\Banner_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76872"/>
            <a:ext cx="9162256" cy="4581128"/>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169609" y="332656"/>
            <a:ext cx="8229600" cy="160020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fontAlgn="auto">
              <a:spcAft>
                <a:spcPts val="0"/>
              </a:spcAft>
            </a:pPr>
            <a:r>
              <a:rPr kumimoji="0" lang="ru-RU" sz="4800" dirty="0"/>
              <a:t>	</a:t>
            </a:r>
            <a:r>
              <a:rPr kumimoji="0" lang="ru-RU" sz="3600" dirty="0">
                <a:solidFill>
                  <a:srgbClr val="002060"/>
                </a:solidFill>
                <a:effectLst/>
              </a:rPr>
              <a:t>Загадка:</a:t>
            </a:r>
          </a:p>
        </p:txBody>
      </p:sp>
      <p:sp>
        <p:nvSpPr>
          <p:cNvPr id="7" name="Объект 2"/>
          <p:cNvSpPr txBox="1">
            <a:spLocks/>
          </p:cNvSpPr>
          <p:nvPr/>
        </p:nvSpPr>
        <p:spPr>
          <a:xfrm>
            <a:off x="1259632" y="2298834"/>
            <a:ext cx="7139136" cy="363326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fontAlgn="auto">
              <a:spcAft>
                <a:spcPts val="0"/>
              </a:spcAft>
              <a:buFont typeface="Arial" pitchFamily="34" charset="0"/>
              <a:buNone/>
            </a:pPr>
            <a:endParaRPr kumimoji="0" lang="ru-RU" sz="3600" dirty="0">
              <a:solidFill>
                <a:srgbClr val="0070C0"/>
              </a:solidFill>
              <a:latin typeface="Times New Roman" panose="02020603050405020304" pitchFamily="18" charset="0"/>
              <a:cs typeface="Times New Roman" panose="02020603050405020304" pitchFamily="18" charset="0"/>
            </a:endParaRPr>
          </a:p>
        </p:txBody>
      </p:sp>
      <p:sp>
        <p:nvSpPr>
          <p:cNvPr id="8" name="Объект 2"/>
          <p:cNvSpPr txBox="1">
            <a:spLocks/>
          </p:cNvSpPr>
          <p:nvPr/>
        </p:nvSpPr>
        <p:spPr>
          <a:xfrm>
            <a:off x="1373880" y="2492896"/>
            <a:ext cx="6995120" cy="298519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ru-RU" sz="4000" dirty="0">
                <a:solidFill>
                  <a:srgbClr val="0070C0"/>
                </a:solidFill>
                <a:latin typeface="Times New Roman" panose="02020603050405020304" pitchFamily="18" charset="0"/>
                <a:cs typeface="Times New Roman" panose="02020603050405020304" pitchFamily="18" charset="0"/>
              </a:rPr>
              <a:t>Из крупы ее сварили,</a:t>
            </a:r>
            <a:br>
              <a:rPr lang="ru-RU" sz="4000" dirty="0">
                <a:solidFill>
                  <a:srgbClr val="0070C0"/>
                </a:solidFill>
                <a:latin typeface="Times New Roman" panose="02020603050405020304" pitchFamily="18" charset="0"/>
                <a:cs typeface="Times New Roman" panose="02020603050405020304" pitchFamily="18" charset="0"/>
              </a:rPr>
            </a:br>
            <a:r>
              <a:rPr lang="ru-RU" sz="4000" dirty="0">
                <a:solidFill>
                  <a:srgbClr val="0070C0"/>
                </a:solidFill>
                <a:latin typeface="Times New Roman" panose="02020603050405020304" pitchFamily="18" charset="0"/>
                <a:cs typeface="Times New Roman" panose="02020603050405020304" pitchFamily="18" charset="0"/>
              </a:rPr>
              <a:t>Посолили, подсластили.</a:t>
            </a:r>
            <a:br>
              <a:rPr lang="ru-RU" sz="4000" dirty="0">
                <a:solidFill>
                  <a:srgbClr val="0070C0"/>
                </a:solidFill>
                <a:latin typeface="Times New Roman" panose="02020603050405020304" pitchFamily="18" charset="0"/>
                <a:cs typeface="Times New Roman" panose="02020603050405020304" pitchFamily="18" charset="0"/>
              </a:rPr>
            </a:br>
            <a:r>
              <a:rPr lang="ru-RU" sz="4000" dirty="0">
                <a:solidFill>
                  <a:srgbClr val="0070C0"/>
                </a:solidFill>
                <a:latin typeface="Times New Roman" panose="02020603050405020304" pitchFamily="18" charset="0"/>
                <a:cs typeface="Times New Roman" panose="02020603050405020304" pitchFamily="18" charset="0"/>
              </a:rPr>
              <a:t>Эй, ну где же ложка наша?!</a:t>
            </a:r>
            <a:br>
              <a:rPr lang="ru-RU" sz="4000" dirty="0">
                <a:solidFill>
                  <a:srgbClr val="0070C0"/>
                </a:solidFill>
                <a:latin typeface="Times New Roman" panose="02020603050405020304" pitchFamily="18" charset="0"/>
                <a:cs typeface="Times New Roman" panose="02020603050405020304" pitchFamily="18" charset="0"/>
              </a:rPr>
            </a:br>
            <a:r>
              <a:rPr lang="ru-RU" sz="4000" dirty="0">
                <a:solidFill>
                  <a:srgbClr val="0070C0"/>
                </a:solidFill>
                <a:latin typeface="Times New Roman" panose="02020603050405020304" pitchFamily="18" charset="0"/>
                <a:cs typeface="Times New Roman" panose="02020603050405020304" pitchFamily="18" charset="0"/>
              </a:rPr>
              <a:t>Так вкусна на завтрак... </a:t>
            </a:r>
          </a:p>
          <a:p>
            <a:endParaRPr lang="ru-RU" sz="4000" dirty="0">
              <a:solidFill>
                <a:srgbClr val="0070C0"/>
              </a:solidFill>
              <a:latin typeface="Times New Roman" panose="02020603050405020304" pitchFamily="18" charset="0"/>
              <a:cs typeface="Times New Roman" panose="02020603050405020304" pitchFamily="18" charset="0"/>
            </a:endParaRPr>
          </a:p>
          <a:p>
            <a:pPr fontAlgn="auto">
              <a:spcAft>
                <a:spcPts val="0"/>
              </a:spcAft>
            </a:pPr>
            <a:endParaRPr kumimoji="0" lang="ru-RU" sz="28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95696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8229600" cy="1600200"/>
          </a:xfrm>
        </p:spPr>
        <p:txBody>
          <a:bodyPr/>
          <a:lstStyle/>
          <a:p>
            <a:pPr algn="ctr"/>
            <a:r>
              <a:rPr lang="ru-RU" dirty="0">
                <a:latin typeface="Times New Roman" panose="02020603050405020304" pitchFamily="18" charset="0"/>
                <a:cs typeface="Times New Roman" panose="02020603050405020304" pitchFamily="18" charset="0"/>
              </a:rPr>
              <a:t>Каша</a:t>
            </a:r>
            <a:br>
              <a:rPr lang="ru-RU"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pic>
        <p:nvPicPr>
          <p:cNvPr id="11266" name="Picture 2" descr="C:\Users\Клавдия\Desktop\dieta-na-ovsyank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1506918"/>
            <a:ext cx="6408712" cy="5065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59328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Клавдия\Desktop\Banner_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76872"/>
            <a:ext cx="9162256" cy="4581128"/>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169609" y="332656"/>
            <a:ext cx="8229600" cy="160020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fontAlgn="auto">
              <a:spcAft>
                <a:spcPts val="0"/>
              </a:spcAft>
            </a:pPr>
            <a:r>
              <a:rPr kumimoji="0" lang="ru-RU" sz="4800" dirty="0"/>
              <a:t>	</a:t>
            </a:r>
            <a:r>
              <a:rPr kumimoji="0" lang="ru-RU" sz="3600" dirty="0">
                <a:solidFill>
                  <a:srgbClr val="002060"/>
                </a:solidFill>
                <a:effectLst/>
              </a:rPr>
              <a:t>Загадка:</a:t>
            </a:r>
          </a:p>
        </p:txBody>
      </p:sp>
      <p:sp>
        <p:nvSpPr>
          <p:cNvPr id="7" name="Объект 2"/>
          <p:cNvSpPr txBox="1">
            <a:spLocks/>
          </p:cNvSpPr>
          <p:nvPr/>
        </p:nvSpPr>
        <p:spPr>
          <a:xfrm>
            <a:off x="1259632" y="2298834"/>
            <a:ext cx="7139136" cy="363326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fontAlgn="auto">
              <a:spcAft>
                <a:spcPts val="0"/>
              </a:spcAft>
              <a:buFont typeface="Arial" pitchFamily="34" charset="0"/>
              <a:buNone/>
            </a:pPr>
            <a:endParaRPr kumimoji="0" lang="ru-RU" sz="3600" dirty="0">
              <a:solidFill>
                <a:srgbClr val="0070C0"/>
              </a:solidFill>
              <a:latin typeface="Times New Roman" panose="02020603050405020304" pitchFamily="18" charset="0"/>
              <a:cs typeface="Times New Roman" panose="02020603050405020304" pitchFamily="18" charset="0"/>
            </a:endParaRPr>
          </a:p>
        </p:txBody>
      </p:sp>
      <p:sp>
        <p:nvSpPr>
          <p:cNvPr id="8" name="Объект 2"/>
          <p:cNvSpPr txBox="1">
            <a:spLocks/>
          </p:cNvSpPr>
          <p:nvPr/>
        </p:nvSpPr>
        <p:spPr>
          <a:xfrm>
            <a:off x="1373880" y="2492896"/>
            <a:ext cx="6995120" cy="298519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fontAlgn="auto">
              <a:spcAft>
                <a:spcPts val="0"/>
              </a:spcAft>
            </a:pPr>
            <a:endParaRPr kumimoji="0" lang="ru-RU" sz="2800" dirty="0">
              <a:solidFill>
                <a:srgbClr val="0070C0"/>
              </a:solidFill>
              <a:latin typeface="Times New Roman" panose="02020603050405020304" pitchFamily="18" charset="0"/>
              <a:cs typeface="Times New Roman" panose="02020603050405020304" pitchFamily="18" charset="0"/>
            </a:endParaRPr>
          </a:p>
        </p:txBody>
      </p:sp>
      <p:sp>
        <p:nvSpPr>
          <p:cNvPr id="9" name="Объект 8"/>
          <p:cNvSpPr>
            <a:spLocks noGrp="1"/>
          </p:cNvSpPr>
          <p:nvPr>
            <p:ph idx="1"/>
          </p:nvPr>
        </p:nvSpPr>
        <p:spPr>
          <a:xfrm>
            <a:off x="1115616" y="2294582"/>
            <a:ext cx="7427168" cy="3849291"/>
          </a:xfrm>
        </p:spPr>
        <p:txBody>
          <a:bodyPr>
            <a:normAutofit/>
          </a:bodyPr>
          <a:lstStyle/>
          <a:p>
            <a:pPr marL="0" indent="0" algn="ctr">
              <a:buNone/>
            </a:pPr>
            <a:r>
              <a:rPr lang="ru-RU" sz="4000" dirty="0">
                <a:solidFill>
                  <a:srgbClr val="0070C0"/>
                </a:solidFill>
                <a:latin typeface="Times New Roman" panose="02020603050405020304" pitchFamily="18" charset="0"/>
                <a:cs typeface="Times New Roman" panose="02020603050405020304" pitchFamily="18" charset="0"/>
              </a:rPr>
              <a:t>Не окрошка и не супчик.</a:t>
            </a:r>
            <a:br>
              <a:rPr lang="ru-RU" sz="4000" dirty="0">
                <a:solidFill>
                  <a:srgbClr val="0070C0"/>
                </a:solidFill>
                <a:latin typeface="Times New Roman" panose="02020603050405020304" pitchFamily="18" charset="0"/>
                <a:cs typeface="Times New Roman" panose="02020603050405020304" pitchFamily="18" charset="0"/>
              </a:rPr>
            </a:br>
            <a:r>
              <a:rPr lang="ru-RU" sz="4000" dirty="0">
                <a:solidFill>
                  <a:srgbClr val="0070C0"/>
                </a:solidFill>
                <a:latin typeface="Times New Roman" panose="02020603050405020304" pitchFamily="18" charset="0"/>
                <a:cs typeface="Times New Roman" panose="02020603050405020304" pitchFamily="18" charset="0"/>
              </a:rPr>
              <a:t>Свекла в нем, морковь, огурчик.</a:t>
            </a:r>
            <a:br>
              <a:rPr lang="ru-RU" sz="4000" dirty="0">
                <a:solidFill>
                  <a:srgbClr val="0070C0"/>
                </a:solidFill>
                <a:latin typeface="Times New Roman" panose="02020603050405020304" pitchFamily="18" charset="0"/>
                <a:cs typeface="Times New Roman" panose="02020603050405020304" pitchFamily="18" charset="0"/>
              </a:rPr>
            </a:br>
            <a:r>
              <a:rPr lang="ru-RU" sz="4000" dirty="0">
                <a:solidFill>
                  <a:srgbClr val="0070C0"/>
                </a:solidFill>
                <a:latin typeface="Times New Roman" panose="02020603050405020304" pitchFamily="18" charset="0"/>
                <a:cs typeface="Times New Roman" panose="02020603050405020304" pitchFamily="18" charset="0"/>
              </a:rPr>
              <a:t>Подают нам на обед</a:t>
            </a:r>
            <a:br>
              <a:rPr lang="ru-RU" sz="4000" dirty="0">
                <a:solidFill>
                  <a:srgbClr val="0070C0"/>
                </a:solidFill>
                <a:latin typeface="Times New Roman" panose="02020603050405020304" pitchFamily="18" charset="0"/>
                <a:cs typeface="Times New Roman" panose="02020603050405020304" pitchFamily="18" charset="0"/>
              </a:rPr>
            </a:br>
            <a:r>
              <a:rPr lang="ru-RU" sz="4000" dirty="0">
                <a:solidFill>
                  <a:srgbClr val="0070C0"/>
                </a:solidFill>
                <a:latin typeface="Times New Roman" panose="02020603050405020304" pitchFamily="18" charset="0"/>
                <a:cs typeface="Times New Roman" panose="02020603050405020304" pitchFamily="18" charset="0"/>
              </a:rPr>
              <a:t>С постным маслом... </a:t>
            </a:r>
          </a:p>
          <a:p>
            <a:pPr algn="ctr"/>
            <a:endParaRPr lang="ru-RU" sz="32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08849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8229600" cy="1600200"/>
          </a:xfrm>
        </p:spPr>
        <p:txBody>
          <a:bodyPr/>
          <a:lstStyle/>
          <a:p>
            <a:pPr algn="ctr"/>
            <a:r>
              <a:rPr lang="ru-RU" dirty="0">
                <a:effectLst/>
                <a:latin typeface="Times New Roman" panose="02020603050405020304" pitchFamily="18" charset="0"/>
                <a:cs typeface="Times New Roman" panose="02020603050405020304" pitchFamily="18" charset="0"/>
              </a:rPr>
              <a:t>Винегрет</a:t>
            </a:r>
            <a:br>
              <a:rPr lang="ru-RU" dirty="0">
                <a:effectLst/>
                <a:latin typeface="Times New Roman" panose="02020603050405020304" pitchFamily="18" charset="0"/>
                <a:cs typeface="Times New Roman" panose="02020603050405020304" pitchFamily="18" charset="0"/>
              </a:rPr>
            </a:br>
            <a:endParaRPr lang="ru-RU" dirty="0">
              <a:effectLst/>
              <a:latin typeface="Times New Roman" panose="02020603050405020304" pitchFamily="18" charset="0"/>
              <a:cs typeface="Times New Roman" panose="02020603050405020304" pitchFamily="18" charset="0"/>
            </a:endParaRPr>
          </a:p>
        </p:txBody>
      </p:sp>
      <p:pic>
        <p:nvPicPr>
          <p:cNvPr id="12290" name="Picture 2" descr="C:\Users\Клавдия\Desktop\f278e7f2-2bca-4d7d-9dd5-dd145ee2604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484784"/>
            <a:ext cx="6610792" cy="51123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04302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Клавдия\Desktop\Banner_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98834"/>
            <a:ext cx="9162256" cy="4581128"/>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169609" y="332656"/>
            <a:ext cx="8229600" cy="160020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fontAlgn="auto">
              <a:spcAft>
                <a:spcPts val="0"/>
              </a:spcAft>
            </a:pPr>
            <a:r>
              <a:rPr kumimoji="0" lang="ru-RU" sz="4800" dirty="0"/>
              <a:t>	</a:t>
            </a:r>
            <a:r>
              <a:rPr kumimoji="0" lang="ru-RU" sz="3600" dirty="0">
                <a:solidFill>
                  <a:srgbClr val="002060"/>
                </a:solidFill>
                <a:effectLst/>
              </a:rPr>
              <a:t>Загадка:</a:t>
            </a:r>
          </a:p>
        </p:txBody>
      </p:sp>
      <p:sp>
        <p:nvSpPr>
          <p:cNvPr id="7" name="Объект 2"/>
          <p:cNvSpPr txBox="1">
            <a:spLocks/>
          </p:cNvSpPr>
          <p:nvPr/>
        </p:nvSpPr>
        <p:spPr>
          <a:xfrm>
            <a:off x="1259632" y="2298834"/>
            <a:ext cx="7139136" cy="363326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fontAlgn="auto">
              <a:spcAft>
                <a:spcPts val="0"/>
              </a:spcAft>
              <a:buFont typeface="Arial" pitchFamily="34" charset="0"/>
              <a:buNone/>
            </a:pPr>
            <a:endParaRPr kumimoji="0" lang="ru-RU" sz="3600" dirty="0">
              <a:solidFill>
                <a:srgbClr val="0070C0"/>
              </a:solidFill>
              <a:latin typeface="Times New Roman" panose="02020603050405020304" pitchFamily="18" charset="0"/>
              <a:cs typeface="Times New Roman" panose="02020603050405020304" pitchFamily="18" charset="0"/>
            </a:endParaRPr>
          </a:p>
        </p:txBody>
      </p:sp>
      <p:sp>
        <p:nvSpPr>
          <p:cNvPr id="8" name="Объект 2"/>
          <p:cNvSpPr txBox="1">
            <a:spLocks/>
          </p:cNvSpPr>
          <p:nvPr/>
        </p:nvSpPr>
        <p:spPr>
          <a:xfrm>
            <a:off x="1373880" y="2492896"/>
            <a:ext cx="6995120" cy="298519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fontAlgn="auto">
              <a:spcAft>
                <a:spcPts val="0"/>
              </a:spcAft>
            </a:pPr>
            <a:endParaRPr kumimoji="0" lang="ru-RU" sz="2800" dirty="0">
              <a:solidFill>
                <a:srgbClr val="0070C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619672" y="2411137"/>
            <a:ext cx="6419056" cy="3345235"/>
          </a:xfrm>
        </p:spPr>
        <p:txBody>
          <a:bodyPr>
            <a:normAutofit/>
          </a:bodyPr>
          <a:lstStyle/>
          <a:p>
            <a:pPr marL="0" indent="0" algn="ctr">
              <a:buNone/>
            </a:pPr>
            <a:r>
              <a:rPr lang="ru-RU" sz="4000" dirty="0">
                <a:solidFill>
                  <a:srgbClr val="0070C0"/>
                </a:solidFill>
                <a:latin typeface="Times New Roman" panose="02020603050405020304" pitchFamily="18" charset="0"/>
                <a:cs typeface="Times New Roman" panose="02020603050405020304" pitchFamily="18" charset="0"/>
              </a:rPr>
              <a:t>Что за белые крупинки?</a:t>
            </a:r>
            <a:br>
              <a:rPr lang="ru-RU" sz="4000" dirty="0">
                <a:solidFill>
                  <a:srgbClr val="0070C0"/>
                </a:solidFill>
                <a:latin typeface="Times New Roman" panose="02020603050405020304" pitchFamily="18" charset="0"/>
                <a:cs typeface="Times New Roman" panose="02020603050405020304" pitchFamily="18" charset="0"/>
              </a:rPr>
            </a:br>
            <a:r>
              <a:rPr lang="ru-RU" sz="4000" dirty="0">
                <a:solidFill>
                  <a:srgbClr val="0070C0"/>
                </a:solidFill>
                <a:latin typeface="Times New Roman" panose="02020603050405020304" pitchFamily="18" charset="0"/>
                <a:cs typeface="Times New Roman" panose="02020603050405020304" pitchFamily="18" charset="0"/>
              </a:rPr>
              <a:t>Не зерно и не снежинки.</a:t>
            </a:r>
            <a:br>
              <a:rPr lang="ru-RU" sz="4000" dirty="0">
                <a:solidFill>
                  <a:srgbClr val="0070C0"/>
                </a:solidFill>
                <a:latin typeface="Times New Roman" panose="02020603050405020304" pitchFamily="18" charset="0"/>
                <a:cs typeface="Times New Roman" panose="02020603050405020304" pitchFamily="18" charset="0"/>
              </a:rPr>
            </a:br>
            <a:r>
              <a:rPr lang="ru-RU" sz="4000" dirty="0">
                <a:solidFill>
                  <a:srgbClr val="0070C0"/>
                </a:solidFill>
                <a:latin typeface="Times New Roman" panose="02020603050405020304" pitchFamily="18" charset="0"/>
                <a:cs typeface="Times New Roman" panose="02020603050405020304" pitchFamily="18" charset="0"/>
              </a:rPr>
              <a:t>Скисло молоко — и в срок</a:t>
            </a:r>
            <a:br>
              <a:rPr lang="ru-RU" sz="4000" dirty="0">
                <a:solidFill>
                  <a:srgbClr val="0070C0"/>
                </a:solidFill>
                <a:latin typeface="Times New Roman" panose="02020603050405020304" pitchFamily="18" charset="0"/>
                <a:cs typeface="Times New Roman" panose="02020603050405020304" pitchFamily="18" charset="0"/>
              </a:rPr>
            </a:br>
            <a:r>
              <a:rPr lang="ru-RU" sz="4000" dirty="0">
                <a:solidFill>
                  <a:srgbClr val="0070C0"/>
                </a:solidFill>
                <a:latin typeface="Times New Roman" panose="02020603050405020304" pitchFamily="18" charset="0"/>
                <a:cs typeface="Times New Roman" panose="02020603050405020304" pitchFamily="18" charset="0"/>
              </a:rPr>
              <a:t>Получили мы ?... </a:t>
            </a:r>
          </a:p>
        </p:txBody>
      </p:sp>
    </p:spTree>
    <p:extLst>
      <p:ext uri="{BB962C8B-B14F-4D97-AF65-F5344CB8AC3E}">
        <p14:creationId xmlns:p14="http://schemas.microsoft.com/office/powerpoint/2010/main" val="32699043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76672"/>
            <a:ext cx="8229600" cy="1600200"/>
          </a:xfrm>
        </p:spPr>
        <p:txBody>
          <a:bodyPr/>
          <a:lstStyle/>
          <a:p>
            <a:pPr algn="ctr"/>
            <a:r>
              <a:rPr lang="ru-RU" dirty="0">
                <a:effectLst/>
                <a:latin typeface="Times New Roman" panose="02020603050405020304" pitchFamily="18" charset="0"/>
                <a:cs typeface="Times New Roman" panose="02020603050405020304" pitchFamily="18" charset="0"/>
              </a:rPr>
              <a:t>Творог</a:t>
            </a:r>
            <a:br>
              <a:rPr lang="ru-RU" dirty="0">
                <a:effectLst/>
                <a:latin typeface="Times New Roman" panose="02020603050405020304" pitchFamily="18" charset="0"/>
                <a:cs typeface="Times New Roman" panose="02020603050405020304" pitchFamily="18" charset="0"/>
              </a:rPr>
            </a:br>
            <a:endParaRPr lang="ru-RU" dirty="0">
              <a:effectLst/>
              <a:latin typeface="Times New Roman" panose="02020603050405020304" pitchFamily="18" charset="0"/>
              <a:cs typeface="Times New Roman" panose="02020603050405020304" pitchFamily="18" charset="0"/>
            </a:endParaRPr>
          </a:p>
        </p:txBody>
      </p:sp>
      <p:pic>
        <p:nvPicPr>
          <p:cNvPr id="13314" name="Picture 2" descr="C:\Users\Клавдия\Desktop\e8681403140bca73da6c8a0f552f011c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2078" y="1484784"/>
            <a:ext cx="5211217" cy="4468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56264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Клавдия\Desktop\Banner_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98834"/>
            <a:ext cx="9162256" cy="4581128"/>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1"/>
          <p:cNvSpPr txBox="1">
            <a:spLocks/>
          </p:cNvSpPr>
          <p:nvPr/>
        </p:nvSpPr>
        <p:spPr>
          <a:xfrm>
            <a:off x="169609" y="332656"/>
            <a:ext cx="8229600" cy="160020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fontAlgn="auto">
              <a:spcAft>
                <a:spcPts val="0"/>
              </a:spcAft>
            </a:pPr>
            <a:r>
              <a:rPr kumimoji="0" lang="ru-RU" sz="4800" dirty="0"/>
              <a:t>	</a:t>
            </a:r>
            <a:r>
              <a:rPr kumimoji="0" lang="ru-RU" sz="3600" dirty="0">
                <a:solidFill>
                  <a:srgbClr val="002060"/>
                </a:solidFill>
                <a:effectLst/>
              </a:rPr>
              <a:t>Загадка:</a:t>
            </a:r>
          </a:p>
        </p:txBody>
      </p:sp>
      <p:sp>
        <p:nvSpPr>
          <p:cNvPr id="8" name="Объект 2"/>
          <p:cNvSpPr txBox="1">
            <a:spLocks/>
          </p:cNvSpPr>
          <p:nvPr/>
        </p:nvSpPr>
        <p:spPr>
          <a:xfrm>
            <a:off x="1259632" y="2298834"/>
            <a:ext cx="7139136" cy="363326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fontAlgn="auto">
              <a:spcAft>
                <a:spcPts val="0"/>
              </a:spcAft>
              <a:buFont typeface="Arial" pitchFamily="34" charset="0"/>
              <a:buNone/>
            </a:pPr>
            <a:endParaRPr kumimoji="0" lang="ru-RU" sz="3600" dirty="0">
              <a:solidFill>
                <a:srgbClr val="0070C0"/>
              </a:solidFill>
              <a:latin typeface="Times New Roman" panose="02020603050405020304" pitchFamily="18" charset="0"/>
              <a:cs typeface="Times New Roman" panose="02020603050405020304" pitchFamily="18" charset="0"/>
            </a:endParaRPr>
          </a:p>
        </p:txBody>
      </p:sp>
      <p:sp>
        <p:nvSpPr>
          <p:cNvPr id="9" name="Объект 2"/>
          <p:cNvSpPr txBox="1">
            <a:spLocks/>
          </p:cNvSpPr>
          <p:nvPr/>
        </p:nvSpPr>
        <p:spPr>
          <a:xfrm>
            <a:off x="1373880" y="2492896"/>
            <a:ext cx="6995120" cy="298519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fontAlgn="auto">
              <a:spcAft>
                <a:spcPts val="0"/>
              </a:spcAft>
            </a:pPr>
            <a:endParaRPr kumimoji="0" lang="ru-RU" sz="2800" dirty="0">
              <a:solidFill>
                <a:srgbClr val="0070C0"/>
              </a:solidFill>
              <a:latin typeface="Times New Roman" panose="02020603050405020304" pitchFamily="18" charset="0"/>
              <a:cs typeface="Times New Roman" panose="02020603050405020304" pitchFamily="18" charset="0"/>
            </a:endParaRPr>
          </a:p>
        </p:txBody>
      </p:sp>
      <p:sp>
        <p:nvSpPr>
          <p:cNvPr id="10" name="Объект 2"/>
          <p:cNvSpPr txBox="1">
            <a:spLocks/>
          </p:cNvSpPr>
          <p:nvPr/>
        </p:nvSpPr>
        <p:spPr>
          <a:xfrm>
            <a:off x="1619672" y="2411137"/>
            <a:ext cx="6419056" cy="334523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ru-RU" sz="4000" dirty="0">
                <a:solidFill>
                  <a:srgbClr val="0070C0"/>
                </a:solidFill>
                <a:latin typeface="Times New Roman" panose="02020603050405020304" pitchFamily="18" charset="0"/>
                <a:cs typeface="Times New Roman" panose="02020603050405020304" pitchFamily="18" charset="0"/>
              </a:rPr>
              <a:t>Спрыгнул он со сковородки,</a:t>
            </a:r>
            <a:br>
              <a:rPr lang="ru-RU" sz="4000" dirty="0">
                <a:solidFill>
                  <a:srgbClr val="0070C0"/>
                </a:solidFill>
                <a:latin typeface="Times New Roman" panose="02020603050405020304" pitchFamily="18" charset="0"/>
                <a:cs typeface="Times New Roman" panose="02020603050405020304" pitchFamily="18" charset="0"/>
              </a:rPr>
            </a:br>
            <a:r>
              <a:rPr lang="ru-RU" sz="4000" dirty="0">
                <a:solidFill>
                  <a:srgbClr val="0070C0"/>
                </a:solidFill>
                <a:latin typeface="Times New Roman" panose="02020603050405020304" pitchFamily="18" charset="0"/>
                <a:cs typeface="Times New Roman" panose="02020603050405020304" pitchFamily="18" charset="0"/>
              </a:rPr>
              <a:t>Подрумяненный в середке.</a:t>
            </a:r>
            <a:br>
              <a:rPr lang="ru-RU" sz="4000" dirty="0">
                <a:solidFill>
                  <a:srgbClr val="0070C0"/>
                </a:solidFill>
                <a:latin typeface="Times New Roman" panose="02020603050405020304" pitchFamily="18" charset="0"/>
                <a:cs typeface="Times New Roman" panose="02020603050405020304" pitchFamily="18" charset="0"/>
              </a:rPr>
            </a:br>
            <a:r>
              <a:rPr lang="ru-RU" sz="4000" dirty="0">
                <a:solidFill>
                  <a:srgbClr val="0070C0"/>
                </a:solidFill>
                <a:latin typeface="Times New Roman" panose="02020603050405020304" pitchFamily="18" charset="0"/>
                <a:cs typeface="Times New Roman" panose="02020603050405020304" pitchFamily="18" charset="0"/>
              </a:rPr>
              <a:t>Знать, готов еще один</a:t>
            </a:r>
            <a:br>
              <a:rPr lang="ru-RU" sz="4000" dirty="0">
                <a:solidFill>
                  <a:srgbClr val="0070C0"/>
                </a:solidFill>
                <a:latin typeface="Times New Roman" panose="02020603050405020304" pitchFamily="18" charset="0"/>
                <a:cs typeface="Times New Roman" panose="02020603050405020304" pitchFamily="18" charset="0"/>
              </a:rPr>
            </a:br>
            <a:r>
              <a:rPr lang="ru-RU" sz="4000" dirty="0">
                <a:solidFill>
                  <a:srgbClr val="0070C0"/>
                </a:solidFill>
                <a:latin typeface="Times New Roman" panose="02020603050405020304" pitchFamily="18" charset="0"/>
                <a:cs typeface="Times New Roman" panose="02020603050405020304" pitchFamily="18" charset="0"/>
              </a:rPr>
              <a:t>С пылу с жару тонкий... </a:t>
            </a:r>
          </a:p>
        </p:txBody>
      </p:sp>
    </p:spTree>
    <p:extLst>
      <p:ext uri="{BB962C8B-B14F-4D97-AF65-F5344CB8AC3E}">
        <p14:creationId xmlns:p14="http://schemas.microsoft.com/office/powerpoint/2010/main" val="29276171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Клавдия\Desktop\functional-medicine-nutrition.jpg"/>
          <p:cNvPicPr>
            <a:picLocks noChangeAspect="1" noChangeArrowheads="1"/>
          </p:cNvPicPr>
          <p:nvPr/>
        </p:nvPicPr>
        <p:blipFill rotWithShape="1">
          <a:blip r:embed="rId2">
            <a:extLst>
              <a:ext uri="{28A0092B-C50C-407E-A947-70E740481C1C}">
                <a14:useLocalDpi xmlns:a14="http://schemas.microsoft.com/office/drawing/2010/main" val="0"/>
              </a:ext>
            </a:extLst>
          </a:blip>
          <a:srcRect l="14308" t="11101" r="4690" b="1"/>
          <a:stretch/>
        </p:blipFill>
        <p:spPr bwMode="auto">
          <a:xfrm>
            <a:off x="-13716" y="0"/>
            <a:ext cx="9157716" cy="6880767"/>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5436096" y="1340768"/>
            <a:ext cx="3532971" cy="5976664"/>
          </a:xfrm>
        </p:spPr>
        <p:txBody>
          <a:bodyPr/>
          <a:lstStyle/>
          <a:p>
            <a:pPr marL="65087" indent="0" algn="ctr">
              <a:buNone/>
            </a:pPr>
            <a:r>
              <a:rPr lang="ru-RU" sz="4000" b="1" i="1" dirty="0">
                <a:solidFill>
                  <a:srgbClr val="0000FF"/>
                </a:solidFill>
                <a:latin typeface="Times New Roman" panose="02020603050405020304" pitchFamily="18" charset="0"/>
                <a:cs typeface="Times New Roman" panose="02020603050405020304" pitchFamily="18" charset="0"/>
              </a:rPr>
              <a:t>«Мы живем не для того, чтобы есть, а едим для того, чтобы жить»</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1600200"/>
          </a:xfrm>
        </p:spPr>
        <p:txBody>
          <a:bodyPr/>
          <a:lstStyle/>
          <a:p>
            <a:pPr algn="ctr"/>
            <a:r>
              <a:rPr lang="ru-RU" dirty="0">
                <a:effectLst/>
              </a:rPr>
              <a:t>Блин</a:t>
            </a:r>
            <a:br>
              <a:rPr lang="ru-RU" dirty="0">
                <a:effectLst/>
              </a:rPr>
            </a:br>
            <a:endParaRPr lang="ru-RU" dirty="0">
              <a:effectLst/>
            </a:endParaRPr>
          </a:p>
        </p:txBody>
      </p:sp>
      <p:pic>
        <p:nvPicPr>
          <p:cNvPr id="14338" name="Picture 2" descr="https://avatars.mds.yandex.net/get-pdb/163339/5a097309-6218-481d-b6cc-08bb41a55525/s12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0022" y="1772816"/>
            <a:ext cx="5221088" cy="39462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98265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76672"/>
            <a:ext cx="8050088" cy="1152128"/>
          </a:xfrm>
        </p:spPr>
        <p:txBody>
          <a:bodyPr>
            <a:noAutofit/>
          </a:bodyPr>
          <a:lstStyle/>
          <a:p>
            <a:r>
              <a:rPr lang="ru-RU" sz="11500" dirty="0">
                <a:solidFill>
                  <a:srgbClr val="002060"/>
                </a:solidFill>
                <a:latin typeface="Times New Roman" panose="02020603050405020304" pitchFamily="18" charset="0"/>
                <a:cs typeface="Times New Roman" panose="02020603050405020304" pitchFamily="18" charset="0"/>
              </a:rPr>
              <a:t> </a:t>
            </a:r>
            <a:r>
              <a:rPr lang="ru-RU" sz="4800" b="1" dirty="0">
                <a:solidFill>
                  <a:srgbClr val="002060"/>
                </a:solidFill>
                <a:latin typeface="Times New Roman" panose="02020603050405020304" pitchFamily="18" charset="0"/>
                <a:cs typeface="Times New Roman" panose="02020603050405020304" pitchFamily="18" charset="0"/>
              </a:rPr>
              <a:t>«Каша – радость наша»</a:t>
            </a:r>
            <a:endParaRPr lang="ru-RU" sz="4800" dirty="0">
              <a:solidFill>
                <a:srgbClr val="002060"/>
              </a:solidFill>
              <a:latin typeface="Times New Roman" panose="02020603050405020304" pitchFamily="18" charset="0"/>
              <a:cs typeface="Times New Roman" panose="02020603050405020304" pitchFamily="18" charset="0"/>
            </a:endParaRPr>
          </a:p>
        </p:txBody>
      </p:sp>
      <p:pic>
        <p:nvPicPr>
          <p:cNvPr id="20482" name="Picture 2" descr="C:\Users\Клавдия\Desktop\Vsya-pravda-o-perlovoj-kashe-1100x500.jpg"/>
          <p:cNvPicPr>
            <a:picLocks noChangeAspect="1" noChangeArrowheads="1"/>
          </p:cNvPicPr>
          <p:nvPr/>
        </p:nvPicPr>
        <p:blipFill rotWithShape="1">
          <a:blip r:embed="rId2">
            <a:extLst>
              <a:ext uri="{28A0092B-C50C-407E-A947-70E740481C1C}">
                <a14:useLocalDpi xmlns:a14="http://schemas.microsoft.com/office/drawing/2010/main" val="0"/>
              </a:ext>
            </a:extLst>
          </a:blip>
          <a:srcRect l="4472" r="8255"/>
          <a:stretch/>
        </p:blipFill>
        <p:spPr bwMode="auto">
          <a:xfrm>
            <a:off x="1" y="2086736"/>
            <a:ext cx="9144000"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87380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2"/>
          <p:cNvSpPr>
            <a:spLocks noGrp="1"/>
          </p:cNvSpPr>
          <p:nvPr>
            <p:ph idx="1"/>
          </p:nvPr>
        </p:nvSpPr>
        <p:spPr>
          <a:xfrm>
            <a:off x="323528" y="404664"/>
            <a:ext cx="8496944" cy="5976664"/>
          </a:xfrm>
        </p:spPr>
        <p:txBody>
          <a:bodyPr>
            <a:normAutofit lnSpcReduction="10000"/>
          </a:bodyPr>
          <a:lstStyle/>
          <a:p>
            <a:pPr marL="0" indent="0" algn="ctr">
              <a:buNone/>
            </a:pPr>
            <a:r>
              <a:rPr lang="ru-RU" sz="3200" dirty="0">
                <a:solidFill>
                  <a:srgbClr val="002060"/>
                </a:solidFill>
                <a:latin typeface="Times New Roman" panose="02020603050405020304" pitchFamily="18" charset="0"/>
                <a:cs typeface="Times New Roman" panose="02020603050405020304" pitchFamily="18" charset="0"/>
              </a:rPr>
              <a:t>Каши – это очень полезные, питательные, вкусные и необходимые продуты питания, которые дети должны употреблять каждый день на завтрак.</a:t>
            </a:r>
          </a:p>
          <a:p>
            <a:pPr marL="0" indent="0" algn="ctr">
              <a:buNone/>
            </a:pPr>
            <a:r>
              <a:rPr lang="ru-RU" sz="3200" dirty="0">
                <a:solidFill>
                  <a:srgbClr val="002060"/>
                </a:solidFill>
                <a:latin typeface="Times New Roman" panose="02020603050405020304" pitchFamily="18" charset="0"/>
                <a:cs typeface="Times New Roman" panose="02020603050405020304" pitchFamily="18" charset="0"/>
              </a:rPr>
              <a:t> Доказано, что все каши полезны для детей. Каждая из круп содержит уникальный комплекс необходимых веществ:</a:t>
            </a:r>
          </a:p>
          <a:p>
            <a:pPr algn="ctr"/>
            <a:r>
              <a:rPr lang="ru-RU" sz="3200" dirty="0">
                <a:solidFill>
                  <a:srgbClr val="002060"/>
                </a:solidFill>
                <a:latin typeface="Times New Roman" panose="02020603050405020304" pitchFamily="18" charset="0"/>
                <a:cs typeface="Times New Roman" panose="02020603050405020304" pitchFamily="18" charset="0"/>
              </a:rPr>
              <a:t> растительные белки и углеводы,</a:t>
            </a:r>
          </a:p>
          <a:p>
            <a:pPr algn="ctr"/>
            <a:r>
              <a:rPr lang="ru-RU" sz="3200" dirty="0">
                <a:solidFill>
                  <a:srgbClr val="002060"/>
                </a:solidFill>
                <a:latin typeface="Times New Roman" panose="02020603050405020304" pitchFamily="18" charset="0"/>
                <a:cs typeface="Times New Roman" panose="02020603050405020304" pitchFamily="18" charset="0"/>
              </a:rPr>
              <a:t> минеральные вещества, витамины группы В1, В2</a:t>
            </a:r>
          </a:p>
          <a:p>
            <a:pPr marL="0" indent="0" algn="ctr">
              <a:buNone/>
            </a:pPr>
            <a:r>
              <a:rPr lang="ru-RU" sz="3200" dirty="0">
                <a:solidFill>
                  <a:srgbClr val="002060"/>
                </a:solidFill>
                <a:latin typeface="Times New Roman" panose="02020603050405020304" pitchFamily="18" charset="0"/>
                <a:cs typeface="Times New Roman" panose="02020603050405020304" pitchFamily="18" charset="0"/>
              </a:rPr>
              <a:t>Сейчас мы узнаем, что вы знаете про каши.</a:t>
            </a:r>
          </a:p>
          <a:p>
            <a:pPr marL="0" indent="0" algn="ctr">
              <a:buNone/>
            </a:pPr>
            <a:r>
              <a:rPr lang="ru-RU" sz="3200" dirty="0">
                <a:solidFill>
                  <a:srgbClr val="002060"/>
                </a:solidFill>
                <a:latin typeface="Times New Roman" panose="02020603050405020304" pitchFamily="18" charset="0"/>
                <a:cs typeface="Times New Roman" panose="02020603050405020304" pitchFamily="18" charset="0"/>
              </a:rPr>
              <a:t> Чем кашу не испортишь?</a:t>
            </a:r>
          </a:p>
          <a:p>
            <a:pPr marL="65087" indent="0" algn="ctr">
              <a:buNone/>
            </a:pPr>
            <a:endParaRPr lang="ru-RU" dirty="0"/>
          </a:p>
        </p:txBody>
      </p:sp>
    </p:spTree>
    <p:extLst>
      <p:ext uri="{BB962C8B-B14F-4D97-AF65-F5344CB8AC3E}">
        <p14:creationId xmlns:p14="http://schemas.microsoft.com/office/powerpoint/2010/main" val="34752202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29600" cy="1600200"/>
          </a:xfrm>
        </p:spPr>
        <p:txBody>
          <a:bodyPr/>
          <a:lstStyle/>
          <a:p>
            <a:pPr algn="ctr"/>
            <a:r>
              <a:rPr lang="ru-RU" b="1" dirty="0">
                <a:effectLst/>
              </a:rPr>
              <a:t>Маслом</a:t>
            </a:r>
            <a:br>
              <a:rPr lang="ru-RU" dirty="0">
                <a:effectLst/>
              </a:rPr>
            </a:br>
            <a:endParaRPr lang="ru-RU" dirty="0"/>
          </a:p>
        </p:txBody>
      </p:sp>
      <p:pic>
        <p:nvPicPr>
          <p:cNvPr id="21506" name="Picture 2" descr="C:\Users\Клавдия\Desktop\news_g_31122016_19220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9632" y="1628800"/>
            <a:ext cx="6997670" cy="4666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63666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Users\Клавдия\Desktop\Banner_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72" y="2540471"/>
            <a:ext cx="9153872" cy="4338067"/>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452264" y="1988840"/>
            <a:ext cx="8229600" cy="1440160"/>
          </a:xfrm>
        </p:spPr>
        <p:txBody>
          <a:bodyPr>
            <a:normAutofit/>
          </a:bodyPr>
          <a:lstStyle/>
          <a:p>
            <a:pPr marL="0" indent="0" algn="ctr">
              <a:buNone/>
            </a:pPr>
            <a:r>
              <a:rPr lang="ru-RU" sz="4000" dirty="0">
                <a:solidFill>
                  <a:srgbClr val="002060"/>
                </a:solidFill>
                <a:latin typeface="Times New Roman" panose="02020603050405020304" pitchFamily="18" charset="0"/>
                <a:cs typeface="Times New Roman" panose="02020603050405020304" pitchFamily="18" charset="0"/>
              </a:rPr>
              <a:t>Как называется каша, сваренная из смеси нескольких круп?</a:t>
            </a:r>
          </a:p>
          <a:p>
            <a:pPr marL="65087" indent="0" algn="ctr">
              <a:buNone/>
            </a:pPr>
            <a:endParaRPr lang="ru-RU" sz="4000" dirty="0"/>
          </a:p>
          <a:p>
            <a:pPr algn="ctr"/>
            <a:endParaRPr lang="ru-RU" sz="4000" dirty="0"/>
          </a:p>
        </p:txBody>
      </p:sp>
    </p:spTree>
    <p:extLst>
      <p:ext uri="{BB962C8B-B14F-4D97-AF65-F5344CB8AC3E}">
        <p14:creationId xmlns:p14="http://schemas.microsoft.com/office/powerpoint/2010/main" val="17406890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29600" cy="1600200"/>
          </a:xfrm>
        </p:spPr>
        <p:txBody>
          <a:bodyPr/>
          <a:lstStyle/>
          <a:p>
            <a:pPr algn="ctr"/>
            <a:r>
              <a:rPr lang="ru-RU" dirty="0">
                <a:effectLst/>
                <a:latin typeface="Times New Roman" panose="02020603050405020304" pitchFamily="18" charset="0"/>
                <a:cs typeface="Times New Roman" panose="02020603050405020304" pitchFamily="18" charset="0"/>
              </a:rPr>
              <a:t>Дружба</a:t>
            </a:r>
            <a:br>
              <a:rPr lang="ru-RU" dirty="0"/>
            </a:br>
            <a:endParaRPr lang="ru-RU" dirty="0"/>
          </a:p>
        </p:txBody>
      </p:sp>
      <p:pic>
        <p:nvPicPr>
          <p:cNvPr id="23554" name="Picture 2" descr="https://avatars.mds.yandex.net/get-zen_doc/1528313/pub_5c9f0d26edeb3100b3ea43d9_5c9f0fd84117ae00b4d749f5/scale_12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484784"/>
            <a:ext cx="6858000" cy="4572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60364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Клавдия\Desktop\Banner_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72" y="2540471"/>
            <a:ext cx="9153872" cy="4338067"/>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452264" y="1878099"/>
            <a:ext cx="8229600" cy="1324744"/>
          </a:xfrm>
        </p:spPr>
        <p:txBody>
          <a:bodyPr>
            <a:normAutofit/>
          </a:bodyPr>
          <a:lstStyle/>
          <a:p>
            <a:pPr marL="0" indent="0" algn="ctr">
              <a:buNone/>
            </a:pPr>
            <a:r>
              <a:rPr lang="ru-RU" sz="4000" dirty="0">
                <a:solidFill>
                  <a:srgbClr val="002060"/>
                </a:solidFill>
                <a:latin typeface="Times New Roman" panose="02020603050405020304" pitchFamily="18" charset="0"/>
                <a:cs typeface="Times New Roman" panose="02020603050405020304" pitchFamily="18" charset="0"/>
              </a:rPr>
              <a:t>Какую кашу называют кашей красоты?</a:t>
            </a:r>
          </a:p>
          <a:p>
            <a:pPr marL="65087" indent="0" algn="ctr">
              <a:buNone/>
            </a:pPr>
            <a:endParaRPr lang="ru-RU" sz="4000" dirty="0">
              <a:solidFill>
                <a:srgbClr val="002060"/>
              </a:solidFill>
              <a:latin typeface="Times New Roman" panose="02020603050405020304" pitchFamily="18" charset="0"/>
              <a:cs typeface="Times New Roman" panose="02020603050405020304" pitchFamily="18" charset="0"/>
            </a:endParaRPr>
          </a:p>
          <a:p>
            <a:pPr algn="ctr"/>
            <a:endParaRPr lang="ru-RU" sz="40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56420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620688"/>
            <a:ext cx="8229600" cy="1368152"/>
          </a:xfrm>
        </p:spPr>
        <p:txBody>
          <a:bodyPr>
            <a:normAutofit fontScale="90000"/>
          </a:bodyPr>
          <a:lstStyle/>
          <a:p>
            <a:pPr algn="ctr"/>
            <a:br>
              <a:rPr lang="ru-RU" dirty="0">
                <a:effectLst/>
                <a:latin typeface="Times New Roman" panose="02020603050405020304" pitchFamily="18" charset="0"/>
                <a:cs typeface="Times New Roman" panose="02020603050405020304" pitchFamily="18" charset="0"/>
              </a:rPr>
            </a:br>
            <a:r>
              <a:rPr lang="ru-RU" dirty="0">
                <a:effectLst/>
                <a:latin typeface="Times New Roman" panose="02020603050405020304" pitchFamily="18" charset="0"/>
                <a:cs typeface="Times New Roman" panose="02020603050405020304" pitchFamily="18" charset="0"/>
              </a:rPr>
              <a:t>Овсяную</a:t>
            </a:r>
            <a:br>
              <a:rPr lang="ru-RU" dirty="0">
                <a:effectLst/>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pic>
        <p:nvPicPr>
          <p:cNvPr id="24578" name="Picture 2" descr="C:\Users\Клавдия\Desktop\ovsyanaya-kasha-479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5332" y="1235918"/>
            <a:ext cx="6549380" cy="5174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02794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Клавдия\Desktop\Banner_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72" y="2540471"/>
            <a:ext cx="9153872" cy="4338067"/>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452264" y="1700808"/>
            <a:ext cx="8229600" cy="1252736"/>
          </a:xfrm>
        </p:spPr>
        <p:txBody>
          <a:bodyPr>
            <a:noAutofit/>
          </a:bodyPr>
          <a:lstStyle/>
          <a:p>
            <a:pPr marL="0" indent="0" algn="ctr">
              <a:buNone/>
            </a:pPr>
            <a:r>
              <a:rPr lang="ru-RU" sz="4400" dirty="0">
                <a:solidFill>
                  <a:srgbClr val="002060"/>
                </a:solidFill>
                <a:latin typeface="Times New Roman" panose="02020603050405020304" pitchFamily="18" charset="0"/>
                <a:cs typeface="Times New Roman" panose="02020603050405020304" pitchFamily="18" charset="0"/>
              </a:rPr>
              <a:t>Какая каша улучшает состояние зубов и дёсен?</a:t>
            </a:r>
          </a:p>
          <a:p>
            <a:pPr marL="65087" indent="0" algn="ctr">
              <a:buNone/>
            </a:pPr>
            <a:endParaRPr lang="ru-RU" sz="4400" dirty="0">
              <a:solidFill>
                <a:srgbClr val="002060"/>
              </a:solidFill>
              <a:latin typeface="Times New Roman" panose="02020603050405020304" pitchFamily="18" charset="0"/>
              <a:cs typeface="Times New Roman" panose="02020603050405020304" pitchFamily="18" charset="0"/>
            </a:endParaRPr>
          </a:p>
          <a:p>
            <a:pPr algn="ctr"/>
            <a:endParaRPr lang="ru-RU" sz="4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93152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04664"/>
            <a:ext cx="8229600" cy="1600200"/>
          </a:xfrm>
        </p:spPr>
        <p:txBody>
          <a:bodyPr/>
          <a:lstStyle/>
          <a:p>
            <a:pPr algn="ctr"/>
            <a:r>
              <a:rPr lang="ru-RU" dirty="0">
                <a:effectLst/>
                <a:latin typeface="Times New Roman" panose="02020603050405020304" pitchFamily="18" charset="0"/>
                <a:cs typeface="Times New Roman" panose="02020603050405020304" pitchFamily="18" charset="0"/>
              </a:rPr>
              <a:t>Кукурузная</a:t>
            </a:r>
            <a:br>
              <a:rPr lang="ru-RU" dirty="0"/>
            </a:br>
            <a:endParaRPr lang="ru-RU" dirty="0"/>
          </a:p>
        </p:txBody>
      </p:sp>
      <p:pic>
        <p:nvPicPr>
          <p:cNvPr id="25602" name="Picture 2" descr="C:\Users\Клавдия\Desktop\kukuruznaya-kasha-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916832"/>
            <a:ext cx="6287763" cy="419511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6919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1760" y="1962406"/>
            <a:ext cx="4104456" cy="2713115"/>
          </a:xfrm>
          <a:prstGeom prst="rect">
            <a:avLst/>
          </a:prstGeom>
        </p:spPr>
      </p:pic>
      <p:sp>
        <p:nvSpPr>
          <p:cNvPr id="3" name="Объект 2"/>
          <p:cNvSpPr>
            <a:spLocks noGrp="1"/>
          </p:cNvSpPr>
          <p:nvPr>
            <p:ph idx="1"/>
          </p:nvPr>
        </p:nvSpPr>
        <p:spPr>
          <a:xfrm>
            <a:off x="53144" y="116632"/>
            <a:ext cx="9090856" cy="6741368"/>
          </a:xfrm>
        </p:spPr>
        <p:txBody>
          <a:bodyPr>
            <a:normAutofit/>
          </a:bodyPr>
          <a:lstStyle/>
          <a:p>
            <a:pPr marL="0" indent="0" algn="ctr">
              <a:buNone/>
            </a:pPr>
            <a:r>
              <a:rPr lang="ru-RU" sz="3200" dirty="0">
                <a:solidFill>
                  <a:srgbClr val="0000FF"/>
                </a:solidFill>
                <a:latin typeface="Times New Roman" panose="02020603050405020304" pitchFamily="18" charset="0"/>
                <a:cs typeface="Times New Roman" panose="02020603050405020304" pitchFamily="18" charset="0"/>
              </a:rPr>
              <a:t>Пусть эти слова знаменитого Сократа станут девизом нашей сегодняшней встречи.  Предлагаю вам, дорогие родители, проявить свои умения и знания в игре. </a:t>
            </a:r>
          </a:p>
          <a:p>
            <a:pPr marL="0" indent="0" algn="ctr">
              <a:buNone/>
            </a:pPr>
            <a:endParaRPr lang="ru-RU" sz="3200" dirty="0">
              <a:solidFill>
                <a:srgbClr val="0000FF"/>
              </a:solidFill>
              <a:latin typeface="Times New Roman" panose="02020603050405020304" pitchFamily="18" charset="0"/>
              <a:cs typeface="Times New Roman" panose="02020603050405020304" pitchFamily="18" charset="0"/>
            </a:endParaRPr>
          </a:p>
          <a:p>
            <a:pPr marL="0" indent="0" algn="ctr">
              <a:buNone/>
            </a:pPr>
            <a:endParaRPr lang="ru-RU" sz="3200" dirty="0">
              <a:solidFill>
                <a:srgbClr val="0000FF"/>
              </a:solidFill>
              <a:latin typeface="Times New Roman" panose="02020603050405020304" pitchFamily="18" charset="0"/>
              <a:cs typeface="Times New Roman" panose="02020603050405020304" pitchFamily="18" charset="0"/>
            </a:endParaRPr>
          </a:p>
          <a:p>
            <a:pPr marL="0" indent="0" algn="ctr">
              <a:buNone/>
            </a:pPr>
            <a:endParaRPr lang="ru-RU" sz="3200" dirty="0">
              <a:solidFill>
                <a:srgbClr val="0000FF"/>
              </a:solidFill>
              <a:latin typeface="Times New Roman" panose="02020603050405020304" pitchFamily="18" charset="0"/>
              <a:cs typeface="Times New Roman" panose="02020603050405020304" pitchFamily="18" charset="0"/>
            </a:endParaRPr>
          </a:p>
          <a:p>
            <a:pPr marL="0" indent="0" algn="ctr">
              <a:buNone/>
            </a:pPr>
            <a:endParaRPr lang="ru-RU" sz="3200" dirty="0">
              <a:solidFill>
                <a:srgbClr val="0000FF"/>
              </a:solidFill>
              <a:latin typeface="Times New Roman" panose="02020603050405020304" pitchFamily="18" charset="0"/>
              <a:cs typeface="Times New Roman" panose="02020603050405020304" pitchFamily="18" charset="0"/>
            </a:endParaRPr>
          </a:p>
          <a:p>
            <a:pPr marL="0" indent="0" algn="ctr">
              <a:buNone/>
            </a:pPr>
            <a:r>
              <a:rPr lang="ru-RU" sz="3200" dirty="0">
                <a:solidFill>
                  <a:srgbClr val="0000FF"/>
                </a:solidFill>
                <a:latin typeface="Times New Roman" panose="02020603050405020304" pitchFamily="18" charset="0"/>
                <a:cs typeface="Times New Roman" panose="02020603050405020304" pitchFamily="18" charset="0"/>
              </a:rPr>
              <a:t>Вместе мы попробуем разобраться, что означает «</a:t>
            </a:r>
            <a:r>
              <a:rPr lang="ru-RU" sz="3200" dirty="0">
                <a:solidFill>
                  <a:srgbClr val="0070C0"/>
                </a:solidFill>
                <a:latin typeface="Times New Roman" panose="02020603050405020304" pitchFamily="18" charset="0"/>
                <a:cs typeface="Times New Roman" panose="02020603050405020304" pitchFamily="18" charset="0"/>
              </a:rPr>
              <a:t>правильное питание</a:t>
            </a:r>
            <a:r>
              <a:rPr lang="ru-RU" sz="3200" dirty="0">
                <a:solidFill>
                  <a:srgbClr val="0000FF"/>
                </a:solidFill>
                <a:latin typeface="Times New Roman" panose="02020603050405020304" pitchFamily="18" charset="0"/>
                <a:cs typeface="Times New Roman" panose="02020603050405020304" pitchFamily="18" charset="0"/>
              </a:rPr>
              <a:t>», какие продукты полезные, а какие представляют опасность для нашего здоровья.  </a:t>
            </a:r>
          </a:p>
          <a:p>
            <a:endParaRPr lang="ru-RU" dirty="0">
              <a:solidFill>
                <a:srgbClr val="0000FF"/>
              </a:solidFill>
            </a:endParaRPr>
          </a:p>
        </p:txBody>
      </p:sp>
    </p:spTree>
    <p:extLst>
      <p:ext uri="{BB962C8B-B14F-4D97-AF65-F5344CB8AC3E}">
        <p14:creationId xmlns:p14="http://schemas.microsoft.com/office/powerpoint/2010/main" val="18249939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Клавдия\Desktop\Banner_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72" y="2540471"/>
            <a:ext cx="9153872" cy="4338067"/>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452264" y="1700808"/>
            <a:ext cx="8229600" cy="964704"/>
          </a:xfrm>
        </p:spPr>
        <p:txBody>
          <a:bodyPr>
            <a:noAutofit/>
          </a:bodyPr>
          <a:lstStyle/>
          <a:p>
            <a:pPr marL="0" indent="0" algn="ctr">
              <a:buNone/>
            </a:pPr>
            <a:r>
              <a:rPr lang="ru-RU" sz="4800" dirty="0">
                <a:solidFill>
                  <a:srgbClr val="002060"/>
                </a:solidFill>
                <a:latin typeface="Times New Roman" panose="02020603050405020304" pitchFamily="18" charset="0"/>
                <a:cs typeface="Times New Roman" panose="02020603050405020304" pitchFamily="18" charset="0"/>
              </a:rPr>
              <a:t>Какую кашу называют «жемчужной»?</a:t>
            </a:r>
          </a:p>
          <a:p>
            <a:pPr marL="65087" indent="0">
              <a:buNone/>
            </a:pPr>
            <a:endParaRPr lang="ru-RU" sz="4800" dirty="0">
              <a:solidFill>
                <a:srgbClr val="002060"/>
              </a:solidFill>
              <a:latin typeface="Times New Roman" panose="02020603050405020304" pitchFamily="18" charset="0"/>
              <a:cs typeface="Times New Roman" panose="02020603050405020304" pitchFamily="18" charset="0"/>
            </a:endParaRPr>
          </a:p>
          <a:p>
            <a:pPr marL="0" indent="0">
              <a:buNone/>
            </a:pPr>
            <a:endParaRPr lang="ru-RU" sz="4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99091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48680"/>
            <a:ext cx="8229600" cy="1600200"/>
          </a:xfrm>
        </p:spPr>
        <p:txBody>
          <a:bodyPr>
            <a:normAutofit fontScale="90000"/>
          </a:bodyPr>
          <a:lstStyle/>
          <a:p>
            <a:pPr algn="ctr"/>
            <a:br>
              <a:rPr lang="ru-RU" dirty="0">
                <a:effectLst/>
              </a:rPr>
            </a:br>
            <a:r>
              <a:rPr lang="ru-RU" dirty="0">
                <a:solidFill>
                  <a:srgbClr val="002060"/>
                </a:solidFill>
                <a:effectLst/>
                <a:latin typeface="Times New Roman" panose="02020603050405020304" pitchFamily="18" charset="0"/>
                <a:cs typeface="Times New Roman" panose="02020603050405020304" pitchFamily="18" charset="0"/>
              </a:rPr>
              <a:t>Перловую</a:t>
            </a:r>
            <a:br>
              <a:rPr lang="ru-RU" dirty="0">
                <a:effectLst/>
              </a:rPr>
            </a:br>
            <a:endParaRPr lang="ru-RU" dirty="0"/>
          </a:p>
        </p:txBody>
      </p:sp>
      <p:pic>
        <p:nvPicPr>
          <p:cNvPr id="26626" name="Picture 2" descr="C:\Users\Клавдия\Desktop\ExternalLink_shutterstock_37610156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430122"/>
            <a:ext cx="6624736" cy="5092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96913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Клавдия\Desktop\Banner_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72" y="2540471"/>
            <a:ext cx="9153872" cy="4338067"/>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457200" y="1600201"/>
            <a:ext cx="8291264" cy="1612776"/>
          </a:xfrm>
        </p:spPr>
        <p:txBody>
          <a:bodyPr>
            <a:noAutofit/>
          </a:bodyPr>
          <a:lstStyle/>
          <a:p>
            <a:pPr marL="0" indent="0" algn="ctr">
              <a:buNone/>
            </a:pPr>
            <a:r>
              <a:rPr lang="ru-RU" sz="4000" dirty="0">
                <a:solidFill>
                  <a:srgbClr val="002060"/>
                </a:solidFill>
                <a:latin typeface="Times New Roman" panose="02020603050405020304" pitchFamily="18" charset="0"/>
                <a:cs typeface="Times New Roman" panose="02020603050405020304" pitchFamily="18" charset="0"/>
              </a:rPr>
              <a:t>Какая каша самая калорийная? Также в этой каше присутствуют витамины В1, В2, минерал калий.</a:t>
            </a:r>
          </a:p>
          <a:p>
            <a:pPr marL="65087" indent="0" algn="ctr">
              <a:buNone/>
            </a:pPr>
            <a:endParaRPr lang="ru-RU" sz="4000" dirty="0">
              <a:solidFill>
                <a:srgbClr val="002060"/>
              </a:solidFill>
              <a:latin typeface="Times New Roman" panose="02020603050405020304" pitchFamily="18" charset="0"/>
              <a:cs typeface="Times New Roman" panose="02020603050405020304" pitchFamily="18" charset="0"/>
            </a:endParaRPr>
          </a:p>
          <a:p>
            <a:pPr algn="ctr"/>
            <a:endParaRPr lang="ru-RU" sz="40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57453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effectLst/>
                <a:latin typeface="Times New Roman" panose="02020603050405020304" pitchFamily="18" charset="0"/>
                <a:cs typeface="Times New Roman" panose="02020603050405020304" pitchFamily="18" charset="0"/>
              </a:rPr>
              <a:t>Манная</a:t>
            </a:r>
          </a:p>
        </p:txBody>
      </p:sp>
      <p:pic>
        <p:nvPicPr>
          <p:cNvPr id="27650" name="Picture 2" descr="C:\Users\Клавдия\Desktop\mannaya-kasha-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35694" y="2420888"/>
            <a:ext cx="5423655" cy="3616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99251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Users\Клавдия\Desktop\1-1.jpg"/>
          <p:cNvPicPr>
            <a:picLocks noChangeAspect="1" noChangeArrowheads="1"/>
          </p:cNvPicPr>
          <p:nvPr/>
        </p:nvPicPr>
        <p:blipFill rotWithShape="1">
          <a:blip r:embed="rId2">
            <a:extLst>
              <a:ext uri="{28A0092B-C50C-407E-A947-70E740481C1C}">
                <a14:useLocalDpi xmlns:a14="http://schemas.microsoft.com/office/drawing/2010/main" val="0"/>
              </a:ext>
            </a:extLst>
          </a:blip>
          <a:srcRect r="1244" b="47238"/>
          <a:stretch/>
        </p:blipFill>
        <p:spPr bwMode="auto">
          <a:xfrm>
            <a:off x="11877" y="3914254"/>
            <a:ext cx="9132123" cy="2943746"/>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0" y="32671"/>
            <a:ext cx="9144000" cy="4525963"/>
          </a:xfrm>
        </p:spPr>
        <p:txBody>
          <a:bodyPr>
            <a:normAutofit/>
          </a:bodyPr>
          <a:lstStyle/>
          <a:p>
            <a:pPr marL="0" indent="0" algn="ctr">
              <a:buNone/>
            </a:pPr>
            <a:r>
              <a:rPr lang="ru-RU" sz="3200" dirty="0">
                <a:solidFill>
                  <a:srgbClr val="002060"/>
                </a:solidFill>
                <a:latin typeface="Times New Roman" panose="02020603050405020304" pitchFamily="18" charset="0"/>
                <a:cs typeface="Times New Roman" panose="02020603050405020304" pitchFamily="18" charset="0"/>
              </a:rPr>
              <a:t>Наши повара умеют готовить самые  разнообразные и вкусные каши. </a:t>
            </a:r>
          </a:p>
          <a:p>
            <a:pPr marL="0" indent="0" algn="ctr">
              <a:buNone/>
            </a:pPr>
            <a:r>
              <a:rPr lang="ru-RU" sz="3200" dirty="0">
                <a:solidFill>
                  <a:srgbClr val="002060"/>
                </a:solidFill>
                <a:latin typeface="Times New Roman" panose="02020603050405020304" pitchFamily="18" charset="0"/>
                <a:cs typeface="Times New Roman" panose="02020603050405020304" pitchFamily="18" charset="0"/>
              </a:rPr>
              <a:t>Это - ячневая, рисовая, пшенная, гречневая, геркулесовая, кукурузная, каша «Дружба», овсяная, пшеничная,  манная. </a:t>
            </a:r>
          </a:p>
          <a:p>
            <a:pPr marL="0" indent="0" algn="ctr">
              <a:buNone/>
            </a:pPr>
            <a:r>
              <a:rPr lang="ru-RU" sz="3200" dirty="0">
                <a:solidFill>
                  <a:srgbClr val="002060"/>
                </a:solidFill>
                <a:latin typeface="Times New Roman" panose="02020603050405020304" pitchFamily="18" charset="0"/>
                <a:cs typeface="Times New Roman" panose="02020603050405020304" pitchFamily="18" charset="0"/>
              </a:rPr>
              <a:t>Очень любят дети кашу «Розовые щечки» с добавлением повидла. Осенью варят каши с добавлением тыквы. </a:t>
            </a:r>
          </a:p>
          <a:p>
            <a:pPr algn="ctr"/>
            <a:endParaRPr lang="ru-RU" sz="32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30633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Клавдия\Desktop\Banner_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72" y="2540471"/>
            <a:ext cx="9153872" cy="4338067"/>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467544" y="908720"/>
            <a:ext cx="8229600" cy="1196752"/>
          </a:xfrm>
        </p:spPr>
        <p:txBody>
          <a:bodyPr/>
          <a:lstStyle/>
          <a:p>
            <a:pPr algn="ctr"/>
            <a:r>
              <a:rPr lang="ru-RU" b="1" dirty="0"/>
              <a:t>«Овощи с грядки»</a:t>
            </a:r>
            <a:br>
              <a:rPr lang="ru-RU" dirty="0"/>
            </a:br>
            <a:endParaRPr lang="ru-RU" dirty="0"/>
          </a:p>
        </p:txBody>
      </p:sp>
      <p:sp>
        <p:nvSpPr>
          <p:cNvPr id="3" name="Объект 2"/>
          <p:cNvSpPr>
            <a:spLocks noGrp="1"/>
          </p:cNvSpPr>
          <p:nvPr>
            <p:ph idx="1"/>
          </p:nvPr>
        </p:nvSpPr>
        <p:spPr>
          <a:xfrm>
            <a:off x="452264" y="1196752"/>
            <a:ext cx="8229600" cy="4525963"/>
          </a:xfrm>
        </p:spPr>
        <p:txBody>
          <a:bodyPr/>
          <a:lstStyle/>
          <a:p>
            <a:pPr marL="0" indent="0" algn="ctr">
              <a:buNone/>
            </a:pPr>
            <a:r>
              <a:rPr lang="ru-RU" sz="3600" dirty="0">
                <a:solidFill>
                  <a:srgbClr val="002060"/>
                </a:solidFill>
                <a:latin typeface="Times New Roman" panose="02020603050405020304" pitchFamily="18" charset="0"/>
                <a:cs typeface="Times New Roman" panose="02020603050405020304" pitchFamily="18" charset="0"/>
              </a:rPr>
              <a:t>Овощи – это очень полезные продукты, которые необходимы каждому человеку для защиты иммунитета и хорошего здоровья, особенно они важны для растущего детского организма.</a:t>
            </a:r>
          </a:p>
          <a:p>
            <a:pPr marL="0" indent="0" algn="ctr">
              <a:buNone/>
            </a:pPr>
            <a:endParaRPr lang="ru-RU" sz="3600" dirty="0">
              <a:solidFill>
                <a:srgbClr val="002060"/>
              </a:solidFill>
              <a:latin typeface="Times New Roman" panose="02020603050405020304" pitchFamily="18" charset="0"/>
              <a:cs typeface="Times New Roman" panose="02020603050405020304" pitchFamily="18" charset="0"/>
            </a:endParaRPr>
          </a:p>
          <a:p>
            <a:pPr marL="0" indent="0" algn="ctr">
              <a:buNone/>
            </a:pPr>
            <a:r>
              <a:rPr lang="ru-RU" sz="3600" dirty="0">
                <a:solidFill>
                  <a:srgbClr val="002060"/>
                </a:solidFill>
                <a:latin typeface="Times New Roman" panose="02020603050405020304" pitchFamily="18" charset="0"/>
                <a:cs typeface="Times New Roman" panose="02020603050405020304" pitchFamily="18" charset="0"/>
              </a:rPr>
              <a:t>Какой овощ очень полезен для зрения?</a:t>
            </a:r>
          </a:p>
          <a:p>
            <a:endParaRPr lang="ru-RU" dirty="0"/>
          </a:p>
        </p:txBody>
      </p:sp>
    </p:spTree>
    <p:extLst>
      <p:ext uri="{BB962C8B-B14F-4D97-AF65-F5344CB8AC3E}">
        <p14:creationId xmlns:p14="http://schemas.microsoft.com/office/powerpoint/2010/main" val="36136192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548680"/>
            <a:ext cx="8229600" cy="1600200"/>
          </a:xfrm>
        </p:spPr>
        <p:txBody>
          <a:bodyPr/>
          <a:lstStyle/>
          <a:p>
            <a:pPr algn="ctr"/>
            <a:r>
              <a:rPr lang="ru-RU" dirty="0">
                <a:effectLst/>
                <a:latin typeface="Times New Roman" panose="02020603050405020304" pitchFamily="18" charset="0"/>
                <a:cs typeface="Times New Roman" panose="02020603050405020304" pitchFamily="18" charset="0"/>
              </a:rPr>
              <a:t>Морковь</a:t>
            </a:r>
            <a:br>
              <a:rPr lang="ru-RU" dirty="0">
                <a:effectLst/>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pic>
        <p:nvPicPr>
          <p:cNvPr id="29698" name="Picture 2" descr="C:\Users\Клавдия\Desktop\144.97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800459"/>
            <a:ext cx="6166167" cy="4106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84963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Клавдия\Desktop\Banner_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72" y="2540471"/>
            <a:ext cx="9153872" cy="4338067"/>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452264" y="2276872"/>
            <a:ext cx="8229600" cy="1180727"/>
          </a:xfrm>
        </p:spPr>
        <p:txBody>
          <a:bodyPr>
            <a:noAutofit/>
          </a:bodyPr>
          <a:lstStyle/>
          <a:p>
            <a:pPr marL="0" indent="0" algn="ctr">
              <a:buNone/>
            </a:pPr>
            <a:r>
              <a:rPr lang="ru-RU" sz="3600" dirty="0">
                <a:solidFill>
                  <a:srgbClr val="002060"/>
                </a:solidFill>
                <a:latin typeface="Times New Roman" panose="02020603050405020304" pitchFamily="18" charset="0"/>
                <a:cs typeface="Times New Roman" panose="02020603050405020304" pitchFamily="18" charset="0"/>
              </a:rPr>
              <a:t>Какой овощ называют </a:t>
            </a:r>
          </a:p>
          <a:p>
            <a:pPr marL="0" indent="0" algn="ctr">
              <a:buNone/>
            </a:pPr>
            <a:r>
              <a:rPr lang="ru-RU" sz="3600" dirty="0">
                <a:solidFill>
                  <a:srgbClr val="002060"/>
                </a:solidFill>
                <a:latin typeface="Times New Roman" panose="02020603050405020304" pitchFamily="18" charset="0"/>
                <a:cs typeface="Times New Roman" panose="02020603050405020304" pitchFamily="18" charset="0"/>
              </a:rPr>
              <a:t>вторым хлебом?</a:t>
            </a:r>
          </a:p>
          <a:p>
            <a:pPr marL="65087" indent="0">
              <a:buNone/>
            </a:pPr>
            <a:r>
              <a:rPr lang="ru-RU" sz="3600" dirty="0">
                <a:solidFill>
                  <a:srgbClr val="002060"/>
                </a:solidFill>
                <a:latin typeface="Times New Roman" panose="02020603050405020304" pitchFamily="18" charset="0"/>
                <a:cs typeface="Times New Roman" panose="02020603050405020304" pitchFamily="18" charset="0"/>
              </a:rPr>
              <a:t> </a:t>
            </a:r>
          </a:p>
          <a:p>
            <a:endParaRPr lang="ru-RU" sz="36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63760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32656"/>
            <a:ext cx="8229600" cy="1600200"/>
          </a:xfrm>
        </p:spPr>
        <p:txBody>
          <a:bodyPr/>
          <a:lstStyle/>
          <a:p>
            <a:pPr algn="ctr"/>
            <a:r>
              <a:rPr lang="ru-RU" dirty="0">
                <a:effectLst/>
              </a:rPr>
              <a:t>Картофель</a:t>
            </a:r>
            <a:br>
              <a:rPr lang="ru-RU" dirty="0">
                <a:effectLst/>
              </a:rPr>
            </a:br>
            <a:endParaRPr lang="ru-RU" dirty="0">
              <a:effectLst/>
            </a:endParaRPr>
          </a:p>
        </p:txBody>
      </p:sp>
      <p:pic>
        <p:nvPicPr>
          <p:cNvPr id="30722" name="Picture 2" descr="C:\Users\Клавдия\Desktop\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2843" y="1627930"/>
            <a:ext cx="5904656" cy="39810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02053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Клавдия\Desktop\Banner_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72" y="2540471"/>
            <a:ext cx="9153872" cy="4338067"/>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1763688" y="1916832"/>
            <a:ext cx="6336704" cy="2792672"/>
          </a:xfrm>
        </p:spPr>
        <p:txBody>
          <a:bodyPr>
            <a:noAutofit/>
          </a:bodyPr>
          <a:lstStyle/>
          <a:p>
            <a:pPr marL="0" indent="0" algn="ctr">
              <a:buNone/>
            </a:pPr>
            <a:r>
              <a:rPr lang="ru-RU" sz="4000" dirty="0">
                <a:solidFill>
                  <a:srgbClr val="002060"/>
                </a:solidFill>
                <a:latin typeface="Times New Roman" panose="02020603050405020304" pitchFamily="18" charset="0"/>
                <a:cs typeface="Times New Roman" panose="02020603050405020304" pitchFamily="18" charset="0"/>
              </a:rPr>
              <a:t>В каком овоще </a:t>
            </a:r>
          </a:p>
          <a:p>
            <a:pPr marL="0" indent="0" algn="ctr">
              <a:buNone/>
            </a:pPr>
            <a:r>
              <a:rPr lang="ru-RU" sz="4000" dirty="0">
                <a:solidFill>
                  <a:srgbClr val="002060"/>
                </a:solidFill>
                <a:latin typeface="Times New Roman" panose="02020603050405020304" pitchFamily="18" charset="0"/>
                <a:cs typeface="Times New Roman" panose="02020603050405020304" pitchFamily="18" charset="0"/>
              </a:rPr>
              <a:t>больше всего витамина С?</a:t>
            </a:r>
          </a:p>
        </p:txBody>
      </p:sp>
    </p:spTree>
    <p:extLst>
      <p:ext uri="{BB962C8B-B14F-4D97-AF65-F5344CB8AC3E}">
        <p14:creationId xmlns:p14="http://schemas.microsoft.com/office/powerpoint/2010/main" val="1008749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Клавдия\Desktop\Banner_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76872"/>
            <a:ext cx="9162256" cy="4581128"/>
          </a:xfrm>
          <a:prstGeom prst="rect">
            <a:avLst/>
          </a:prstGeom>
          <a:noFill/>
          <a:extLst>
            <a:ext uri="{909E8E84-426E-40DD-AFC4-6F175D3DCCD1}">
              <a14:hiddenFill xmlns:a14="http://schemas.microsoft.com/office/drawing/2010/main">
                <a:solidFill>
                  <a:srgbClr val="FFFFFF"/>
                </a:solidFill>
              </a14:hiddenFill>
            </a:ext>
          </a:extLst>
        </p:spPr>
      </p:pic>
      <p:sp>
        <p:nvSpPr>
          <p:cNvPr id="15362" name="Rectangle 2"/>
          <p:cNvSpPr>
            <a:spLocks noGrp="1" noChangeArrowheads="1"/>
          </p:cNvSpPr>
          <p:nvPr>
            <p:ph type="title"/>
          </p:nvPr>
        </p:nvSpPr>
        <p:spPr>
          <a:xfrm>
            <a:off x="368660" y="1052736"/>
            <a:ext cx="8424936" cy="1440160"/>
          </a:xfrm>
        </p:spPr>
        <p:txBody>
          <a:bodyPr anchor="t">
            <a:normAutofit fontScale="90000"/>
          </a:bodyPr>
          <a:lstStyle/>
          <a:p>
            <a:pPr marL="484632">
              <a:defRPr/>
            </a:pPr>
            <a:r>
              <a:rPr lang="ru-RU" sz="4800" dirty="0">
                <a:solidFill>
                  <a:srgbClr val="002060"/>
                </a:solidFill>
                <a:effectLst/>
                <a:latin typeface="Times New Roman" panose="02020603050405020304" pitchFamily="18" charset="0"/>
                <a:cs typeface="Times New Roman" panose="02020603050405020304" pitchFamily="18" charset="0"/>
              </a:rPr>
              <a:t>Р</a:t>
            </a:r>
            <a:r>
              <a:rPr lang="ru-RU" sz="4000" dirty="0">
                <a:solidFill>
                  <a:srgbClr val="002060"/>
                </a:solidFill>
                <a:effectLst/>
                <a:latin typeface="Times New Roman" panose="02020603050405020304" pitchFamily="18" charset="0"/>
                <a:cs typeface="Times New Roman" panose="02020603050405020304" pitchFamily="18" charset="0"/>
              </a:rPr>
              <a:t>азминка</a:t>
            </a:r>
            <a:r>
              <a:rPr lang="ru-RU" sz="4800" dirty="0">
                <a:solidFill>
                  <a:srgbClr val="002060"/>
                </a:solidFill>
                <a:effectLst/>
                <a:latin typeface="Times New Roman" panose="02020603050405020304" pitchFamily="18" charset="0"/>
                <a:cs typeface="Times New Roman" panose="02020603050405020304" pitchFamily="18" charset="0"/>
              </a:rPr>
              <a:t> </a:t>
            </a:r>
            <a:br>
              <a:rPr lang="ru-RU" sz="4800" dirty="0">
                <a:solidFill>
                  <a:srgbClr val="002060"/>
                </a:solidFill>
                <a:effectLst/>
                <a:latin typeface="Times New Roman" panose="02020603050405020304" pitchFamily="18" charset="0"/>
                <a:cs typeface="Times New Roman" panose="02020603050405020304" pitchFamily="18" charset="0"/>
              </a:rPr>
            </a:br>
            <a:r>
              <a:rPr lang="ru-RU" sz="4800" dirty="0">
                <a:solidFill>
                  <a:srgbClr val="002060"/>
                </a:solidFill>
                <a:effectLst/>
                <a:latin typeface="Times New Roman" panose="02020603050405020304" pitchFamily="18" charset="0"/>
                <a:cs typeface="Times New Roman" panose="02020603050405020304" pitchFamily="18" charset="0"/>
              </a:rPr>
              <a:t> </a:t>
            </a:r>
            <a:r>
              <a:rPr lang="ru-RU" sz="4000" dirty="0">
                <a:solidFill>
                  <a:srgbClr val="002060"/>
                </a:solidFill>
                <a:effectLst/>
                <a:latin typeface="Times New Roman" panose="02020603050405020304" pitchFamily="18" charset="0"/>
                <a:cs typeface="Times New Roman" panose="02020603050405020304" pitchFamily="18" charset="0"/>
              </a:rPr>
              <a:t>    </a:t>
            </a:r>
            <a:r>
              <a:rPr lang="ru-RU" sz="4000" b="1" dirty="0">
                <a:solidFill>
                  <a:srgbClr val="002060"/>
                </a:solidFill>
                <a:latin typeface="Times New Roman" panose="02020603050405020304" pitchFamily="18" charset="0"/>
                <a:cs typeface="Times New Roman" panose="02020603050405020304" pitchFamily="18" charset="0"/>
              </a:rPr>
              <a:t>        </a:t>
            </a:r>
            <a:br>
              <a:rPr lang="ru-RU" sz="4000" b="1" dirty="0">
                <a:solidFill>
                  <a:srgbClr val="002060"/>
                </a:solidFill>
                <a:latin typeface="Times New Roman" panose="02020603050405020304" pitchFamily="18" charset="0"/>
                <a:cs typeface="Times New Roman" panose="02020603050405020304" pitchFamily="18" charset="0"/>
              </a:rPr>
            </a:br>
            <a:br>
              <a:rPr lang="ru-RU" sz="4000" b="1" dirty="0">
                <a:solidFill>
                  <a:srgbClr val="002060"/>
                </a:solidFill>
                <a:latin typeface="Times New Roman" panose="02020603050405020304" pitchFamily="18" charset="0"/>
                <a:cs typeface="Times New Roman" panose="02020603050405020304" pitchFamily="18" charset="0"/>
              </a:rPr>
            </a:br>
            <a:r>
              <a:rPr lang="ru-RU" sz="4000" dirty="0">
                <a:solidFill>
                  <a:srgbClr val="0070C0"/>
                </a:solidFill>
                <a:effectLst/>
                <a:latin typeface="Times New Roman" panose="02020603050405020304" pitchFamily="18" charset="0"/>
                <a:cs typeface="Times New Roman" panose="02020603050405020304" pitchFamily="18" charset="0"/>
              </a:rPr>
              <a:t>Отгадайте загадку?</a:t>
            </a:r>
            <a:br>
              <a:rPr lang="ru-RU" sz="4000" b="1" dirty="0">
                <a:solidFill>
                  <a:schemeClr val="accent1">
                    <a:tint val="83000"/>
                    <a:satMod val="150000"/>
                  </a:schemeClr>
                </a:solidFill>
                <a:latin typeface="+mn-lt"/>
              </a:rPr>
            </a:br>
            <a:endParaRPr lang="ru-RU" sz="3600" b="1" dirty="0">
              <a:solidFill>
                <a:srgbClr val="FFFF00"/>
              </a:solidFill>
              <a:latin typeface="+mn-lt"/>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04664"/>
            <a:ext cx="8229600" cy="1600200"/>
          </a:xfrm>
        </p:spPr>
        <p:txBody>
          <a:bodyPr>
            <a:normAutofit/>
          </a:bodyPr>
          <a:lstStyle/>
          <a:p>
            <a:r>
              <a:rPr lang="ru-RU" sz="5300" dirty="0">
                <a:effectLst/>
                <a:latin typeface="Times New Roman" panose="02020603050405020304" pitchFamily="18" charset="0"/>
                <a:cs typeface="Times New Roman" panose="02020603050405020304" pitchFamily="18" charset="0"/>
              </a:rPr>
              <a:t>В болгарском красном перце</a:t>
            </a:r>
            <a:endParaRPr lang="ru-RU" dirty="0"/>
          </a:p>
        </p:txBody>
      </p:sp>
      <p:pic>
        <p:nvPicPr>
          <p:cNvPr id="31746" name="Picture 2" descr="C:\Users\Клавдия\Desktop\193577_760x5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5675" y="1449388"/>
            <a:ext cx="7010400"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5345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46199"/>
            <a:ext cx="9144000" cy="6858000"/>
          </a:xfrm>
        </p:spPr>
        <p:txBody>
          <a:bodyPr>
            <a:noAutofit/>
          </a:bodyPr>
          <a:lstStyle/>
          <a:p>
            <a:r>
              <a:rPr lang="ru-RU" sz="4400" dirty="0"/>
              <a:t>Какое название ещё имеет помидор?</a:t>
            </a:r>
            <a:br>
              <a:rPr lang="ru-RU" sz="4400" dirty="0"/>
            </a:br>
            <a:br>
              <a:rPr lang="ru-RU" sz="4400" dirty="0"/>
            </a:br>
            <a:br>
              <a:rPr lang="ru-RU" sz="4400" dirty="0"/>
            </a:br>
            <a:br>
              <a:rPr lang="ru-RU" sz="4400" dirty="0"/>
            </a:br>
            <a:br>
              <a:rPr lang="ru-RU" sz="4400" dirty="0"/>
            </a:br>
            <a:br>
              <a:rPr lang="ru-RU" sz="4400" dirty="0"/>
            </a:br>
            <a:r>
              <a:rPr lang="ru-RU" sz="4400" dirty="0"/>
              <a:t>Томат</a:t>
            </a:r>
            <a:br>
              <a:rPr lang="ru-RU" sz="4400" dirty="0"/>
            </a:br>
            <a:endParaRPr lang="ru-RU" sz="4400" dirty="0"/>
          </a:p>
        </p:txBody>
      </p:sp>
      <p:pic>
        <p:nvPicPr>
          <p:cNvPr id="32770" name="Picture 2" descr="C:\Users\Клавдия\Desktop\Closeup_Tomatoes_White_background_562704_5616x374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79712" y="1700808"/>
            <a:ext cx="5623174" cy="3748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20000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Клавдия\Desktop\Banner_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72" y="2540471"/>
            <a:ext cx="9153872" cy="4338067"/>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452264" y="1628800"/>
            <a:ext cx="8229600" cy="4525963"/>
          </a:xfrm>
        </p:spPr>
        <p:txBody>
          <a:bodyPr/>
          <a:lstStyle/>
          <a:p>
            <a:pPr marL="0" indent="0" algn="ctr">
              <a:buNone/>
            </a:pPr>
            <a:r>
              <a:rPr lang="ru-RU" sz="4000" dirty="0">
                <a:solidFill>
                  <a:srgbClr val="002060"/>
                </a:solidFill>
                <a:latin typeface="Times New Roman" panose="02020603050405020304" pitchFamily="18" charset="0"/>
                <a:cs typeface="Times New Roman" panose="02020603050405020304" pitchFamily="18" charset="0"/>
              </a:rPr>
              <a:t>Этот овощ в зеленых стручках, любимое детское лакомство на дачной грядке</a:t>
            </a:r>
          </a:p>
          <a:p>
            <a:pPr marL="65087" indent="0">
              <a:buNone/>
            </a:pPr>
            <a:endParaRPr lang="ru-RU" dirty="0"/>
          </a:p>
        </p:txBody>
      </p:sp>
    </p:spTree>
    <p:extLst>
      <p:ext uri="{BB962C8B-B14F-4D97-AF65-F5344CB8AC3E}">
        <p14:creationId xmlns:p14="http://schemas.microsoft.com/office/powerpoint/2010/main" val="24489093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60648"/>
            <a:ext cx="8229600" cy="1600200"/>
          </a:xfrm>
        </p:spPr>
        <p:txBody>
          <a:bodyPr/>
          <a:lstStyle/>
          <a:p>
            <a:pPr algn="ctr"/>
            <a:r>
              <a:rPr lang="ru-RU" b="1" dirty="0">
                <a:effectLst/>
              </a:rPr>
              <a:t>Горох</a:t>
            </a:r>
            <a:br>
              <a:rPr lang="ru-RU" dirty="0">
                <a:effectLst/>
              </a:rPr>
            </a:br>
            <a:endParaRPr lang="ru-RU" dirty="0">
              <a:effectLst/>
            </a:endParaRPr>
          </a:p>
        </p:txBody>
      </p:sp>
      <p:pic>
        <p:nvPicPr>
          <p:cNvPr id="33794" name="Picture 2" descr="C:\Users\Клавдия\Desktop\4a1b-1024x68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482698"/>
            <a:ext cx="7364710" cy="4912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73351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Клавдия\Desktop\Banner_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72" y="2519933"/>
            <a:ext cx="9153872" cy="4338067"/>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457436" y="2535535"/>
            <a:ext cx="8219256" cy="1180728"/>
          </a:xfrm>
        </p:spPr>
        <p:txBody>
          <a:bodyPr>
            <a:normAutofit/>
          </a:bodyPr>
          <a:lstStyle/>
          <a:p>
            <a:pPr marL="0" indent="0" algn="ctr">
              <a:buNone/>
            </a:pPr>
            <a:r>
              <a:rPr lang="ru-RU" sz="4000" dirty="0">
                <a:solidFill>
                  <a:srgbClr val="002060"/>
                </a:solidFill>
                <a:latin typeface="Times New Roman" panose="02020603050405020304" pitchFamily="18" charset="0"/>
                <a:cs typeface="Times New Roman" panose="02020603050405020304" pitchFamily="18" charset="0"/>
              </a:rPr>
              <a:t>Один из самых крупных овощей</a:t>
            </a:r>
          </a:p>
          <a:p>
            <a:pPr marL="65087" indent="0">
              <a:buNone/>
            </a:pPr>
            <a:endParaRPr lang="ru-RU" sz="40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95707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1196" y="764704"/>
            <a:ext cx="8229600" cy="1600200"/>
          </a:xfrm>
        </p:spPr>
        <p:txBody>
          <a:bodyPr/>
          <a:lstStyle/>
          <a:p>
            <a:pPr algn="ctr"/>
            <a:r>
              <a:rPr lang="ru-RU" dirty="0">
                <a:effectLst/>
                <a:latin typeface="Times New Roman" panose="02020603050405020304" pitchFamily="18" charset="0"/>
                <a:cs typeface="Times New Roman" panose="02020603050405020304" pitchFamily="18" charset="0"/>
              </a:rPr>
              <a:t>Тыква</a:t>
            </a:r>
            <a:br>
              <a:rPr lang="ru-RU" dirty="0">
                <a:effectLst/>
                <a:latin typeface="Times New Roman" panose="02020603050405020304" pitchFamily="18" charset="0"/>
                <a:cs typeface="Times New Roman" panose="02020603050405020304" pitchFamily="18" charset="0"/>
              </a:rPr>
            </a:br>
            <a:endParaRPr lang="ru-RU" dirty="0">
              <a:effectLst/>
              <a:latin typeface="Times New Roman" panose="02020603050405020304" pitchFamily="18" charset="0"/>
              <a:cs typeface="Times New Roman" panose="02020603050405020304" pitchFamily="18" charset="0"/>
            </a:endParaRPr>
          </a:p>
        </p:txBody>
      </p:sp>
      <p:pic>
        <p:nvPicPr>
          <p:cNvPr id="34818" name="Picture 2" descr="C:\Users\Клавдия\Desktop\tykv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1640" y="1995770"/>
            <a:ext cx="6408712" cy="42257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27424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3" name="Picture 3" descr="C:\Users\Клавдия\Desktop\6-foods-to-relieve-constipation-1024x768.jpg"/>
          <p:cNvPicPr>
            <a:picLocks noChangeAspect="1" noChangeArrowheads="1"/>
          </p:cNvPicPr>
          <p:nvPr/>
        </p:nvPicPr>
        <p:blipFill rotWithShape="1">
          <a:blip r:embed="rId2">
            <a:extLst>
              <a:ext uri="{28A0092B-C50C-407E-A947-70E740481C1C}">
                <a14:useLocalDpi xmlns:a14="http://schemas.microsoft.com/office/drawing/2010/main" val="0"/>
              </a:ext>
            </a:extLst>
          </a:blip>
          <a:srcRect l="5582"/>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4287416" y="692696"/>
            <a:ext cx="4856584" cy="979512"/>
          </a:xfrm>
        </p:spPr>
        <p:txBody>
          <a:bodyPr/>
          <a:lstStyle/>
          <a:p>
            <a:pPr algn="ctr"/>
            <a:r>
              <a:rPr lang="ru-RU" sz="4800" dirty="0">
                <a:solidFill>
                  <a:schemeClr val="bg1"/>
                </a:solidFill>
                <a:effectLst/>
                <a:latin typeface="Times New Roman" panose="02020603050405020304" pitchFamily="18" charset="0"/>
                <a:cs typeface="Times New Roman" panose="02020603050405020304" pitchFamily="18" charset="0"/>
              </a:rPr>
              <a:t>Овощи друзья наши</a:t>
            </a:r>
            <a:endParaRPr lang="ru-RU" sz="6600" dirty="0">
              <a:solidFill>
                <a:schemeClr val="bg1"/>
              </a:solidFill>
              <a:effectLst/>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426662" y="1628800"/>
            <a:ext cx="4716016" cy="4999286"/>
          </a:xfrm>
        </p:spPr>
        <p:txBody>
          <a:bodyPr>
            <a:noAutofit/>
          </a:bodyPr>
          <a:lstStyle/>
          <a:p>
            <a:pPr marL="0" indent="0">
              <a:buNone/>
            </a:pPr>
            <a:r>
              <a:rPr lang="ru-RU" sz="2800" b="1" dirty="0">
                <a:solidFill>
                  <a:srgbClr val="FFFF00"/>
                </a:solidFill>
                <a:latin typeface="Times New Roman" panose="02020603050405020304" pitchFamily="18" charset="0"/>
                <a:cs typeface="Times New Roman" panose="02020603050405020304" pitchFamily="18" charset="0"/>
              </a:rPr>
              <a:t>Нашим деткам повара ежедневно на обед  готовят овощные салаты такие как: винегрет, зимний, салат из болгарского перца, из свежих огурцов и помидор, </a:t>
            </a:r>
          </a:p>
          <a:p>
            <a:pPr marL="0" indent="0">
              <a:buNone/>
            </a:pPr>
            <a:r>
              <a:rPr lang="ru-RU" sz="2800" b="1" dirty="0">
                <a:solidFill>
                  <a:srgbClr val="FFFF00"/>
                </a:solidFill>
                <a:latin typeface="Times New Roman" panose="02020603050405020304" pitchFamily="18" charset="0"/>
                <a:cs typeface="Times New Roman" panose="02020603050405020304" pitchFamily="18" charset="0"/>
              </a:rPr>
              <a:t>свекла с черносливом, </a:t>
            </a:r>
          </a:p>
          <a:p>
            <a:pPr marL="0" indent="0">
              <a:buNone/>
            </a:pPr>
            <a:r>
              <a:rPr lang="ru-RU" sz="2800" b="1" dirty="0">
                <a:solidFill>
                  <a:srgbClr val="FFFF00"/>
                </a:solidFill>
                <a:latin typeface="Times New Roman" panose="02020603050405020304" pitchFamily="18" charset="0"/>
                <a:cs typeface="Times New Roman" panose="02020603050405020304" pitchFamily="18" charset="0"/>
              </a:rPr>
              <a:t>морковный салат, из свежей капусты, кабачковую и баклажанную икру.</a:t>
            </a:r>
            <a:endParaRPr lang="ru-RU" sz="2800" dirty="0">
              <a:solidFill>
                <a:srgbClr val="FFFF00"/>
              </a:solidFill>
              <a:latin typeface="Times New Roman" panose="02020603050405020304" pitchFamily="18" charset="0"/>
              <a:cs typeface="Times New Roman" panose="02020603050405020304" pitchFamily="18" charset="0"/>
            </a:endParaRPr>
          </a:p>
          <a:p>
            <a:pPr marL="65087" indent="0">
              <a:buNone/>
            </a:pPr>
            <a:endParaRPr lang="ru-RU" sz="2000" dirty="0">
              <a:solidFill>
                <a:srgbClr val="FFFF00"/>
              </a:solidFill>
            </a:endParaRPr>
          </a:p>
        </p:txBody>
      </p:sp>
    </p:spTree>
    <p:extLst>
      <p:ext uri="{BB962C8B-B14F-4D97-AF65-F5344CB8AC3E}">
        <p14:creationId xmlns:p14="http://schemas.microsoft.com/office/powerpoint/2010/main" val="32654495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C:\Users\Клавдия\Desktop\eda-napitki--sok-kivi-klubnika-apelsin-1002702.jpg"/>
          <p:cNvPicPr>
            <a:picLocks noChangeAspect="1" noChangeArrowheads="1"/>
          </p:cNvPicPr>
          <p:nvPr/>
        </p:nvPicPr>
        <p:blipFill rotWithShape="1">
          <a:blip r:embed="rId2">
            <a:extLst>
              <a:ext uri="{28A0092B-C50C-407E-A947-70E740481C1C}">
                <a14:useLocalDpi xmlns:a14="http://schemas.microsoft.com/office/drawing/2010/main" val="0"/>
              </a:ext>
            </a:extLst>
          </a:blip>
          <a:srcRect t="14843" r="-88" b="11356"/>
          <a:stretch/>
        </p:blipFill>
        <p:spPr bwMode="auto">
          <a:xfrm>
            <a:off x="35477" y="3356993"/>
            <a:ext cx="9108524" cy="3501008"/>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251520" y="27725"/>
            <a:ext cx="8229600" cy="764704"/>
          </a:xfrm>
        </p:spPr>
        <p:txBody>
          <a:bodyPr/>
          <a:lstStyle/>
          <a:p>
            <a:pPr algn="ctr"/>
            <a:r>
              <a:rPr lang="ru-RU" sz="4400" dirty="0">
                <a:effectLst/>
                <a:latin typeface="Times New Roman" panose="02020603050405020304" pitchFamily="18" charset="0"/>
                <a:cs typeface="Times New Roman" panose="02020603050405020304" pitchFamily="18" charset="0"/>
              </a:rPr>
              <a:t>Напитки</a:t>
            </a:r>
            <a:endParaRPr lang="ru-RU" sz="4800" dirty="0">
              <a:effectLst/>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74939" y="764704"/>
            <a:ext cx="8229600" cy="4525963"/>
          </a:xfrm>
        </p:spPr>
        <p:txBody>
          <a:bodyPr>
            <a:normAutofit/>
          </a:bodyPr>
          <a:lstStyle/>
          <a:p>
            <a:pPr marL="0" indent="0" algn="ctr">
              <a:buNone/>
            </a:pPr>
            <a:r>
              <a:rPr lang="ru-RU" sz="3200" dirty="0">
                <a:solidFill>
                  <a:srgbClr val="002060"/>
                </a:solidFill>
                <a:latin typeface="Times New Roman" panose="02020603050405020304" pitchFamily="18" charset="0"/>
                <a:cs typeface="Times New Roman" panose="02020603050405020304" pitchFamily="18" charset="0"/>
              </a:rPr>
              <a:t>О необходимости употребления жидкости человеком известно давно. Врачи утверждают, что запас влаги в организме должен быть не менее 2 литров. Мы узнаем какие напитки вы знаете.</a:t>
            </a:r>
            <a:endParaRPr lang="ru-RU" sz="3200" dirty="0"/>
          </a:p>
        </p:txBody>
      </p:sp>
    </p:spTree>
    <p:extLst>
      <p:ext uri="{BB962C8B-B14F-4D97-AF65-F5344CB8AC3E}">
        <p14:creationId xmlns:p14="http://schemas.microsoft.com/office/powerpoint/2010/main" val="34186364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60648"/>
            <a:ext cx="8229600" cy="3184376"/>
          </a:xfrm>
        </p:spPr>
        <p:txBody>
          <a:bodyPr/>
          <a:lstStyle/>
          <a:p>
            <a:r>
              <a:rPr lang="ru-RU" sz="3600" dirty="0">
                <a:solidFill>
                  <a:srgbClr val="002060"/>
                </a:solidFill>
                <a:effectLst/>
                <a:latin typeface="Times New Roman" panose="02020603050405020304" pitchFamily="18" charset="0"/>
                <a:cs typeface="Times New Roman" panose="02020603050405020304" pitchFamily="18" charset="0"/>
              </a:rPr>
              <a:t> Как называется освежающий напиток, смесь воды и соков из ягод или фруктов с добавлением мёда или сахара?</a:t>
            </a:r>
            <a:br>
              <a:rPr lang="ru-RU" sz="3600" dirty="0">
                <a:solidFill>
                  <a:srgbClr val="002060"/>
                </a:solidFill>
                <a:effectLst/>
                <a:latin typeface="Times New Roman" panose="02020603050405020304" pitchFamily="18" charset="0"/>
                <a:cs typeface="Times New Roman" panose="02020603050405020304" pitchFamily="18" charset="0"/>
              </a:rPr>
            </a:br>
            <a:endParaRPr lang="ru-RU" sz="3600" dirty="0">
              <a:effectLst/>
            </a:endParaRPr>
          </a:p>
        </p:txBody>
      </p:sp>
      <p:pic>
        <p:nvPicPr>
          <p:cNvPr id="37890" name="Picture 2" descr="https://img2.goodfon.ru/original/7000x4100/d/5b/soki-napitki-stakany-morkov.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7851"/>
          <a:stretch/>
        </p:blipFill>
        <p:spPr bwMode="auto">
          <a:xfrm>
            <a:off x="971600" y="3068960"/>
            <a:ext cx="7272808" cy="3789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81452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effectLst/>
              </a:rPr>
              <a:t>Морс</a:t>
            </a:r>
            <a:br>
              <a:rPr lang="ru-RU" dirty="0">
                <a:effectLst/>
              </a:rPr>
            </a:br>
            <a:endParaRPr lang="ru-RU" dirty="0"/>
          </a:p>
        </p:txBody>
      </p:sp>
      <p:pic>
        <p:nvPicPr>
          <p:cNvPr id="48130" name="Picture 2" descr="C:\Users\Клавдия\Desktop\mor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1484784"/>
            <a:ext cx="4968552" cy="4968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3103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Клавдия\Desktop\Banner_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76872"/>
            <a:ext cx="9162256" cy="4581128"/>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251520" y="332656"/>
            <a:ext cx="8229600" cy="1600200"/>
          </a:xfrm>
        </p:spPr>
        <p:txBody>
          <a:bodyPr/>
          <a:lstStyle/>
          <a:p>
            <a:r>
              <a:rPr lang="ru-RU" sz="4800" dirty="0"/>
              <a:t>	</a:t>
            </a:r>
            <a:r>
              <a:rPr lang="ru-RU" sz="3600" dirty="0">
                <a:solidFill>
                  <a:srgbClr val="002060"/>
                </a:solidFill>
                <a:effectLst/>
              </a:rPr>
              <a:t>Загадка:</a:t>
            </a:r>
          </a:p>
        </p:txBody>
      </p:sp>
      <p:sp>
        <p:nvSpPr>
          <p:cNvPr id="3" name="Объект 2"/>
          <p:cNvSpPr>
            <a:spLocks noGrp="1"/>
          </p:cNvSpPr>
          <p:nvPr>
            <p:ph idx="1"/>
          </p:nvPr>
        </p:nvSpPr>
        <p:spPr>
          <a:xfrm>
            <a:off x="1259632" y="2298834"/>
            <a:ext cx="7139136" cy="3633267"/>
          </a:xfrm>
        </p:spPr>
        <p:txBody>
          <a:bodyPr>
            <a:normAutofit/>
          </a:bodyPr>
          <a:lstStyle/>
          <a:p>
            <a:pPr marL="0" indent="0" algn="ctr">
              <a:buNone/>
            </a:pPr>
            <a:r>
              <a:rPr lang="ru-RU" sz="3600" dirty="0">
                <a:solidFill>
                  <a:srgbClr val="0070C0"/>
                </a:solidFill>
                <a:latin typeface="Times New Roman" panose="02020603050405020304" pitchFamily="18" charset="0"/>
                <a:cs typeface="Times New Roman" panose="02020603050405020304" pitchFamily="18" charset="0"/>
              </a:rPr>
              <a:t>Сделан он из молока,</a:t>
            </a:r>
            <a:br>
              <a:rPr lang="ru-RU" sz="3600" dirty="0">
                <a:solidFill>
                  <a:srgbClr val="0070C0"/>
                </a:solidFill>
                <a:latin typeface="Times New Roman" panose="02020603050405020304" pitchFamily="18" charset="0"/>
                <a:cs typeface="Times New Roman" panose="02020603050405020304" pitchFamily="18" charset="0"/>
              </a:rPr>
            </a:br>
            <a:r>
              <a:rPr lang="ru-RU" sz="3600" dirty="0">
                <a:solidFill>
                  <a:srgbClr val="0070C0"/>
                </a:solidFill>
                <a:latin typeface="Times New Roman" panose="02020603050405020304" pitchFamily="18" charset="0"/>
                <a:cs typeface="Times New Roman" panose="02020603050405020304" pitchFamily="18" charset="0"/>
              </a:rPr>
              <a:t>Но тверды его бока.</a:t>
            </a:r>
            <a:br>
              <a:rPr lang="ru-RU" sz="3600" dirty="0">
                <a:solidFill>
                  <a:srgbClr val="0070C0"/>
                </a:solidFill>
                <a:latin typeface="Times New Roman" panose="02020603050405020304" pitchFamily="18" charset="0"/>
                <a:cs typeface="Times New Roman" panose="02020603050405020304" pitchFamily="18" charset="0"/>
              </a:rPr>
            </a:br>
            <a:r>
              <a:rPr lang="ru-RU" sz="3600" dirty="0">
                <a:solidFill>
                  <a:srgbClr val="0070C0"/>
                </a:solidFill>
                <a:latin typeface="Times New Roman" panose="02020603050405020304" pitchFamily="18" charset="0"/>
                <a:cs typeface="Times New Roman" panose="02020603050405020304" pitchFamily="18" charset="0"/>
              </a:rPr>
              <a:t>В нем так много разных дыр.</a:t>
            </a:r>
            <a:br>
              <a:rPr lang="ru-RU" sz="3600" dirty="0">
                <a:solidFill>
                  <a:srgbClr val="0070C0"/>
                </a:solidFill>
                <a:latin typeface="Times New Roman" panose="02020603050405020304" pitchFamily="18" charset="0"/>
                <a:cs typeface="Times New Roman" panose="02020603050405020304" pitchFamily="18" charset="0"/>
              </a:rPr>
            </a:br>
            <a:r>
              <a:rPr lang="ru-RU" sz="3600" dirty="0">
                <a:solidFill>
                  <a:srgbClr val="0070C0"/>
                </a:solidFill>
                <a:latin typeface="Times New Roman" panose="02020603050405020304" pitchFamily="18" charset="0"/>
                <a:cs typeface="Times New Roman" panose="02020603050405020304" pitchFamily="18" charset="0"/>
              </a:rPr>
              <a:t>Догадались? Это... </a:t>
            </a:r>
          </a:p>
        </p:txBody>
      </p:sp>
    </p:spTree>
    <p:extLst>
      <p:ext uri="{BB962C8B-B14F-4D97-AF65-F5344CB8AC3E}">
        <p14:creationId xmlns:p14="http://schemas.microsoft.com/office/powerpoint/2010/main" val="38799682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93204" y="1196752"/>
            <a:ext cx="8229600" cy="1036712"/>
          </a:xfrm>
        </p:spPr>
        <p:txBody>
          <a:bodyPr>
            <a:noAutofit/>
          </a:bodyPr>
          <a:lstStyle/>
          <a:p>
            <a:pPr marL="0" indent="0" algn="ctr">
              <a:buNone/>
            </a:pPr>
            <a:r>
              <a:rPr lang="ru-RU" sz="3600" dirty="0">
                <a:solidFill>
                  <a:srgbClr val="002060"/>
                </a:solidFill>
                <a:latin typeface="Times New Roman" panose="02020603050405020304" pitchFamily="18" charset="0"/>
                <a:cs typeface="Times New Roman" panose="02020603050405020304" pitchFamily="18" charset="0"/>
              </a:rPr>
              <a:t>Этот напиток обычно варят из сухофруктов</a:t>
            </a:r>
          </a:p>
          <a:p>
            <a:endParaRPr lang="ru-RU" sz="3600" dirty="0">
              <a:solidFill>
                <a:srgbClr val="002060"/>
              </a:solidFill>
              <a:latin typeface="Times New Roman" panose="02020603050405020304" pitchFamily="18" charset="0"/>
              <a:cs typeface="Times New Roman" panose="02020603050405020304" pitchFamily="18" charset="0"/>
            </a:endParaRPr>
          </a:p>
        </p:txBody>
      </p:sp>
      <p:pic>
        <p:nvPicPr>
          <p:cNvPr id="4" name="Picture 2" descr="https://img2.goodfon.ru/original/7000x4100/d/5b/soki-napitki-stakany-morkov.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7851"/>
          <a:stretch/>
        </p:blipFill>
        <p:spPr bwMode="auto">
          <a:xfrm>
            <a:off x="971600" y="3068960"/>
            <a:ext cx="7272808" cy="3789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98195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effectLst/>
                <a:latin typeface="Times New Roman" panose="02020603050405020304" pitchFamily="18" charset="0"/>
                <a:cs typeface="Times New Roman" panose="02020603050405020304" pitchFamily="18" charset="0"/>
              </a:rPr>
              <a:t>Компот</a:t>
            </a:r>
          </a:p>
        </p:txBody>
      </p:sp>
      <p:pic>
        <p:nvPicPr>
          <p:cNvPr id="49154" name="Picture 2" descr="C:\Users\Клавдия\Desktop\Kompot-klubnichnyj.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55776" y="2069276"/>
            <a:ext cx="3963376" cy="4337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14053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620689"/>
            <a:ext cx="8229600" cy="1152128"/>
          </a:xfrm>
        </p:spPr>
        <p:txBody>
          <a:bodyPr>
            <a:noAutofit/>
          </a:bodyPr>
          <a:lstStyle/>
          <a:p>
            <a:pPr marL="0" indent="0" algn="ctr">
              <a:buNone/>
            </a:pPr>
            <a:r>
              <a:rPr lang="ru-RU" sz="3200" dirty="0">
                <a:solidFill>
                  <a:srgbClr val="002060"/>
                </a:solidFill>
                <a:latin typeface="Times New Roman" panose="02020603050405020304" pitchFamily="18" charset="0"/>
                <a:cs typeface="Times New Roman" panose="02020603050405020304" pitchFamily="18" charset="0"/>
              </a:rPr>
              <a:t>Этот белый напиток животного происхождения просто необходим человеку с первого дня рождения</a:t>
            </a:r>
          </a:p>
          <a:p>
            <a:endParaRPr lang="ru-RU" sz="2800" dirty="0"/>
          </a:p>
        </p:txBody>
      </p:sp>
      <p:pic>
        <p:nvPicPr>
          <p:cNvPr id="4" name="Picture 2" descr="https://img2.goodfon.ru/original/7000x4100/d/5b/soki-napitki-stakany-morkov.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7851"/>
          <a:stretch/>
        </p:blipFill>
        <p:spPr bwMode="auto">
          <a:xfrm>
            <a:off x="971600" y="3068960"/>
            <a:ext cx="7272808" cy="3789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19321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effectLst/>
                <a:latin typeface="Times New Roman" panose="02020603050405020304" pitchFamily="18" charset="0"/>
                <a:cs typeface="Times New Roman" panose="02020603050405020304" pitchFamily="18" charset="0"/>
              </a:rPr>
              <a:t>Молоко</a:t>
            </a:r>
          </a:p>
        </p:txBody>
      </p:sp>
      <p:pic>
        <p:nvPicPr>
          <p:cNvPr id="50178" name="Picture 2" descr="C:\Users\Клавдия\Desktop\ExternalLink_shutterstock_34200004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1844824"/>
            <a:ext cx="5630157" cy="42343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0152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93204" y="980728"/>
            <a:ext cx="8229600" cy="1296144"/>
          </a:xfrm>
        </p:spPr>
        <p:txBody>
          <a:bodyPr>
            <a:normAutofit lnSpcReduction="10000"/>
          </a:bodyPr>
          <a:lstStyle/>
          <a:p>
            <a:pPr marL="0" indent="0" algn="ctr">
              <a:buNone/>
            </a:pPr>
            <a:r>
              <a:rPr lang="ru-RU" sz="3600" dirty="0">
                <a:solidFill>
                  <a:srgbClr val="002060"/>
                </a:solidFill>
                <a:latin typeface="Times New Roman" panose="02020603050405020304" pitchFamily="18" charset="0"/>
                <a:cs typeface="Times New Roman" panose="02020603050405020304" pitchFamily="18" charset="0"/>
              </a:rPr>
              <a:t>Какой сок называют </a:t>
            </a:r>
          </a:p>
          <a:p>
            <a:pPr marL="0" indent="0" algn="ctr">
              <a:buNone/>
            </a:pPr>
            <a:r>
              <a:rPr lang="ru-RU" sz="3600" dirty="0">
                <a:solidFill>
                  <a:srgbClr val="002060"/>
                </a:solidFill>
                <a:latin typeface="Times New Roman" panose="02020603050405020304" pitchFamily="18" charset="0"/>
                <a:cs typeface="Times New Roman" panose="02020603050405020304" pitchFamily="18" charset="0"/>
              </a:rPr>
              <a:t>«королём витаминов»?</a:t>
            </a:r>
          </a:p>
          <a:p>
            <a:pPr marL="65087" indent="0">
              <a:buNone/>
            </a:pPr>
            <a:endParaRPr lang="ru-RU" sz="2800" dirty="0"/>
          </a:p>
        </p:txBody>
      </p:sp>
      <p:pic>
        <p:nvPicPr>
          <p:cNvPr id="4" name="Picture 2" descr="https://img2.goodfon.ru/original/7000x4100/d/5b/soki-napitki-stakany-morkov.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7851"/>
          <a:stretch/>
        </p:blipFill>
        <p:spPr bwMode="auto">
          <a:xfrm>
            <a:off x="971600" y="3068960"/>
            <a:ext cx="7272808" cy="3789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90680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908720"/>
            <a:ext cx="8229600" cy="1224136"/>
          </a:xfrm>
        </p:spPr>
        <p:txBody>
          <a:bodyPr/>
          <a:lstStyle/>
          <a:p>
            <a:pPr algn="ctr"/>
            <a:r>
              <a:rPr lang="ru-RU" dirty="0">
                <a:effectLst/>
                <a:latin typeface="Times New Roman" panose="02020603050405020304" pitchFamily="18" charset="0"/>
                <a:cs typeface="Times New Roman" panose="02020603050405020304" pitchFamily="18" charset="0"/>
              </a:rPr>
              <a:t>Гранатовый сок</a:t>
            </a:r>
            <a:br>
              <a:rPr lang="ru-RU" dirty="0">
                <a:effectLst/>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pic>
        <p:nvPicPr>
          <p:cNvPr id="51202" name="Picture 2" descr="C:\Users\Клавдия\Desktop\гранатовый сок для полоскания горла.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2420888"/>
            <a:ext cx="5993271" cy="3928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05453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764704"/>
            <a:ext cx="8229600" cy="1468760"/>
          </a:xfrm>
        </p:spPr>
        <p:txBody>
          <a:bodyPr>
            <a:normAutofit/>
          </a:bodyPr>
          <a:lstStyle/>
          <a:p>
            <a:pPr marL="0" indent="0" algn="ctr">
              <a:buNone/>
            </a:pPr>
            <a:r>
              <a:rPr lang="ru-RU" sz="3600" dirty="0">
                <a:solidFill>
                  <a:srgbClr val="002060"/>
                </a:solidFill>
                <a:latin typeface="Times New Roman" panose="02020603050405020304" pitchFamily="18" charset="0"/>
                <a:cs typeface="Times New Roman" panose="02020603050405020304" pitchFamily="18" charset="0"/>
              </a:rPr>
              <a:t>Этот напиток считается вредным для детского организма</a:t>
            </a:r>
          </a:p>
          <a:p>
            <a:pPr marL="65087" indent="0">
              <a:buNone/>
            </a:pPr>
            <a:endParaRPr lang="ru-RU" sz="2800" dirty="0"/>
          </a:p>
        </p:txBody>
      </p:sp>
      <p:pic>
        <p:nvPicPr>
          <p:cNvPr id="4" name="Picture 2" descr="https://img2.goodfon.ru/original/7000x4100/d/5b/soki-napitki-stakany-morkov.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7851"/>
          <a:stretch/>
        </p:blipFill>
        <p:spPr bwMode="auto">
          <a:xfrm>
            <a:off x="971600" y="3068960"/>
            <a:ext cx="7272808" cy="3789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529774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C:\Users\Клавдия\Desktop\coca-cola_zh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050" y="1340768"/>
            <a:ext cx="8351856" cy="4972447"/>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1705051" y="404664"/>
            <a:ext cx="5544616" cy="584775"/>
          </a:xfrm>
          <a:prstGeom prst="rect">
            <a:avLst/>
          </a:prstGeom>
        </p:spPr>
        <p:txBody>
          <a:bodyPr wrap="square">
            <a:spAutoFit/>
          </a:bodyPr>
          <a:lstStyle/>
          <a:p>
            <a:pPr algn="ctr"/>
            <a:r>
              <a:rPr lang="ru-RU" sz="3200" dirty="0">
                <a:solidFill>
                  <a:srgbClr val="002060"/>
                </a:solidFill>
              </a:rPr>
              <a:t>Газированная сладкая вода</a:t>
            </a:r>
          </a:p>
        </p:txBody>
      </p:sp>
    </p:spTree>
    <p:extLst>
      <p:ext uri="{BB962C8B-B14F-4D97-AF65-F5344CB8AC3E}">
        <p14:creationId xmlns:p14="http://schemas.microsoft.com/office/powerpoint/2010/main" val="22081278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332656"/>
            <a:ext cx="8229600" cy="4525963"/>
          </a:xfrm>
        </p:spPr>
        <p:txBody>
          <a:bodyPr>
            <a:normAutofit/>
          </a:bodyPr>
          <a:lstStyle/>
          <a:p>
            <a:pPr marL="0" indent="0" algn="ctr">
              <a:buNone/>
            </a:pPr>
            <a:r>
              <a:rPr lang="ru-RU" sz="3600" dirty="0">
                <a:solidFill>
                  <a:srgbClr val="002060"/>
                </a:solidFill>
                <a:latin typeface="Times New Roman" panose="02020603050405020304" pitchFamily="18" charset="0"/>
                <a:cs typeface="Times New Roman" panose="02020603050405020304" pitchFamily="18" charset="0"/>
              </a:rPr>
              <a:t>Как называется сладкий десертный желеобразный напиток, приготовленный из свежих и сушеных фруктов и ягод, фруктово-ягодных соков, сиропов, варенья?</a:t>
            </a:r>
          </a:p>
          <a:p>
            <a:endParaRPr lang="ru-RU" sz="3600" dirty="0">
              <a:solidFill>
                <a:srgbClr val="002060"/>
              </a:solidFill>
              <a:latin typeface="Times New Roman" panose="02020603050405020304" pitchFamily="18" charset="0"/>
              <a:cs typeface="Times New Roman" panose="02020603050405020304" pitchFamily="18" charset="0"/>
            </a:endParaRPr>
          </a:p>
        </p:txBody>
      </p:sp>
      <p:pic>
        <p:nvPicPr>
          <p:cNvPr id="4" name="Picture 2" descr="https://img2.goodfon.ru/original/7000x4100/d/5b/soki-napitki-stakany-morkov.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7851"/>
          <a:stretch/>
        </p:blipFill>
        <p:spPr bwMode="auto">
          <a:xfrm>
            <a:off x="971600" y="3068960"/>
            <a:ext cx="7272808" cy="3789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0130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29600" cy="1600200"/>
          </a:xfrm>
        </p:spPr>
        <p:txBody>
          <a:bodyPr/>
          <a:lstStyle/>
          <a:p>
            <a:pPr algn="ctr"/>
            <a:r>
              <a:rPr lang="ru-RU" dirty="0">
                <a:effectLst/>
                <a:latin typeface="Times New Roman" panose="02020603050405020304" pitchFamily="18" charset="0"/>
                <a:cs typeface="Times New Roman" panose="02020603050405020304" pitchFamily="18" charset="0"/>
              </a:rPr>
              <a:t>Кисель</a:t>
            </a:r>
            <a:br>
              <a:rPr lang="ru-RU" dirty="0">
                <a:effectLst/>
              </a:rPr>
            </a:br>
            <a:endParaRPr lang="ru-RU" dirty="0"/>
          </a:p>
        </p:txBody>
      </p:sp>
      <p:pic>
        <p:nvPicPr>
          <p:cNvPr id="53250" name="Picture 2" descr="C:\Users\Клавдия\Desktop\ima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988840"/>
            <a:ext cx="6647054" cy="442704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7723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latin typeface="Times New Roman" panose="02020603050405020304" pitchFamily="18" charset="0"/>
                <a:cs typeface="Times New Roman" panose="02020603050405020304" pitchFamily="18" charset="0"/>
              </a:rPr>
              <a:t>Сыр</a:t>
            </a:r>
          </a:p>
        </p:txBody>
      </p:sp>
      <p:pic>
        <p:nvPicPr>
          <p:cNvPr id="4099" name="Picture 3" descr="C:\Users\Клавдия\Desktop\1525_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2141277"/>
            <a:ext cx="5400600" cy="41833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422049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https://avatars.mds.yandex.net/get-pdb/1380368/f3ad94d1-5420-4315-86fc-714b3d82996c/s1200"/>
          <p:cNvPicPr>
            <a:picLocks noChangeAspect="1" noChangeArrowheads="1"/>
          </p:cNvPicPr>
          <p:nvPr/>
        </p:nvPicPr>
        <p:blipFill rotWithShape="1">
          <a:blip r:embed="rId2">
            <a:extLst>
              <a:ext uri="{28A0092B-C50C-407E-A947-70E740481C1C}">
                <a14:useLocalDpi xmlns:a14="http://schemas.microsoft.com/office/drawing/2010/main" val="0"/>
              </a:ext>
            </a:extLst>
          </a:blip>
          <a:srcRect r="40763" b="31641"/>
          <a:stretch/>
        </p:blipFill>
        <p:spPr bwMode="auto">
          <a:xfrm>
            <a:off x="-16508" y="1"/>
            <a:ext cx="9160507"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0" y="0"/>
            <a:ext cx="9144000" cy="3456384"/>
          </a:xfrm>
        </p:spPr>
        <p:txBody>
          <a:bodyPr>
            <a:noAutofit/>
          </a:bodyPr>
          <a:lstStyle/>
          <a:p>
            <a:pPr marL="0" indent="0" algn="ctr">
              <a:buNone/>
            </a:pPr>
            <a:r>
              <a:rPr lang="ru-RU" sz="2800" dirty="0">
                <a:solidFill>
                  <a:srgbClr val="002060"/>
                </a:solidFill>
                <a:latin typeface="Times New Roman" panose="02020603050405020304" pitchFamily="18" charset="0"/>
                <a:cs typeface="Times New Roman" panose="02020603050405020304" pitchFamily="18" charset="0"/>
              </a:rPr>
              <a:t>Чтобы поддержать питьевой баланс ребенка в детском саду предусмотрен питьевой режим. </a:t>
            </a:r>
          </a:p>
          <a:p>
            <a:pPr marL="0" indent="0" algn="ctr">
              <a:buNone/>
            </a:pPr>
            <a:r>
              <a:rPr lang="ru-RU" sz="2800" dirty="0">
                <a:solidFill>
                  <a:srgbClr val="002060"/>
                </a:solidFill>
                <a:latin typeface="Times New Roman" panose="02020603050405020304" pitchFamily="18" charset="0"/>
                <a:cs typeface="Times New Roman" panose="02020603050405020304" pitchFamily="18" charset="0"/>
              </a:rPr>
              <a:t>В течении дня ребенок пьет кипяченную воду, на второй завтрак сок, во время обеда наши повара готовят морсы, компоты, кисель из таких ягод как клюква, брусника, смородина, вишня.  Варят сливовый, яблочный, грушевый, лимонный, апельсиновый компот. </a:t>
            </a:r>
          </a:p>
          <a:p>
            <a:pPr marL="0" indent="0" algn="ctr">
              <a:buNone/>
            </a:pPr>
            <a:r>
              <a:rPr lang="ru-RU" sz="2800" dirty="0">
                <a:solidFill>
                  <a:srgbClr val="002060"/>
                </a:solidFill>
                <a:latin typeface="Times New Roman" panose="02020603050405020304" pitchFamily="18" charset="0"/>
                <a:cs typeface="Times New Roman" panose="02020603050405020304" pitchFamily="18" charset="0"/>
              </a:rPr>
              <a:t>Из шиповника делают кисель.</a:t>
            </a:r>
          </a:p>
          <a:p>
            <a:pPr algn="ctr"/>
            <a:endParaRPr lang="ru-RU" sz="2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90217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29600" cy="569218"/>
          </a:xfrm>
        </p:spPr>
        <p:txBody>
          <a:bodyPr>
            <a:noAutofit/>
          </a:bodyPr>
          <a:lstStyle/>
          <a:p>
            <a:r>
              <a:rPr lang="ru-RU" sz="3600" dirty="0">
                <a:effectLst/>
                <a:latin typeface="Times New Roman" panose="02020603050405020304" pitchFamily="18" charset="0"/>
                <a:cs typeface="Times New Roman" panose="02020603050405020304" pitchFamily="18" charset="0"/>
              </a:rPr>
              <a:t>Молочные реки, кисельные берега</a:t>
            </a:r>
          </a:p>
        </p:txBody>
      </p:sp>
      <p:sp>
        <p:nvSpPr>
          <p:cNvPr id="3" name="Объект 2"/>
          <p:cNvSpPr>
            <a:spLocks noGrp="1"/>
          </p:cNvSpPr>
          <p:nvPr>
            <p:ph idx="1"/>
          </p:nvPr>
        </p:nvSpPr>
        <p:spPr>
          <a:xfrm>
            <a:off x="0" y="836712"/>
            <a:ext cx="9144000" cy="6021288"/>
          </a:xfrm>
        </p:spPr>
        <p:txBody>
          <a:bodyPr>
            <a:noAutofit/>
          </a:bodyPr>
          <a:lstStyle/>
          <a:p>
            <a:pPr marL="0" indent="0" algn="ctr">
              <a:buNone/>
            </a:pPr>
            <a:r>
              <a:rPr lang="ru-RU" sz="2800" dirty="0">
                <a:solidFill>
                  <a:srgbClr val="002060"/>
                </a:solidFill>
                <a:latin typeface="Times New Roman" panose="02020603050405020304" pitchFamily="18" charset="0"/>
                <a:cs typeface="Times New Roman" panose="02020603050405020304" pitchFamily="18" charset="0"/>
              </a:rPr>
              <a:t>«Пейте, дети, молоко — будете здоровы!» </a:t>
            </a:r>
          </a:p>
          <a:p>
            <a:pPr marL="0" indent="0" algn="ctr">
              <a:buNone/>
            </a:pPr>
            <a:r>
              <a:rPr lang="ru-RU" sz="2800" dirty="0">
                <a:solidFill>
                  <a:srgbClr val="002060"/>
                </a:solidFill>
                <a:latin typeface="Times New Roman" panose="02020603050405020304" pitchFamily="18" charset="0"/>
                <a:cs typeface="Times New Roman" panose="02020603050405020304" pitchFamily="18" charset="0"/>
              </a:rPr>
              <a:t>Ещё восточные медики сотни лет назад приписывали молоку волшебные свойства. Они считали, что молоко способствует развитию интеллекта, делает человека более разумным, помогает ему понять окружающий мир и отличить добро от зла, а это именно то, что так нужно нашим детям! Поэтому, чтобы ребенок рос здоровым, он должен обязательно выпивать минимум один стакан молока ежедневно! </a:t>
            </a:r>
          </a:p>
          <a:p>
            <a:pPr marL="0" indent="0" algn="ctr">
              <a:buNone/>
            </a:pPr>
            <a:r>
              <a:rPr lang="ru-RU" sz="2800" dirty="0">
                <a:solidFill>
                  <a:srgbClr val="002060"/>
                </a:solidFill>
                <a:latin typeface="Times New Roman" panose="02020603050405020304" pitchFamily="18" charset="0"/>
                <a:cs typeface="Times New Roman" panose="02020603050405020304" pitchFamily="18" charset="0"/>
              </a:rPr>
              <a:t>Этот поистине уникальный продукт содержит все основные витамины и микроэлементы, необходимые для развития ребенка. Давайте проверим, хорошо ли вы знаете свойства этого продукта.</a:t>
            </a:r>
          </a:p>
          <a:p>
            <a:pPr marL="65087" indent="0">
              <a:buNone/>
            </a:pPr>
            <a:r>
              <a:rPr lang="ru-RU" sz="2000" dirty="0">
                <a:latin typeface="Times New Roman" panose="02020603050405020304" pitchFamily="18" charset="0"/>
                <a:cs typeface="Times New Roman" panose="02020603050405020304" pitchFamily="18" charset="0"/>
              </a:rPr>
              <a:t> </a:t>
            </a:r>
          </a:p>
          <a:p>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285447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C:\Users\Клавдия\Desktop\молоко.jpg"/>
          <p:cNvPicPr>
            <a:picLocks noChangeAspect="1" noChangeArrowheads="1"/>
          </p:cNvPicPr>
          <p:nvPr/>
        </p:nvPicPr>
        <p:blipFill rotWithShape="1">
          <a:blip r:embed="rId2">
            <a:extLst>
              <a:ext uri="{28A0092B-C50C-407E-A947-70E740481C1C}">
                <a14:useLocalDpi xmlns:a14="http://schemas.microsoft.com/office/drawing/2010/main" val="0"/>
              </a:ext>
            </a:extLst>
          </a:blip>
          <a:srcRect t="6688"/>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457200" y="836712"/>
            <a:ext cx="8229600" cy="4525963"/>
          </a:xfrm>
        </p:spPr>
        <p:txBody>
          <a:bodyPr>
            <a:noAutofit/>
          </a:bodyPr>
          <a:lstStyle/>
          <a:p>
            <a:pPr algn="ctr"/>
            <a:r>
              <a:rPr lang="ru-RU" sz="3200" dirty="0">
                <a:solidFill>
                  <a:srgbClr val="002060"/>
                </a:solidFill>
                <a:latin typeface="Times New Roman" panose="02020603050405020304" pitchFamily="18" charset="0"/>
                <a:cs typeface="Times New Roman" panose="02020603050405020304" pitchFamily="18" charset="0"/>
              </a:rPr>
              <a:t>Что получается при скисании молока? </a:t>
            </a:r>
          </a:p>
          <a:p>
            <a:pPr algn="ctr"/>
            <a:r>
              <a:rPr lang="ru-RU" sz="3200" dirty="0">
                <a:solidFill>
                  <a:srgbClr val="002060"/>
                </a:solidFill>
                <a:latin typeface="Times New Roman" panose="02020603050405020304" pitchFamily="18" charset="0"/>
                <a:cs typeface="Times New Roman" panose="02020603050405020304" pitchFamily="18" charset="0"/>
              </a:rPr>
              <a:t>Первая еда родившегося ребенка? </a:t>
            </a:r>
          </a:p>
          <a:p>
            <a:pPr algn="ctr"/>
            <a:r>
              <a:rPr lang="ru-RU" sz="3200" dirty="0">
                <a:solidFill>
                  <a:srgbClr val="002060"/>
                </a:solidFill>
                <a:latin typeface="Times New Roman" panose="02020603050405020304" pitchFamily="18" charset="0"/>
                <a:cs typeface="Times New Roman" panose="02020603050405020304" pitchFamily="18" charset="0"/>
              </a:rPr>
              <a:t>Для чего детям необходимо молоко? </a:t>
            </a:r>
          </a:p>
          <a:p>
            <a:pPr algn="ctr"/>
            <a:r>
              <a:rPr lang="ru-RU" sz="3200" dirty="0">
                <a:solidFill>
                  <a:srgbClr val="002060"/>
                </a:solidFill>
                <a:latin typeface="Times New Roman" panose="02020603050405020304" pitchFamily="18" charset="0"/>
                <a:cs typeface="Times New Roman" panose="02020603050405020304" pitchFamily="18" charset="0"/>
              </a:rPr>
              <a:t>Из чего получают сливочное масло?</a:t>
            </a:r>
          </a:p>
          <a:p>
            <a:pPr algn="ctr"/>
            <a:r>
              <a:rPr lang="ru-RU" sz="3200" dirty="0">
                <a:solidFill>
                  <a:srgbClr val="002060"/>
                </a:solidFill>
                <a:latin typeface="Times New Roman" panose="02020603050405020304" pitchFamily="18" charset="0"/>
                <a:cs typeface="Times New Roman" panose="02020603050405020304" pitchFamily="18" charset="0"/>
              </a:rPr>
              <a:t>Какой холодный десерт, любимый детьми, делают из молока? </a:t>
            </a:r>
          </a:p>
          <a:p>
            <a:pPr algn="ctr"/>
            <a:r>
              <a:rPr lang="ru-RU" sz="3200" dirty="0">
                <a:solidFill>
                  <a:srgbClr val="002060"/>
                </a:solidFill>
                <a:latin typeface="Times New Roman" panose="02020603050405020304" pitchFamily="18" charset="0"/>
                <a:cs typeface="Times New Roman" panose="02020603050405020304" pitchFamily="18" charset="0"/>
              </a:rPr>
              <a:t>Как называется кисломолочный напиток из кобыльего молока? </a:t>
            </a:r>
          </a:p>
          <a:p>
            <a:pPr marL="65087" indent="0" algn="ctr">
              <a:buNone/>
            </a:pPr>
            <a:endParaRPr lang="ru-RU" sz="3200" dirty="0">
              <a:solidFill>
                <a:srgbClr val="002060"/>
              </a:solidFill>
              <a:latin typeface="Times New Roman" panose="02020603050405020304" pitchFamily="18" charset="0"/>
              <a:cs typeface="Times New Roman" panose="02020603050405020304" pitchFamily="18" charset="0"/>
            </a:endParaRPr>
          </a:p>
          <a:p>
            <a:pPr algn="ctr"/>
            <a:endParaRPr lang="ru-RU" sz="32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117788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83"/>
            <a:ext cx="9144000" cy="2308324"/>
          </a:xfrm>
          <a:prstGeom prst="rect">
            <a:avLst/>
          </a:prstGeom>
        </p:spPr>
        <p:txBody>
          <a:bodyPr wrap="square">
            <a:spAutoFit/>
          </a:bodyPr>
          <a:lstStyle/>
          <a:p>
            <a:pPr algn="ctr"/>
            <a:r>
              <a:rPr lang="ru-RU" sz="3600" dirty="0">
                <a:solidFill>
                  <a:srgbClr val="002060"/>
                </a:solidFill>
              </a:rPr>
              <a:t> В нашем детском саду ежедневно на полдник дают молочные продукты - это ряженка, кефир, йогурт, снежок или кипяченное молоко.</a:t>
            </a:r>
          </a:p>
        </p:txBody>
      </p:sp>
      <p:pic>
        <p:nvPicPr>
          <p:cNvPr id="61442" name="Picture 2" descr="C:\Users\Клавдия\Desktop\69bda1f736316de8922f6ce97af3463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1921" y="2204864"/>
            <a:ext cx="4900157" cy="430656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91150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130567" y="836712"/>
            <a:ext cx="4836014" cy="1556792"/>
          </a:xfrm>
        </p:spPr>
        <p:txBody>
          <a:bodyPr/>
          <a:lstStyle/>
          <a:p>
            <a:pPr algn="ctr"/>
            <a:r>
              <a:rPr lang="ru-RU" sz="4800" dirty="0">
                <a:latin typeface="Times New Roman" panose="02020603050405020304" pitchFamily="18" charset="0"/>
                <a:cs typeface="Times New Roman" panose="02020603050405020304" pitchFamily="18" charset="0"/>
              </a:rPr>
              <a:t>«</a:t>
            </a:r>
            <a:r>
              <a:rPr lang="ru-RU" sz="4800" dirty="0">
                <a:effectLst/>
                <a:latin typeface="Times New Roman" panose="02020603050405020304" pitchFamily="18" charset="0"/>
                <a:cs typeface="Times New Roman" panose="02020603050405020304" pitchFamily="18" charset="0"/>
              </a:rPr>
              <a:t>Экзотические</a:t>
            </a:r>
            <a:r>
              <a:rPr lang="ru-RU" sz="4800" dirty="0">
                <a:latin typeface="Times New Roman" panose="02020603050405020304" pitchFamily="18" charset="0"/>
                <a:cs typeface="Times New Roman" panose="02020603050405020304" pitchFamily="18" charset="0"/>
              </a:rPr>
              <a:t> </a:t>
            </a:r>
            <a:r>
              <a:rPr lang="ru-RU" sz="4800" dirty="0">
                <a:effectLst/>
                <a:latin typeface="Times New Roman" panose="02020603050405020304" pitchFamily="18" charset="0"/>
                <a:cs typeface="Times New Roman" panose="02020603050405020304" pitchFamily="18" charset="0"/>
              </a:rPr>
              <a:t>фрукты»</a:t>
            </a:r>
            <a:br>
              <a:rPr lang="ru-RU" sz="4800" dirty="0">
                <a:effectLst/>
                <a:latin typeface="Times New Roman" panose="02020603050405020304" pitchFamily="18" charset="0"/>
                <a:cs typeface="Times New Roman" panose="02020603050405020304" pitchFamily="18" charset="0"/>
              </a:rPr>
            </a:br>
            <a:endParaRPr lang="ru-RU" sz="4800" dirty="0">
              <a:effectLst/>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130567" y="1844824"/>
            <a:ext cx="4833921" cy="4824536"/>
          </a:xfrm>
        </p:spPr>
        <p:txBody>
          <a:bodyPr>
            <a:normAutofit/>
          </a:bodyPr>
          <a:lstStyle/>
          <a:p>
            <a:pPr marL="0" indent="0" algn="ctr">
              <a:buNone/>
            </a:pPr>
            <a:r>
              <a:rPr lang="ru-RU" sz="3600" dirty="0">
                <a:solidFill>
                  <a:srgbClr val="002060"/>
                </a:solidFill>
                <a:latin typeface="Times New Roman" panose="02020603050405020304" pitchFamily="18" charset="0"/>
                <a:cs typeface="Times New Roman" panose="02020603050405020304" pitchFamily="18" charset="0"/>
              </a:rPr>
              <a:t>Наверняка, никто не будет спорить с тем, что фрукты являются очень полезными для нашего здоровья. Ведь это одни из главных источников витаминов и минералов.  </a:t>
            </a:r>
          </a:p>
          <a:p>
            <a:endParaRPr lang="ru-RU" dirty="0"/>
          </a:p>
        </p:txBody>
      </p:sp>
      <p:pic>
        <p:nvPicPr>
          <p:cNvPr id="62467" name="Picture 3" descr="C:\Users\Клавдия\Desktop\XXL.jpg"/>
          <p:cNvPicPr>
            <a:picLocks noChangeAspect="1" noChangeArrowheads="1"/>
          </p:cNvPicPr>
          <p:nvPr/>
        </p:nvPicPr>
        <p:blipFill rotWithShape="1">
          <a:blip r:embed="rId2">
            <a:extLst>
              <a:ext uri="{28A0092B-C50C-407E-A947-70E740481C1C}">
                <a14:useLocalDpi xmlns:a14="http://schemas.microsoft.com/office/drawing/2010/main" val="0"/>
              </a:ext>
            </a:extLst>
          </a:blip>
          <a:srcRect r="43535" b="6250"/>
          <a:stretch/>
        </p:blipFill>
        <p:spPr bwMode="auto">
          <a:xfrm>
            <a:off x="1" y="0"/>
            <a:ext cx="413056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371093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1" name="Picture 3" descr="C:\Users\Клавдия\Desktop\fr0053.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9715" b="16381"/>
          <a:stretch/>
        </p:blipFill>
        <p:spPr bwMode="auto">
          <a:xfrm>
            <a:off x="-1" y="3011214"/>
            <a:ext cx="9191297" cy="3846786"/>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0" y="8400"/>
            <a:ext cx="9144000" cy="4725144"/>
          </a:xfrm>
        </p:spPr>
        <p:txBody>
          <a:bodyPr>
            <a:normAutofit/>
          </a:bodyPr>
          <a:lstStyle/>
          <a:p>
            <a:pPr algn="ctr"/>
            <a:r>
              <a:rPr lang="ru-RU" sz="2800" dirty="0">
                <a:solidFill>
                  <a:srgbClr val="002060"/>
                </a:solidFill>
                <a:latin typeface="Times New Roman" panose="02020603050405020304" pitchFamily="18" charset="0"/>
                <a:cs typeface="Times New Roman" panose="02020603050405020304" pitchFamily="18" charset="0"/>
              </a:rPr>
              <a:t>Назовите фрукт, получивший название «королевский плод» ?</a:t>
            </a:r>
          </a:p>
          <a:p>
            <a:pPr algn="ctr"/>
            <a:r>
              <a:rPr lang="ru-RU" sz="2800" dirty="0">
                <a:solidFill>
                  <a:srgbClr val="002060"/>
                </a:solidFill>
                <a:latin typeface="Times New Roman" panose="02020603050405020304" pitchFamily="18" charset="0"/>
                <a:cs typeface="Times New Roman" panose="02020603050405020304" pitchFamily="18" charset="0"/>
              </a:rPr>
              <a:t>Назовите самый нежный фрукт? </a:t>
            </a:r>
          </a:p>
          <a:p>
            <a:pPr algn="ctr"/>
            <a:r>
              <a:rPr lang="ru-RU" sz="2800" dirty="0">
                <a:solidFill>
                  <a:srgbClr val="002060"/>
                </a:solidFill>
                <a:latin typeface="Times New Roman" panose="02020603050405020304" pitchFamily="18" charset="0"/>
                <a:cs typeface="Times New Roman" panose="02020603050405020304" pitchFamily="18" charset="0"/>
              </a:rPr>
              <a:t>Как называется сорт винограда без косточек? </a:t>
            </a:r>
          </a:p>
          <a:p>
            <a:pPr algn="ctr"/>
            <a:r>
              <a:rPr lang="ru-RU" sz="2800" dirty="0">
                <a:solidFill>
                  <a:srgbClr val="002060"/>
                </a:solidFill>
                <a:latin typeface="Times New Roman" panose="02020603050405020304" pitchFamily="18" charset="0"/>
                <a:cs typeface="Times New Roman" panose="02020603050405020304" pitchFamily="18" charset="0"/>
              </a:rPr>
              <a:t>Какому фрукту в городе Одессе установлен памятник?</a:t>
            </a:r>
          </a:p>
          <a:p>
            <a:pPr algn="ctr"/>
            <a:r>
              <a:rPr lang="ru-RU" sz="2800" dirty="0">
                <a:solidFill>
                  <a:srgbClr val="002060"/>
                </a:solidFill>
                <a:latin typeface="Times New Roman" panose="02020603050405020304" pitchFamily="18" charset="0"/>
                <a:cs typeface="Times New Roman" panose="02020603050405020304" pitchFamily="18" charset="0"/>
              </a:rPr>
              <a:t>В каком фрукте содержится треть суточной нормы витамина С?</a:t>
            </a:r>
          </a:p>
          <a:p>
            <a:pPr marL="65087" indent="0" algn="ctr">
              <a:buNone/>
            </a:pPr>
            <a:endParaRPr lang="ru-RU" sz="2800" dirty="0">
              <a:latin typeface="Times New Roman" panose="02020603050405020304" pitchFamily="18" charset="0"/>
              <a:cs typeface="Times New Roman" panose="02020603050405020304" pitchFamily="18" charset="0"/>
            </a:endParaRPr>
          </a:p>
          <a:p>
            <a:pPr marL="65087" indent="0" algn="ctr">
              <a:buNone/>
            </a:pP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4992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C:\Users\Клавдия\Desktop\fruits-vegies8.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206" t="7316" r="11587" b="6666"/>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2051720" y="1772816"/>
            <a:ext cx="5256584" cy="3528392"/>
          </a:xfrm>
        </p:spPr>
        <p:style>
          <a:lnRef idx="1">
            <a:schemeClr val="accent3"/>
          </a:lnRef>
          <a:fillRef idx="3">
            <a:schemeClr val="accent3"/>
          </a:fillRef>
          <a:effectRef idx="2">
            <a:schemeClr val="accent3"/>
          </a:effectRef>
          <a:fontRef idx="minor">
            <a:schemeClr val="lt1"/>
          </a:fontRef>
        </p:style>
        <p:txBody>
          <a:bodyPr>
            <a:noAutofit/>
          </a:bodyPr>
          <a:lstStyle/>
          <a:p>
            <a:pPr marL="0" indent="0" algn="ctr">
              <a:buNone/>
            </a:pPr>
            <a:r>
              <a:rPr lang="ru-RU" sz="2800" b="1" dirty="0">
                <a:solidFill>
                  <a:schemeClr val="bg1"/>
                </a:solidFill>
                <a:latin typeface="Times New Roman" panose="02020603050405020304" pitchFamily="18" charset="0"/>
                <a:cs typeface="Times New Roman" panose="02020603050405020304" pitchFamily="18" charset="0"/>
              </a:rPr>
              <a:t>Каждый день в детском саду нашим деткам дают фрукты. Такие как: яблоко, груша, мандарины, апельсины, киви, черешню, сливы, абрикосы, бананы. Готовят фруктовые салатики, которые очень любят </a:t>
            </a:r>
            <a:r>
              <a:rPr lang="ru-RU" sz="2800" b="1" dirty="0">
                <a:ln w="12700">
                  <a:noFill/>
                  <a:prstDash val="solid"/>
                </a:ln>
                <a:solidFill>
                  <a:schemeClr val="bg1"/>
                </a:solidFill>
                <a:latin typeface="Times New Roman" panose="02020603050405020304" pitchFamily="18" charset="0"/>
                <a:cs typeface="Times New Roman" panose="02020603050405020304" pitchFamily="18" charset="0"/>
              </a:rPr>
              <a:t>дети</a:t>
            </a:r>
            <a:r>
              <a:rPr lang="ru-RU" sz="2800" b="1" dirty="0">
                <a:solidFill>
                  <a:schemeClr val="bg1"/>
                </a:solidFill>
                <a:latin typeface="Times New Roman" panose="02020603050405020304" pitchFamily="18" charset="0"/>
                <a:cs typeface="Times New Roman" panose="02020603050405020304" pitchFamily="18" charset="0"/>
              </a:rPr>
              <a:t>. </a:t>
            </a:r>
          </a:p>
          <a:p>
            <a:pPr algn="ctr"/>
            <a:endParaRPr lang="ru-RU"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682152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a:xfrm>
            <a:off x="968786" y="1052736"/>
            <a:ext cx="7234237" cy="757238"/>
          </a:xfrm>
        </p:spPr>
        <p:txBody>
          <a:bodyPr>
            <a:noAutofit/>
          </a:bodyPr>
          <a:lstStyle/>
          <a:p>
            <a:pPr marL="484632" algn="ctr" eaLnBrk="1" fontAlgn="auto" hangingPunct="1">
              <a:spcAft>
                <a:spcPts val="0"/>
              </a:spcAft>
              <a:defRPr/>
            </a:pPr>
            <a:r>
              <a:rPr lang="ru-RU" dirty="0">
                <a:solidFill>
                  <a:srgbClr val="0070C0"/>
                </a:solidFill>
                <a:effectLst/>
                <a:latin typeface="Times New Roman" panose="02020603050405020304" pitchFamily="18" charset="0"/>
                <a:cs typeface="Times New Roman" panose="02020603050405020304" pitchFamily="18" charset="0"/>
              </a:rPr>
              <a:t>Полезно - неполезно</a:t>
            </a:r>
          </a:p>
        </p:txBody>
      </p:sp>
      <p:pic>
        <p:nvPicPr>
          <p:cNvPr id="18448" name="Picture 11" descr="star2"/>
          <p:cNvPicPr>
            <a:picLocks noChangeAspect="1" noChangeArrowheads="1"/>
          </p:cNvPicPr>
          <p:nvPr/>
        </p:nvPicPr>
        <p:blipFill>
          <a:blip r:embed="rId2"/>
          <a:srcRect/>
          <a:stretch>
            <a:fillRect/>
          </a:stretch>
        </p:blipFill>
        <p:spPr bwMode="auto">
          <a:xfrm rot="5400000">
            <a:off x="4738688" y="2614613"/>
            <a:ext cx="1079500" cy="2133600"/>
          </a:xfrm>
          <a:prstGeom prst="rect">
            <a:avLst/>
          </a:prstGeom>
          <a:noFill/>
          <a:ln w="9525">
            <a:noFill/>
            <a:miter lim="800000"/>
            <a:headEnd/>
            <a:tailEnd/>
          </a:ln>
        </p:spPr>
      </p:pic>
      <p:pic>
        <p:nvPicPr>
          <p:cNvPr id="18455" name="Picture 11" descr="star2"/>
          <p:cNvPicPr>
            <a:picLocks noChangeAspect="1" noChangeArrowheads="1"/>
          </p:cNvPicPr>
          <p:nvPr/>
        </p:nvPicPr>
        <p:blipFill>
          <a:blip r:embed="rId2"/>
          <a:srcRect/>
          <a:stretch>
            <a:fillRect/>
          </a:stretch>
        </p:blipFill>
        <p:spPr bwMode="auto">
          <a:xfrm>
            <a:off x="6011863" y="3213100"/>
            <a:ext cx="1079500" cy="2133600"/>
          </a:xfrm>
          <a:prstGeom prst="rect">
            <a:avLst/>
          </a:prstGeom>
          <a:noFill/>
          <a:ln w="9525">
            <a:noFill/>
            <a:miter lim="800000"/>
            <a:headEnd/>
            <a:tailEnd/>
          </a:ln>
        </p:spPr>
      </p:pic>
      <p:pic>
        <p:nvPicPr>
          <p:cNvPr id="18456" name="Picture 11" descr="star2"/>
          <p:cNvPicPr>
            <a:picLocks noChangeAspect="1" noChangeArrowheads="1"/>
          </p:cNvPicPr>
          <p:nvPr/>
        </p:nvPicPr>
        <p:blipFill>
          <a:blip r:embed="rId2"/>
          <a:srcRect/>
          <a:stretch>
            <a:fillRect/>
          </a:stretch>
        </p:blipFill>
        <p:spPr bwMode="auto">
          <a:xfrm rot="-5400000">
            <a:off x="2795588" y="2757488"/>
            <a:ext cx="1079500" cy="2133600"/>
          </a:xfrm>
          <a:prstGeom prst="rect">
            <a:avLst/>
          </a:prstGeom>
          <a:noFill/>
          <a:ln w="9525">
            <a:noFill/>
            <a:miter lim="800000"/>
            <a:headEnd/>
            <a:tailEnd/>
          </a:ln>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276872"/>
            <a:ext cx="9171811" cy="4581128"/>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C:\Users\%D0%9A%D0%BB%D0%B0%D0%B2%D0%B4%D0%B8%D1%8F\Desktop\scale_1200.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4" descr="C:\Users\%D0%9A%D0%BB%D0%B0%D0%B2%D0%B4%D0%B8%D1%8F\Desktop\scale_1200.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6" descr="C:\Users\%D0%9A%D0%BB%D0%B0%D0%B2%D0%B4%D0%B8%D1%8F\Desktop\scale_1200.webp"/>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8" descr="C:\Users\%D0%9A%D0%BB%D0%B0%D0%B2%D0%B4%D0%B8%D1%8F\Desktop\scale_1200.webp"/>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65561" name="Picture 25" descr="C:\Users\Клавдия\Desktop\5d5c253776bdc228f016e554.jpg"/>
          <p:cNvPicPr>
            <a:picLocks noChangeAspect="1" noChangeArrowheads="1"/>
          </p:cNvPicPr>
          <p:nvPr/>
        </p:nvPicPr>
        <p:blipFill rotWithShape="1">
          <a:blip r:embed="rId2">
            <a:extLst>
              <a:ext uri="{28A0092B-C50C-407E-A947-70E740481C1C}">
                <a14:useLocalDpi xmlns:a14="http://schemas.microsoft.com/office/drawing/2010/main" val="0"/>
              </a:ext>
            </a:extLst>
          </a:blip>
          <a:srcRect l="-126" t="20928" r="117" b="4159"/>
          <a:stretch/>
        </p:blipFill>
        <p:spPr bwMode="auto">
          <a:xfrm>
            <a:off x="-12204" y="7937"/>
            <a:ext cx="9156204" cy="6850063"/>
          </a:xfrm>
          <a:prstGeom prst="rect">
            <a:avLst/>
          </a:prstGeom>
          <a:noFill/>
          <a:extLst>
            <a:ext uri="{909E8E84-426E-40DD-AFC4-6F175D3DCCD1}">
              <a14:hiddenFill xmlns:a14="http://schemas.microsoft.com/office/drawing/2010/main">
                <a:solidFill>
                  <a:srgbClr val="FFFFFF"/>
                </a:solidFill>
              </a14:hiddenFill>
            </a:ext>
          </a:extLst>
        </p:spPr>
      </p:pic>
      <p:sp>
        <p:nvSpPr>
          <p:cNvPr id="8" name="AutoShape 10" descr="C:\Users\%D0%9A%D0%BB%D0%B0%D0%B2%D0%B4%D0%B8%D1%8F\Desktop\scale_1200.webp"/>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12" descr="C:\Users\%D0%9A%D0%BB%D0%B0%D0%B2%D0%B4%D0%B8%D1%8F\Desktop\scale_1200.webp"/>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AutoShape 14" descr="C:\Users\%D0%9A%D0%BB%D0%B0%D0%B2%D0%B4%D0%B8%D1%8F\Desktop\scale_1200.webp"/>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AutoShape 16" descr="C:\Users\%D0%9A%D0%BB%D0%B0%D0%B2%D0%B4%D0%B8%D1%8F\Desktop\scale_1200.webp"/>
          <p:cNvSpPr>
            <a:spLocks noChangeAspect="1" noChangeArrowheads="1"/>
          </p:cNvSpPr>
          <p:nvPr/>
        </p:nvSpPr>
        <p:spPr bwMode="auto">
          <a:xfrm>
            <a:off x="1222375" y="922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AutoShape 18" descr="C:\Users\%D0%9A%D0%BB%D0%B0%D0%B2%D0%B4%D0%B8%D1%8F\Desktop\scale_1200.webp"/>
          <p:cNvSpPr>
            <a:spLocks noChangeAspect="1" noChangeArrowheads="1"/>
          </p:cNvSpPr>
          <p:nvPr/>
        </p:nvSpPr>
        <p:spPr bwMode="auto">
          <a:xfrm>
            <a:off x="1374775" y="1074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AutoShape 20" descr="C:\Users\%D0%9A%D0%BB%D0%B0%D0%B2%D0%B4%D0%B8%D1%8F\Desktop\scale_1200.webp"/>
          <p:cNvSpPr>
            <a:spLocks noChangeAspect="1" noChangeArrowheads="1"/>
          </p:cNvSpPr>
          <p:nvPr/>
        </p:nvSpPr>
        <p:spPr bwMode="auto">
          <a:xfrm>
            <a:off x="1527175" y="1227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4" name="AutoShape 22" descr="C:\Users\%D0%9A%D0%BB%D0%B0%D0%B2%D0%B4%D0%B8%D1%8F\Desktop\scale_1200.webp"/>
          <p:cNvSpPr>
            <a:spLocks noChangeAspect="1" noChangeArrowheads="1"/>
          </p:cNvSpPr>
          <p:nvPr/>
        </p:nvSpPr>
        <p:spPr bwMode="auto">
          <a:xfrm>
            <a:off x="1679575" y="1379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5" name="AutoShape 24" descr="C:\Users\%D0%9A%D0%BB%D0%B0%D0%B2%D0%B4%D0%B8%D1%8F\Desktop\scale_1200.webp"/>
          <p:cNvSpPr>
            <a:spLocks noChangeAspect="1" noChangeArrowheads="1"/>
          </p:cNvSpPr>
          <p:nvPr/>
        </p:nvSpPr>
        <p:spPr bwMode="auto">
          <a:xfrm>
            <a:off x="1831975" y="1531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8" name="Объект 2"/>
          <p:cNvSpPr>
            <a:spLocks noGrp="1"/>
          </p:cNvSpPr>
          <p:nvPr>
            <p:ph idx="1"/>
          </p:nvPr>
        </p:nvSpPr>
        <p:spPr>
          <a:xfrm rot="626066">
            <a:off x="3679489" y="272718"/>
            <a:ext cx="3312368" cy="3748640"/>
          </a:xfrm>
        </p:spPr>
        <p:txBody>
          <a:bodyPr>
            <a:normAutofit fontScale="85000" lnSpcReduction="10000"/>
          </a:bodyPr>
          <a:lstStyle/>
          <a:p>
            <a:pPr marL="0" indent="0" algn="ctr">
              <a:buNone/>
            </a:pPr>
            <a:r>
              <a:rPr lang="ru-RU" sz="3200" dirty="0">
                <a:solidFill>
                  <a:srgbClr val="002060"/>
                </a:solidFill>
                <a:latin typeface="Times New Roman" panose="02020603050405020304" pitchFamily="18" charset="0"/>
                <a:cs typeface="Times New Roman" panose="02020603050405020304" pitchFamily="18" charset="0"/>
              </a:rPr>
              <a:t>А сейчас мы с вами поиграем. </a:t>
            </a:r>
          </a:p>
          <a:p>
            <a:pPr marL="0" indent="0" algn="ctr">
              <a:buNone/>
            </a:pPr>
            <a:r>
              <a:rPr lang="ru-RU" sz="3200" dirty="0">
                <a:solidFill>
                  <a:srgbClr val="002060"/>
                </a:solidFill>
                <a:latin typeface="Times New Roman" panose="02020603050405020304" pitchFamily="18" charset="0"/>
                <a:cs typeface="Times New Roman" panose="02020603050405020304" pitchFamily="18" charset="0"/>
              </a:rPr>
              <a:t>Если продукт полезный, хлопните в ладоши и громко скажите «Да!», если неполезный, тогда все дружно топните и скажите «Нет!»</a:t>
            </a:r>
          </a:p>
          <a:p>
            <a:pPr algn="ctr"/>
            <a:endParaRPr lang="ru-RU" sz="32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74961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C:\Users\Клавдия\Desktop\exotic-1-1024x6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0608" y="1916831"/>
            <a:ext cx="5076193" cy="3380823"/>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323528" y="404664"/>
            <a:ext cx="8496944" cy="1800200"/>
          </a:xfrm>
        </p:spPr>
        <p:txBody>
          <a:bodyPr>
            <a:noAutofit/>
          </a:bodyPr>
          <a:lstStyle/>
          <a:p>
            <a:pPr marL="65087" indent="0"/>
            <a:r>
              <a:rPr lang="ru-RU" sz="2800" dirty="0">
                <a:effectLst/>
                <a:latin typeface="Times New Roman" panose="02020603050405020304" pitchFamily="18" charset="0"/>
                <a:cs typeface="Times New Roman" panose="02020603050405020304" pitchFamily="18" charset="0"/>
              </a:rPr>
              <a:t>Есть вредные и полезные продукты питания. Кто даст правильный ответ. Что полезно, а что нет?</a:t>
            </a:r>
            <a:br>
              <a:rPr lang="ru-RU" sz="2000" dirty="0">
                <a:effectLst/>
                <a:latin typeface="Times New Roman" panose="02020603050405020304" pitchFamily="18" charset="0"/>
                <a:cs typeface="Times New Roman" panose="02020603050405020304" pitchFamily="18" charset="0"/>
              </a:rPr>
            </a:br>
            <a:endParaRPr lang="ru-RU" sz="2000" dirty="0">
              <a:effectLst/>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95536" y="2060848"/>
            <a:ext cx="6120680" cy="4320480"/>
          </a:xfrm>
        </p:spPr>
        <p:txBody>
          <a:bodyPr>
            <a:normAutofit/>
          </a:bodyPr>
          <a:lstStyle/>
          <a:p>
            <a:r>
              <a:rPr lang="ru-RU" dirty="0">
                <a:solidFill>
                  <a:srgbClr val="002060"/>
                </a:solidFill>
                <a:latin typeface="Times New Roman" panose="02020603050405020304" pitchFamily="18" charset="0"/>
                <a:cs typeface="Times New Roman" panose="02020603050405020304" pitchFamily="18" charset="0"/>
              </a:rPr>
              <a:t> Яблочный сок?</a:t>
            </a:r>
          </a:p>
          <a:p>
            <a:r>
              <a:rPr lang="ru-RU" dirty="0">
                <a:solidFill>
                  <a:srgbClr val="002060"/>
                </a:solidFill>
                <a:latin typeface="Times New Roman" panose="02020603050405020304" pitchFamily="18" charset="0"/>
                <a:cs typeface="Times New Roman" panose="02020603050405020304" pitchFamily="18" charset="0"/>
              </a:rPr>
              <a:t>Пепси, лимонад?</a:t>
            </a:r>
          </a:p>
          <a:p>
            <a:r>
              <a:rPr lang="ru-RU" dirty="0">
                <a:solidFill>
                  <a:srgbClr val="002060"/>
                </a:solidFill>
                <a:latin typeface="Times New Roman" panose="02020603050405020304" pitchFamily="18" charset="0"/>
                <a:cs typeface="Times New Roman" panose="02020603050405020304" pitchFamily="18" charset="0"/>
              </a:rPr>
              <a:t>Жареные семечки?</a:t>
            </a:r>
          </a:p>
          <a:p>
            <a:r>
              <a:rPr lang="ru-RU" dirty="0">
                <a:solidFill>
                  <a:srgbClr val="002060"/>
                </a:solidFill>
                <a:latin typeface="Times New Roman" panose="02020603050405020304" pitchFamily="18" charset="0"/>
                <a:cs typeface="Times New Roman" panose="02020603050405020304" pitchFamily="18" charset="0"/>
              </a:rPr>
              <a:t>Сахар - рафинад?</a:t>
            </a:r>
          </a:p>
          <a:p>
            <a:r>
              <a:rPr lang="ru-RU" dirty="0">
                <a:solidFill>
                  <a:srgbClr val="002060"/>
                </a:solidFill>
                <a:latin typeface="Times New Roman" panose="02020603050405020304" pitchFamily="18" charset="0"/>
                <a:cs typeface="Times New Roman" panose="02020603050405020304" pitchFamily="18" charset="0"/>
              </a:rPr>
              <a:t>Пирожки горячие?</a:t>
            </a:r>
          </a:p>
          <a:p>
            <a:r>
              <a:rPr lang="ru-RU" dirty="0">
                <a:solidFill>
                  <a:srgbClr val="002060"/>
                </a:solidFill>
                <a:latin typeface="Times New Roman" panose="02020603050405020304" pitchFamily="18" charset="0"/>
                <a:cs typeface="Times New Roman" panose="02020603050405020304" pitchFamily="18" charset="0"/>
              </a:rPr>
              <a:t>Чипсы хрустящие?</a:t>
            </a:r>
          </a:p>
          <a:p>
            <a:r>
              <a:rPr lang="ru-RU" dirty="0">
                <a:solidFill>
                  <a:srgbClr val="002060"/>
                </a:solidFill>
                <a:latin typeface="Times New Roman" panose="02020603050405020304" pitchFamily="18" charset="0"/>
                <a:cs typeface="Times New Roman" panose="02020603050405020304" pitchFamily="18" charset="0"/>
              </a:rPr>
              <a:t>Молоко и каша?</a:t>
            </a:r>
          </a:p>
          <a:p>
            <a:r>
              <a:rPr lang="ru-RU" dirty="0">
                <a:solidFill>
                  <a:srgbClr val="002060"/>
                </a:solidFill>
                <a:latin typeface="Times New Roman" panose="02020603050405020304" pitchFamily="18" charset="0"/>
                <a:cs typeface="Times New Roman" panose="02020603050405020304" pitchFamily="18" charset="0"/>
              </a:rPr>
              <a:t>Фрукты, простокваша?	</a:t>
            </a:r>
          </a:p>
          <a:p>
            <a:endParaRPr lang="ru-RU"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6084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Клавдия\Desktop\Banner_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76872"/>
            <a:ext cx="9162256" cy="4581128"/>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1"/>
          <p:cNvSpPr txBox="1">
            <a:spLocks/>
          </p:cNvSpPr>
          <p:nvPr/>
        </p:nvSpPr>
        <p:spPr>
          <a:xfrm>
            <a:off x="323528" y="332656"/>
            <a:ext cx="8229600" cy="160020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fontAlgn="auto">
              <a:spcAft>
                <a:spcPts val="0"/>
              </a:spcAft>
            </a:pPr>
            <a:r>
              <a:rPr kumimoji="0" lang="ru-RU" sz="4800" dirty="0"/>
              <a:t>	</a:t>
            </a:r>
            <a:r>
              <a:rPr kumimoji="0" lang="ru-RU" sz="3600" dirty="0">
                <a:solidFill>
                  <a:srgbClr val="002060"/>
                </a:solidFill>
                <a:effectLst/>
              </a:rPr>
              <a:t>Загадка:</a:t>
            </a:r>
          </a:p>
        </p:txBody>
      </p:sp>
      <p:sp>
        <p:nvSpPr>
          <p:cNvPr id="6" name="Объект 2"/>
          <p:cNvSpPr txBox="1">
            <a:spLocks/>
          </p:cNvSpPr>
          <p:nvPr/>
        </p:nvSpPr>
        <p:spPr>
          <a:xfrm>
            <a:off x="1259632" y="2298834"/>
            <a:ext cx="7139136" cy="363326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fontAlgn="auto">
              <a:spcAft>
                <a:spcPts val="0"/>
              </a:spcAft>
              <a:buFont typeface="Arial" pitchFamily="34" charset="0"/>
              <a:buNone/>
            </a:pPr>
            <a:endParaRPr kumimoji="0" lang="ru-RU" sz="3600" dirty="0">
              <a:solidFill>
                <a:srgbClr val="0070C0"/>
              </a:solidFill>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1480828" y="2331115"/>
            <a:ext cx="6696744" cy="3600986"/>
          </a:xfrm>
          <a:prstGeom prst="rect">
            <a:avLst/>
          </a:prstGeom>
        </p:spPr>
        <p:txBody>
          <a:bodyPr wrap="square">
            <a:spAutoFit/>
          </a:bodyPr>
          <a:lstStyle/>
          <a:p>
            <a:pPr algn="ctr"/>
            <a:r>
              <a:rPr lang="ru-RU" sz="3600" dirty="0">
                <a:solidFill>
                  <a:srgbClr val="0070C0"/>
                </a:solidFill>
              </a:rPr>
              <a:t>Что за белая водица</a:t>
            </a:r>
            <a:br>
              <a:rPr lang="ru-RU" sz="3600" dirty="0">
                <a:solidFill>
                  <a:srgbClr val="0070C0"/>
                </a:solidFill>
              </a:rPr>
            </a:br>
            <a:r>
              <a:rPr lang="ru-RU" sz="3600" dirty="0">
                <a:solidFill>
                  <a:srgbClr val="0070C0"/>
                </a:solidFill>
              </a:rPr>
              <a:t>С фермы к нам в бидонах мчится?</a:t>
            </a:r>
            <a:br>
              <a:rPr lang="ru-RU" sz="3600" dirty="0">
                <a:solidFill>
                  <a:srgbClr val="0070C0"/>
                </a:solidFill>
              </a:rPr>
            </a:br>
            <a:r>
              <a:rPr lang="ru-RU" sz="3600" dirty="0">
                <a:solidFill>
                  <a:srgbClr val="0070C0"/>
                </a:solidFill>
              </a:rPr>
              <a:t>Мы ответ нашли легко —</a:t>
            </a:r>
            <a:br>
              <a:rPr lang="ru-RU" sz="3600" dirty="0">
                <a:solidFill>
                  <a:srgbClr val="0070C0"/>
                </a:solidFill>
              </a:rPr>
            </a:br>
            <a:r>
              <a:rPr lang="ru-RU" sz="3600" dirty="0">
                <a:solidFill>
                  <a:srgbClr val="0070C0"/>
                </a:solidFill>
              </a:rPr>
              <a:t>Это просто... </a:t>
            </a:r>
          </a:p>
          <a:p>
            <a:pPr marL="65087" indent="0">
              <a:buNone/>
            </a:pPr>
            <a:r>
              <a:rPr lang="ru-RU" dirty="0"/>
              <a:t> </a:t>
            </a:r>
          </a:p>
          <a:p>
            <a:pPr algn="ctr"/>
            <a:endParaRPr lang="ru-RU" dirty="0"/>
          </a:p>
        </p:txBody>
      </p:sp>
    </p:spTree>
    <p:extLst>
      <p:ext uri="{BB962C8B-B14F-4D97-AF65-F5344CB8AC3E}">
        <p14:creationId xmlns:p14="http://schemas.microsoft.com/office/powerpoint/2010/main" val="342114676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C:\Users\Клавдия\Desktop\PwCBulgaria_Academy_WakeUpHealthy_HomePic.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045" t="-278" r="8456" b="1"/>
          <a:stretch/>
        </p:blipFill>
        <p:spPr bwMode="auto">
          <a:xfrm>
            <a:off x="19050" y="-19050"/>
            <a:ext cx="9124950" cy="687705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2267744" y="1700808"/>
            <a:ext cx="5616624" cy="4209331"/>
          </a:xfrm>
        </p:spPr>
        <p:txBody>
          <a:bodyPr>
            <a:noAutofit/>
          </a:bodyPr>
          <a:lstStyle/>
          <a:p>
            <a:pPr marL="0" indent="0">
              <a:buNone/>
            </a:pPr>
            <a:r>
              <a:rPr lang="ru-RU" sz="2800" dirty="0">
                <a:solidFill>
                  <a:srgbClr val="002060"/>
                </a:solidFill>
                <a:latin typeface="Times New Roman" panose="02020603050405020304" pitchFamily="18" charset="0"/>
                <a:cs typeface="Times New Roman" panose="02020603050405020304" pitchFamily="18" charset="0"/>
              </a:rPr>
              <a:t>Мы сегодня пытались в игровой форме рассказать вам о том, как важно чтобы питание ребенка было сбалансированным, разнообразным и правильным. Вы можете быть уверенны, что в нашем детском саду дети питаются правильно и вкусно.</a:t>
            </a:r>
          </a:p>
          <a:p>
            <a:pPr marL="65087" indent="0">
              <a:buNone/>
            </a:pPr>
            <a:r>
              <a:rPr lang="ru-RU" sz="2800" dirty="0">
                <a:solidFill>
                  <a:srgbClr val="002060"/>
                </a:solidFill>
                <a:latin typeface="Times New Roman" panose="02020603050405020304" pitchFamily="18" charset="0"/>
                <a:cs typeface="Times New Roman" panose="02020603050405020304" pitchFamily="18" charset="0"/>
              </a:rPr>
              <a:t> </a:t>
            </a:r>
          </a:p>
          <a:p>
            <a:endParaRPr lang="ru-RU" sz="2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09504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Клавдия\Desktop\PwCBulgaria_Academy_WakeUpHealthy_HomePic.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045" t="-278" r="8456" b="1"/>
          <a:stretch/>
        </p:blipFill>
        <p:spPr bwMode="auto">
          <a:xfrm>
            <a:off x="19050" y="-19050"/>
            <a:ext cx="9124950" cy="6877050"/>
          </a:xfrm>
          <a:prstGeom prst="rect">
            <a:avLst/>
          </a:prstGeom>
          <a:noFill/>
          <a:extLst>
            <a:ext uri="{909E8E84-426E-40DD-AFC4-6F175D3DCCD1}">
              <a14:hiddenFill xmlns:a14="http://schemas.microsoft.com/office/drawing/2010/main">
                <a:solidFill>
                  <a:srgbClr val="FFFFFF"/>
                </a:solidFill>
              </a14:hiddenFill>
            </a:ext>
          </a:extLst>
        </p:spPr>
      </p:pic>
      <p:sp>
        <p:nvSpPr>
          <p:cNvPr id="31746" name="Заголовок 1"/>
          <p:cNvSpPr>
            <a:spLocks noGrp="1"/>
          </p:cNvSpPr>
          <p:nvPr>
            <p:ph type="title"/>
          </p:nvPr>
        </p:nvSpPr>
        <p:spPr>
          <a:xfrm>
            <a:off x="3419872" y="4077072"/>
            <a:ext cx="5509120" cy="620688"/>
          </a:xfrm>
        </p:spPr>
        <p:txBody>
          <a:bodyPr anchor="t">
            <a:noAutofit/>
          </a:bodyPr>
          <a:lstStyle/>
          <a:p>
            <a:pPr marL="484632" algn="ctr" eaLnBrk="1" fontAlgn="auto" hangingPunct="1">
              <a:spcAft>
                <a:spcPts val="0"/>
              </a:spcAft>
              <a:defRPr/>
            </a:pPr>
            <a:r>
              <a:rPr lang="ru-RU" sz="2800" b="1" dirty="0" err="1">
                <a:solidFill>
                  <a:srgbClr val="FF0000"/>
                </a:solidFill>
                <a:latin typeface="Times New Roman" panose="02020603050405020304" pitchFamily="18" charset="0"/>
                <a:cs typeface="Times New Roman" panose="02020603050405020304" pitchFamily="18" charset="0"/>
              </a:rPr>
              <a:t>Л.Н.Толстой</a:t>
            </a:r>
            <a:endParaRPr lang="ru-RU" sz="3200" b="1" dirty="0">
              <a:solidFill>
                <a:srgbClr val="FF0000"/>
              </a:solidFill>
              <a:latin typeface="Times New Roman" panose="02020603050405020304" pitchFamily="18" charset="0"/>
              <a:cs typeface="Times New Roman" panose="02020603050405020304" pitchFamily="18" charset="0"/>
            </a:endParaRPr>
          </a:p>
        </p:txBody>
      </p:sp>
      <p:sp>
        <p:nvSpPr>
          <p:cNvPr id="4" name="Объект 3"/>
          <p:cNvSpPr>
            <a:spLocks noGrp="1"/>
          </p:cNvSpPr>
          <p:nvPr>
            <p:ph idx="1"/>
          </p:nvPr>
        </p:nvSpPr>
        <p:spPr>
          <a:xfrm>
            <a:off x="1907704" y="1628800"/>
            <a:ext cx="6120680" cy="2880321"/>
          </a:xfrm>
        </p:spPr>
        <p:txBody>
          <a:bodyPr>
            <a:noAutofit/>
          </a:bodyPr>
          <a:lstStyle/>
          <a:p>
            <a:pPr eaLnBrk="1" hangingPunct="1">
              <a:lnSpc>
                <a:spcPct val="115000"/>
              </a:lnSpc>
              <a:buNone/>
            </a:pPr>
            <a:r>
              <a:rPr lang="ru-RU" sz="2800" dirty="0">
                <a:solidFill>
                  <a:srgbClr val="002060"/>
                </a:solidFill>
                <a:latin typeface="Times New Roman" panose="02020603050405020304" pitchFamily="18" charset="0"/>
                <a:cs typeface="Times New Roman" panose="02020603050405020304" pitchFamily="18" charset="0"/>
              </a:rPr>
              <a:t>    «Если бы люди ели только тогда, когда они очень голодны, и если бы питались простой чистой и здоровой пищей, то они не знали бы болезней и могли управлять своей душой и телом»</a:t>
            </a:r>
            <a:endParaRPr lang="ru-RU" altLang="ru-RU" sz="3600" dirty="0">
              <a:solidFill>
                <a:srgbClr val="002060"/>
              </a:solidFill>
              <a:latin typeface="Times New Roman" panose="02020603050405020304" pitchFamily="18" charset="0"/>
              <a:ea typeface="Calibri" pitchFamily="34" charset="0"/>
              <a:cs typeface="Times New Roman" panose="02020603050405020304" pitchFamily="18" charset="0"/>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C:\Users\Клавдия\Desktop\PwCBulgaria_Academy_WakeUpHealthy_HomePic.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045" t="-278" r="8456" b="1"/>
          <a:stretch/>
        </p:blipFill>
        <p:spPr bwMode="auto">
          <a:xfrm>
            <a:off x="19050" y="-19050"/>
            <a:ext cx="9124950" cy="687705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1259632" y="2852936"/>
            <a:ext cx="7272808" cy="720081"/>
          </a:xfrm>
        </p:spPr>
        <p:txBody>
          <a:bodyPr>
            <a:normAutofit fontScale="92500" lnSpcReduction="20000"/>
          </a:bodyPr>
          <a:lstStyle/>
          <a:p>
            <a:pPr marL="0" indent="0" algn="ctr">
              <a:buNone/>
            </a:pPr>
            <a:r>
              <a:rPr lang="ru-RU" sz="5400" dirty="0">
                <a:solidFill>
                  <a:srgbClr val="FF0000"/>
                </a:solidFill>
                <a:latin typeface="Times New Roman" panose="02020603050405020304" pitchFamily="18" charset="0"/>
                <a:cs typeface="Times New Roman" panose="02020603050405020304" pitchFamily="18" charset="0"/>
              </a:rPr>
              <a:t>До новых встреч!</a:t>
            </a:r>
          </a:p>
        </p:txBody>
      </p:sp>
    </p:spTree>
    <p:extLst>
      <p:ext uri="{BB962C8B-B14F-4D97-AF65-F5344CB8AC3E}">
        <p14:creationId xmlns:p14="http://schemas.microsoft.com/office/powerpoint/2010/main" val="2277536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latin typeface="Times New Roman" panose="02020603050405020304" pitchFamily="18" charset="0"/>
                <a:cs typeface="Times New Roman" panose="02020603050405020304" pitchFamily="18" charset="0"/>
              </a:rPr>
              <a:t>Молоко</a:t>
            </a:r>
          </a:p>
        </p:txBody>
      </p:sp>
      <p:pic>
        <p:nvPicPr>
          <p:cNvPr id="5122" name="Picture 2" descr="Молоко в стакане и кувшин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1916832"/>
            <a:ext cx="4392488" cy="4392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65826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Клавдия\Desktop\Banner_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76872"/>
            <a:ext cx="9162256" cy="4581128"/>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1"/>
          <p:cNvSpPr txBox="1">
            <a:spLocks/>
          </p:cNvSpPr>
          <p:nvPr/>
        </p:nvSpPr>
        <p:spPr>
          <a:xfrm>
            <a:off x="169609" y="332656"/>
            <a:ext cx="8229600" cy="160020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fontAlgn="auto">
              <a:spcAft>
                <a:spcPts val="0"/>
              </a:spcAft>
            </a:pPr>
            <a:r>
              <a:rPr kumimoji="0" lang="ru-RU" sz="4800" dirty="0"/>
              <a:t>	</a:t>
            </a:r>
            <a:r>
              <a:rPr kumimoji="0" lang="ru-RU" sz="3600" dirty="0">
                <a:solidFill>
                  <a:srgbClr val="002060"/>
                </a:solidFill>
                <a:effectLst/>
              </a:rPr>
              <a:t>Загадка:</a:t>
            </a:r>
          </a:p>
        </p:txBody>
      </p:sp>
      <p:sp>
        <p:nvSpPr>
          <p:cNvPr id="6" name="Объект 2"/>
          <p:cNvSpPr txBox="1">
            <a:spLocks/>
          </p:cNvSpPr>
          <p:nvPr/>
        </p:nvSpPr>
        <p:spPr>
          <a:xfrm>
            <a:off x="1259632" y="2298834"/>
            <a:ext cx="7139136" cy="363326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fontAlgn="auto">
              <a:spcAft>
                <a:spcPts val="0"/>
              </a:spcAft>
              <a:buFont typeface="Arial" pitchFamily="34" charset="0"/>
              <a:buNone/>
            </a:pPr>
            <a:endParaRPr kumimoji="0" lang="ru-RU" sz="3600" dirty="0">
              <a:solidFill>
                <a:srgbClr val="0070C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373880" y="2492896"/>
            <a:ext cx="6995120" cy="2985195"/>
          </a:xfrm>
        </p:spPr>
        <p:txBody>
          <a:bodyPr/>
          <a:lstStyle/>
          <a:p>
            <a:pPr marL="0" indent="0" algn="ctr">
              <a:buNone/>
            </a:pPr>
            <a:r>
              <a:rPr lang="ru-RU" sz="3600" dirty="0">
                <a:solidFill>
                  <a:srgbClr val="0070C0"/>
                </a:solidFill>
                <a:latin typeface="Times New Roman" panose="02020603050405020304" pitchFamily="18" charset="0"/>
                <a:cs typeface="Times New Roman" panose="02020603050405020304" pitchFamily="18" charset="0"/>
              </a:rPr>
              <a:t>Догадайтесь, кто такая?</a:t>
            </a:r>
            <a:br>
              <a:rPr lang="ru-RU" sz="3600" dirty="0">
                <a:solidFill>
                  <a:srgbClr val="0070C0"/>
                </a:solidFill>
                <a:latin typeface="Times New Roman" panose="02020603050405020304" pitchFamily="18" charset="0"/>
                <a:cs typeface="Times New Roman" panose="02020603050405020304" pitchFamily="18" charset="0"/>
              </a:rPr>
            </a:br>
            <a:r>
              <a:rPr lang="ru-RU" sz="3600" dirty="0">
                <a:solidFill>
                  <a:srgbClr val="0070C0"/>
                </a:solidFill>
                <a:latin typeface="Times New Roman" panose="02020603050405020304" pitchFamily="18" charset="0"/>
                <a:cs typeface="Times New Roman" panose="02020603050405020304" pitchFamily="18" charset="0"/>
              </a:rPr>
              <a:t>Белоснежная, густая.</a:t>
            </a:r>
            <a:br>
              <a:rPr lang="ru-RU" sz="3600" dirty="0">
                <a:solidFill>
                  <a:srgbClr val="0070C0"/>
                </a:solidFill>
                <a:latin typeface="Times New Roman" panose="02020603050405020304" pitchFamily="18" charset="0"/>
                <a:cs typeface="Times New Roman" panose="02020603050405020304" pitchFamily="18" charset="0"/>
              </a:rPr>
            </a:br>
            <a:r>
              <a:rPr lang="ru-RU" sz="3600" dirty="0">
                <a:solidFill>
                  <a:srgbClr val="0070C0"/>
                </a:solidFill>
                <a:latin typeface="Times New Roman" panose="02020603050405020304" pitchFamily="18" charset="0"/>
                <a:cs typeface="Times New Roman" panose="02020603050405020304" pitchFamily="18" charset="0"/>
              </a:rPr>
              <a:t>Сливки взбили утром рано,</a:t>
            </a:r>
            <a:br>
              <a:rPr lang="ru-RU" sz="3600" dirty="0">
                <a:solidFill>
                  <a:srgbClr val="0070C0"/>
                </a:solidFill>
                <a:latin typeface="Times New Roman" panose="02020603050405020304" pitchFamily="18" charset="0"/>
                <a:cs typeface="Times New Roman" panose="02020603050405020304" pitchFamily="18" charset="0"/>
              </a:rPr>
            </a:br>
            <a:r>
              <a:rPr lang="ru-RU" sz="3600" dirty="0">
                <a:solidFill>
                  <a:srgbClr val="0070C0"/>
                </a:solidFill>
                <a:latin typeface="Times New Roman" panose="02020603050405020304" pitchFamily="18" charset="0"/>
                <a:cs typeface="Times New Roman" panose="02020603050405020304" pitchFamily="18" charset="0"/>
              </a:rPr>
              <a:t>Чтоб была у нас...</a:t>
            </a:r>
          </a:p>
          <a:p>
            <a:endParaRPr lang="ru-RU" dirty="0"/>
          </a:p>
        </p:txBody>
      </p:sp>
    </p:spTree>
    <p:extLst>
      <p:ext uri="{BB962C8B-B14F-4D97-AF65-F5344CB8AC3E}">
        <p14:creationId xmlns:p14="http://schemas.microsoft.com/office/powerpoint/2010/main" val="47873303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сполнительная">
  <a:themeElements>
    <a:clrScheme name="Исполнительная">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Исполнительн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Исполнитель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4258</TotalTime>
  <Words>1308</Words>
  <Application>Microsoft Office PowerPoint</Application>
  <PresentationFormat>Экран (4:3)</PresentationFormat>
  <Paragraphs>140</Paragraphs>
  <Slides>72</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72</vt:i4>
      </vt:variant>
    </vt:vector>
  </HeadingPairs>
  <TitlesOfParts>
    <vt:vector size="80" baseType="lpstr">
      <vt:lpstr>Arial</vt:lpstr>
      <vt:lpstr>Calibri</vt:lpstr>
      <vt:lpstr>Century Gothic</vt:lpstr>
      <vt:lpstr>Courier New</vt:lpstr>
      <vt:lpstr>Palatino Linotype</vt:lpstr>
      <vt:lpstr>Times New Roman</vt:lpstr>
      <vt:lpstr>Wingdings 2</vt:lpstr>
      <vt:lpstr>Исполнительная</vt:lpstr>
      <vt:lpstr>Презентация PowerPoint</vt:lpstr>
      <vt:lpstr>Презентация PowerPoint</vt:lpstr>
      <vt:lpstr>Презентация PowerPoint</vt:lpstr>
      <vt:lpstr>Разминка                 Отгадайте загадку? </vt:lpstr>
      <vt:lpstr> Загадка:</vt:lpstr>
      <vt:lpstr>Сыр</vt:lpstr>
      <vt:lpstr>Презентация PowerPoint</vt:lpstr>
      <vt:lpstr>Молоко</vt:lpstr>
      <vt:lpstr>Презентация PowerPoint</vt:lpstr>
      <vt:lpstr>Сметана</vt:lpstr>
      <vt:lpstr>Презентация PowerPoint</vt:lpstr>
      <vt:lpstr>Конфета</vt:lpstr>
      <vt:lpstr>Презентация PowerPoint</vt:lpstr>
      <vt:lpstr>Каша </vt:lpstr>
      <vt:lpstr>Презентация PowerPoint</vt:lpstr>
      <vt:lpstr>Винегрет </vt:lpstr>
      <vt:lpstr>Презентация PowerPoint</vt:lpstr>
      <vt:lpstr>Творог </vt:lpstr>
      <vt:lpstr>Презентация PowerPoint</vt:lpstr>
      <vt:lpstr>Блин </vt:lpstr>
      <vt:lpstr> «Каша – радость наша»</vt:lpstr>
      <vt:lpstr>Презентация PowerPoint</vt:lpstr>
      <vt:lpstr>Маслом </vt:lpstr>
      <vt:lpstr>Презентация PowerPoint</vt:lpstr>
      <vt:lpstr>Дружба </vt:lpstr>
      <vt:lpstr>Презентация PowerPoint</vt:lpstr>
      <vt:lpstr> Овсяную </vt:lpstr>
      <vt:lpstr>Презентация PowerPoint</vt:lpstr>
      <vt:lpstr>Кукурузная </vt:lpstr>
      <vt:lpstr>Презентация PowerPoint</vt:lpstr>
      <vt:lpstr> Перловую </vt:lpstr>
      <vt:lpstr>Презентация PowerPoint</vt:lpstr>
      <vt:lpstr>Манная</vt:lpstr>
      <vt:lpstr>Презентация PowerPoint</vt:lpstr>
      <vt:lpstr>«Овощи с грядки» </vt:lpstr>
      <vt:lpstr>Морковь </vt:lpstr>
      <vt:lpstr>Презентация PowerPoint</vt:lpstr>
      <vt:lpstr>Картофель </vt:lpstr>
      <vt:lpstr>Презентация PowerPoint</vt:lpstr>
      <vt:lpstr>В болгарском красном перце</vt:lpstr>
      <vt:lpstr>Какое название ещё имеет помидор?      Томат </vt:lpstr>
      <vt:lpstr>Презентация PowerPoint</vt:lpstr>
      <vt:lpstr>Горох </vt:lpstr>
      <vt:lpstr>Презентация PowerPoint</vt:lpstr>
      <vt:lpstr>Тыква </vt:lpstr>
      <vt:lpstr>Овощи друзья наши</vt:lpstr>
      <vt:lpstr>Напитки</vt:lpstr>
      <vt:lpstr> Как называется освежающий напиток, смесь воды и соков из ягод или фруктов с добавлением мёда или сахара? </vt:lpstr>
      <vt:lpstr>Морс </vt:lpstr>
      <vt:lpstr>Презентация PowerPoint</vt:lpstr>
      <vt:lpstr>Компот</vt:lpstr>
      <vt:lpstr>Презентация PowerPoint</vt:lpstr>
      <vt:lpstr>Молоко</vt:lpstr>
      <vt:lpstr>Презентация PowerPoint</vt:lpstr>
      <vt:lpstr>Гранатовый сок </vt:lpstr>
      <vt:lpstr>Презентация PowerPoint</vt:lpstr>
      <vt:lpstr>Презентация PowerPoint</vt:lpstr>
      <vt:lpstr>Презентация PowerPoint</vt:lpstr>
      <vt:lpstr>Кисель </vt:lpstr>
      <vt:lpstr>Презентация PowerPoint</vt:lpstr>
      <vt:lpstr>Молочные реки, кисельные берега</vt:lpstr>
      <vt:lpstr>Презентация PowerPoint</vt:lpstr>
      <vt:lpstr>Презентация PowerPoint</vt:lpstr>
      <vt:lpstr>«Экзотические фрукты» </vt:lpstr>
      <vt:lpstr>Презентация PowerPoint</vt:lpstr>
      <vt:lpstr>Презентация PowerPoint</vt:lpstr>
      <vt:lpstr>Полезно - неполезно</vt:lpstr>
      <vt:lpstr>Презентация PowerPoint</vt:lpstr>
      <vt:lpstr>Есть вредные и полезные продукты питания. Кто даст правильный ответ. Что полезно, а что нет? </vt:lpstr>
      <vt:lpstr>Презентация PowerPoint</vt:lpstr>
      <vt:lpstr>Л.Н.Толстой</vt:lpstr>
      <vt:lpstr>Презентация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Проекты и целевые программы как основные механизмы изменений</dc:title>
  <dc:creator>Панова</dc:creator>
  <cp:lastModifiedBy>СИбирячок</cp:lastModifiedBy>
  <cp:revision>348</cp:revision>
  <dcterms:created xsi:type="dcterms:W3CDTF">2009-03-18T06:39:50Z</dcterms:created>
  <dcterms:modified xsi:type="dcterms:W3CDTF">2022-11-16T08:18:49Z</dcterms:modified>
</cp:coreProperties>
</file>