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3" r:id="rId2"/>
    <p:sldId id="318" r:id="rId3"/>
    <p:sldId id="284" r:id="rId4"/>
    <p:sldId id="334" r:id="rId5"/>
    <p:sldId id="290" r:id="rId6"/>
    <p:sldId id="304" r:id="rId7"/>
    <p:sldId id="306" r:id="rId8"/>
    <p:sldId id="319" r:id="rId9"/>
    <p:sldId id="301" r:id="rId10"/>
    <p:sldId id="302" r:id="rId11"/>
    <p:sldId id="303" r:id="rId12"/>
    <p:sldId id="293" r:id="rId13"/>
    <p:sldId id="307" r:id="rId14"/>
    <p:sldId id="308" r:id="rId15"/>
    <p:sldId id="309" r:id="rId16"/>
    <p:sldId id="310" r:id="rId17"/>
    <p:sldId id="311" r:id="rId18"/>
    <p:sldId id="295" r:id="rId19"/>
    <p:sldId id="316" r:id="rId20"/>
    <p:sldId id="317" r:id="rId21"/>
    <p:sldId id="313" r:id="rId22"/>
    <p:sldId id="320" r:id="rId23"/>
    <p:sldId id="314" r:id="rId24"/>
    <p:sldId id="335" r:id="rId25"/>
    <p:sldId id="312" r:id="rId26"/>
    <p:sldId id="292" r:id="rId27"/>
    <p:sldId id="299" r:id="rId28"/>
    <p:sldId id="315" r:id="rId29"/>
    <p:sldId id="321" r:id="rId30"/>
    <p:sldId id="298"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6" r:id="rId4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333300"/>
    <a:srgbClr val="00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77" d="100"/>
          <a:sy n="77" d="100"/>
        </p:scale>
        <p:origin x="113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pPr>
              <a:defRPr/>
            </a:pPr>
            <a:fld id="{26A091AF-4B31-4FA0-879D-26EF0E175A0B}" type="datetimeFigureOut">
              <a:rPr lang="ru-RU" smtClean="0"/>
              <a:pPr>
                <a:defRPr/>
              </a:pPr>
              <a:t>06.05.2025</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pPr>
              <a:defRPr/>
            </a:pPr>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pPr>
              <a:defRPr/>
            </a:pPr>
            <a:fld id="{3EB31C2F-A915-432A-A0AB-D4DDFF82902B}" type="slidenum">
              <a:rPr lang="ru-RU" smtClean="0"/>
              <a:pPr>
                <a:defRPr/>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70D9D55A-9833-4974-B340-FD20A87D9F42}" type="datetimeFigureOut">
              <a:rPr lang="ru-RU" smtClean="0"/>
              <a:pPr>
                <a:defRPr/>
              </a:pPr>
              <a:t>06.05.2025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3AACC88-C1C9-4D7A-9858-391A6CEB6CF5}"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FD32A870-961A-4CA6-AA9E-1A2DC95ABF4E}" type="datetimeFigureOut">
              <a:rPr lang="ru-RU" smtClean="0"/>
              <a:pPr>
                <a:defRPr/>
              </a:pPr>
              <a:t>06.05.2025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F0A748F-456F-44B2-8FF7-68F874FA42CD}"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A09FA99B-1E5F-4AAE-8A5B-055247DF48A2}" type="datetimeFigureOut">
              <a:rPr lang="ru-RU" smtClean="0"/>
              <a:pPr>
                <a:defRPr/>
              </a:pPr>
              <a:t>06.05.2025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51692A8-4A8D-49EC-AB94-0ECD40C75C3A}"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DBEC2847-A4B4-4706-BB51-9D5B83F7F41B}" type="datetimeFigureOut">
              <a:rPr lang="ru-RU" smtClean="0"/>
              <a:pPr>
                <a:defRPr/>
              </a:pPr>
              <a:t>06.05.2025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B435374-BADD-4094-B51B-64BF34B45A35}"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pPr>
              <a:defRPr/>
            </a:pPr>
            <a:fld id="{6C97E931-E9C6-4D42-8319-2954BC35952F}" type="datetimeFigureOut">
              <a:rPr lang="ru-RU" smtClean="0"/>
              <a:pPr>
                <a:defRPr/>
              </a:pPr>
              <a:t>06.05.2025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B3F7C74-8243-4286-BA50-4D1EFBB3AC96}" type="slidenum">
              <a:rPr lang="ru-RU" smtClean="0"/>
              <a:pPr>
                <a:defRPr/>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740746BF-F861-4D04-89B5-CFCD50AA7E38}" type="datetimeFigureOut">
              <a:rPr lang="ru-RU" smtClean="0"/>
              <a:pPr>
                <a:defRPr/>
              </a:pPr>
              <a:t>06.05.2025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7A7D4DC-8F87-4714-B4D2-0E5302F2FFB8}"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a:defRPr/>
            </a:pPr>
            <a:fld id="{0C311C9A-B95F-4AD6-93FD-80F3BD8F8A34}" type="datetimeFigureOut">
              <a:rPr lang="ru-RU" smtClean="0"/>
              <a:pPr>
                <a:defRPr/>
              </a:pPr>
              <a:t>06.05.2025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E86FB24D-076E-4F51-838C-A2B65BD36499}"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F3E5D13-8875-4637-B47C-788B7BC69ADB}" type="datetimeFigureOut">
              <a:rPr lang="ru-RU" smtClean="0"/>
              <a:pPr>
                <a:defRPr/>
              </a:pPr>
              <a:t>06.05.2025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4C1E0573-1F81-402A-B633-8AC3A028FED6}"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fld id="{B450835E-9230-49C8-93E8-BA6F90F38200}" type="datetimeFigureOut">
              <a:rPr lang="ru-RU" smtClean="0"/>
              <a:pPr>
                <a:defRPr/>
              </a:pPr>
              <a:t>06.05.2025</a:t>
            </a:fld>
            <a:endParaRPr lang="ru-RU"/>
          </a:p>
        </p:txBody>
      </p:sp>
      <p:sp>
        <p:nvSpPr>
          <p:cNvPr id="7" name="Slide Number Placeholder 6"/>
          <p:cNvSpPr>
            <a:spLocks noGrp="1"/>
          </p:cNvSpPr>
          <p:nvPr>
            <p:ph type="sldNum" sz="quarter" idx="12"/>
          </p:nvPr>
        </p:nvSpPr>
        <p:spPr/>
        <p:txBody>
          <a:bodyPr/>
          <a:lstStyle/>
          <a:p>
            <a:pPr>
              <a:defRPr/>
            </a:pPr>
            <a:fld id="{71CBCBE8-3770-4D54-8461-864CE3196085}" type="slidenum">
              <a:rPr lang="ru-RU" smtClean="0"/>
              <a:pPr>
                <a:defRPr/>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50B2B072-4B3F-47E3-ADEC-D935D5FABB2B}" type="datetimeFigureOut">
              <a:rPr lang="ru-RU" smtClean="0"/>
              <a:pPr>
                <a:defRPr/>
              </a:pPr>
              <a:t>06.05.2025</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ru-RU"/>
          </a:p>
        </p:txBody>
      </p:sp>
      <p:sp>
        <p:nvSpPr>
          <p:cNvPr id="7" name="Slide Number Placeholder 6"/>
          <p:cNvSpPr>
            <a:spLocks noGrp="1"/>
          </p:cNvSpPr>
          <p:nvPr>
            <p:ph type="sldNum" sz="quarter" idx="12"/>
          </p:nvPr>
        </p:nvSpPr>
        <p:spPr/>
        <p:txBody>
          <a:bodyPr/>
          <a:lstStyle/>
          <a:p>
            <a:pPr>
              <a:defRPr/>
            </a:pPr>
            <a:fld id="{1E761A68-9284-477B-A54A-F5A157B0E5E7}"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fld id="{2705B8BE-CC0C-4670-991C-E1A5CF61723A}" type="datetimeFigureOut">
              <a:rPr lang="ru-RU" smtClean="0"/>
              <a:pPr>
                <a:defRPr/>
              </a:pPr>
              <a:t>06.05.2025</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522622C1-B939-4DDC-8E1B-9000CE853E3B}"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285750"/>
            <a:ext cx="9144000" cy="5970865"/>
          </a:xfrm>
          <a:prstGeom prst="rect">
            <a:avLst/>
          </a:prstGeom>
          <a:noFill/>
        </p:spPr>
        <p:txBody>
          <a:bodyPr wrap="square">
            <a:spAutoFit/>
          </a:bodyPr>
          <a:lstStyle/>
          <a:p>
            <a:pPr algn="ctr" fontAlgn="auto">
              <a:spcBef>
                <a:spcPts val="0"/>
              </a:spcBef>
              <a:spcAft>
                <a:spcPts val="0"/>
              </a:spcAft>
              <a:defRPr/>
            </a:pPr>
            <a:r>
              <a:rPr lang="ru-RU" b="1" dirty="0">
                <a:solidFill>
                  <a:schemeClr val="tx2">
                    <a:lumMod val="75000"/>
                  </a:schemeClr>
                </a:solidFill>
                <a:latin typeface="Times New Roman" pitchFamily="18" charset="0"/>
                <a:cs typeface="Times New Roman" pitchFamily="18" charset="0"/>
              </a:rPr>
              <a:t>Муниципальное </a:t>
            </a:r>
            <a:r>
              <a:rPr lang="ru-RU" b="1" dirty="0" smtClean="0">
                <a:solidFill>
                  <a:schemeClr val="tx2">
                    <a:lumMod val="75000"/>
                  </a:schemeClr>
                </a:solidFill>
                <a:latin typeface="Times New Roman" pitchFamily="18" charset="0"/>
                <a:cs typeface="Times New Roman" pitchFamily="18" charset="0"/>
              </a:rPr>
              <a:t>бюджетное дошкольное  образовательное </a:t>
            </a:r>
            <a:r>
              <a:rPr lang="ru-RU" b="1" dirty="0">
                <a:solidFill>
                  <a:schemeClr val="tx2">
                    <a:lumMod val="75000"/>
                  </a:schemeClr>
                </a:solidFill>
                <a:latin typeface="Times New Roman" pitchFamily="18" charset="0"/>
                <a:cs typeface="Times New Roman" pitchFamily="18" charset="0"/>
              </a:rPr>
              <a:t>учреждение </a:t>
            </a:r>
            <a:r>
              <a:rPr lang="ru-RU" b="1" dirty="0" smtClean="0">
                <a:solidFill>
                  <a:schemeClr val="tx2">
                    <a:lumMod val="75000"/>
                  </a:schemeClr>
                </a:solidFill>
                <a:latin typeface="Times New Roman" pitchFamily="18" charset="0"/>
                <a:cs typeface="Times New Roman" pitchFamily="18" charset="0"/>
              </a:rPr>
              <a:t>-детский </a:t>
            </a:r>
            <a:r>
              <a:rPr lang="ru-RU" b="1" dirty="0">
                <a:solidFill>
                  <a:schemeClr val="tx2">
                    <a:lumMod val="75000"/>
                  </a:schemeClr>
                </a:solidFill>
                <a:latin typeface="Times New Roman" pitchFamily="18" charset="0"/>
                <a:cs typeface="Times New Roman" pitchFamily="18" charset="0"/>
              </a:rPr>
              <a:t>сад № </a:t>
            </a:r>
            <a:r>
              <a:rPr lang="ru-RU" b="1" dirty="0" smtClean="0">
                <a:solidFill>
                  <a:schemeClr val="tx2">
                    <a:lumMod val="75000"/>
                  </a:schemeClr>
                </a:solidFill>
                <a:latin typeface="Times New Roman" pitchFamily="18" charset="0"/>
                <a:cs typeface="Times New Roman" pitchFamily="18" charset="0"/>
              </a:rPr>
              <a:t>2 с. Раевский муниципального района  </a:t>
            </a:r>
            <a:r>
              <a:rPr lang="ru-RU" b="1" dirty="0" err="1" smtClean="0">
                <a:solidFill>
                  <a:schemeClr val="tx2">
                    <a:lumMod val="75000"/>
                  </a:schemeClr>
                </a:solidFill>
                <a:latin typeface="Times New Roman" pitchFamily="18" charset="0"/>
                <a:cs typeface="Times New Roman" pitchFamily="18" charset="0"/>
              </a:rPr>
              <a:t>Альшеевского</a:t>
            </a:r>
            <a:r>
              <a:rPr lang="ru-RU" b="1" dirty="0" smtClean="0">
                <a:solidFill>
                  <a:schemeClr val="tx2">
                    <a:lumMod val="75000"/>
                  </a:schemeClr>
                </a:solidFill>
                <a:latin typeface="Times New Roman" pitchFamily="18" charset="0"/>
                <a:cs typeface="Times New Roman" pitchFamily="18" charset="0"/>
              </a:rPr>
              <a:t> района </a:t>
            </a:r>
          </a:p>
          <a:p>
            <a:pPr algn="ctr" fontAlgn="auto">
              <a:spcBef>
                <a:spcPts val="0"/>
              </a:spcBef>
              <a:spcAft>
                <a:spcPts val="0"/>
              </a:spcAft>
              <a:defRPr/>
            </a:pPr>
            <a:r>
              <a:rPr lang="ru-RU" b="1" dirty="0" smtClean="0">
                <a:solidFill>
                  <a:schemeClr val="tx2">
                    <a:lumMod val="75000"/>
                  </a:schemeClr>
                </a:solidFill>
                <a:latin typeface="Times New Roman" pitchFamily="18" charset="0"/>
                <a:cs typeface="Times New Roman" pitchFamily="18" charset="0"/>
              </a:rPr>
              <a:t>Республики  </a:t>
            </a:r>
            <a:r>
              <a:rPr lang="ru-RU" b="1" dirty="0">
                <a:solidFill>
                  <a:schemeClr val="tx2">
                    <a:lumMod val="75000"/>
                  </a:schemeClr>
                </a:solidFill>
                <a:latin typeface="Times New Roman" pitchFamily="18" charset="0"/>
                <a:cs typeface="Times New Roman" pitchFamily="18" charset="0"/>
              </a:rPr>
              <a:t>Башкортостан</a:t>
            </a: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r>
              <a:rPr lang="ru-RU" sz="4000" b="1" dirty="0">
                <a:solidFill>
                  <a:schemeClr val="tx2">
                    <a:lumMod val="75000"/>
                  </a:schemeClr>
                </a:solidFill>
                <a:latin typeface="Times New Roman" pitchFamily="18" charset="0"/>
                <a:cs typeface="Times New Roman" pitchFamily="18" charset="0"/>
              </a:rPr>
              <a:t>Проект</a:t>
            </a:r>
          </a:p>
          <a:p>
            <a:pPr algn="ctr" fontAlgn="auto">
              <a:spcBef>
                <a:spcPts val="0"/>
              </a:spcBef>
              <a:spcAft>
                <a:spcPts val="0"/>
              </a:spcAft>
              <a:defRPr/>
            </a:pPr>
            <a:r>
              <a:rPr lang="ru-RU" sz="2400" b="1" dirty="0">
                <a:solidFill>
                  <a:schemeClr val="tx2">
                    <a:lumMod val="75000"/>
                  </a:schemeClr>
                </a:solidFill>
                <a:latin typeface="Times New Roman" pitchFamily="18" charset="0"/>
                <a:cs typeface="Times New Roman" pitchFamily="18" charset="0"/>
              </a:rPr>
              <a:t>«ЗНАКОМСТВО ДЕТЕЙ </a:t>
            </a:r>
          </a:p>
          <a:p>
            <a:pPr algn="ctr" fontAlgn="auto">
              <a:spcBef>
                <a:spcPts val="0"/>
              </a:spcBef>
              <a:spcAft>
                <a:spcPts val="0"/>
              </a:spcAft>
              <a:defRPr/>
            </a:pPr>
            <a:r>
              <a:rPr lang="ru-RU" sz="2400" b="1" dirty="0">
                <a:solidFill>
                  <a:schemeClr val="tx2">
                    <a:lumMod val="75000"/>
                  </a:schemeClr>
                </a:solidFill>
                <a:latin typeface="Times New Roman" pitchFamily="18" charset="0"/>
                <a:cs typeface="Times New Roman" pitchFamily="18" charset="0"/>
              </a:rPr>
              <a:t>С ТРАДИЦИЯМИ И ОБЫЧАЯМИ </a:t>
            </a:r>
          </a:p>
          <a:p>
            <a:pPr algn="ctr" fontAlgn="auto">
              <a:spcBef>
                <a:spcPts val="0"/>
              </a:spcBef>
              <a:spcAft>
                <a:spcPts val="0"/>
              </a:spcAft>
              <a:defRPr/>
            </a:pPr>
            <a:r>
              <a:rPr lang="ru-RU" sz="2400" b="1" dirty="0">
                <a:solidFill>
                  <a:schemeClr val="tx2">
                    <a:lumMod val="75000"/>
                  </a:schemeClr>
                </a:solidFill>
                <a:latin typeface="Times New Roman" pitchFamily="18" charset="0"/>
                <a:cs typeface="Times New Roman" pitchFamily="18" charset="0"/>
              </a:rPr>
              <a:t>БАШКИРСКОГО НАРОДА»</a:t>
            </a: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ctr" fontAlgn="auto">
              <a:spcBef>
                <a:spcPts val="0"/>
              </a:spcBef>
              <a:spcAft>
                <a:spcPts val="0"/>
              </a:spcAft>
              <a:defRPr/>
            </a:pPr>
            <a:endParaRPr lang="ru-RU" b="1" dirty="0">
              <a:latin typeface="Times New Roman" pitchFamily="18" charset="0"/>
              <a:cs typeface="Times New Roman" pitchFamily="18" charset="0"/>
            </a:endParaRPr>
          </a:p>
          <a:p>
            <a:pPr algn="r" fontAlgn="auto">
              <a:spcBef>
                <a:spcPts val="0"/>
              </a:spcBef>
              <a:spcAft>
                <a:spcPts val="0"/>
              </a:spcAft>
              <a:defRPr/>
            </a:pPr>
            <a:r>
              <a:rPr lang="ru-RU" b="1" dirty="0">
                <a:solidFill>
                  <a:schemeClr val="tx2">
                    <a:lumMod val="75000"/>
                  </a:schemeClr>
                </a:solidFill>
                <a:latin typeface="Times New Roman" pitchFamily="18" charset="0"/>
                <a:cs typeface="Times New Roman" pitchFamily="18" charset="0"/>
              </a:rPr>
              <a:t>Выполнил: воспитатель  </a:t>
            </a:r>
            <a:r>
              <a:rPr lang="ru-RU" b="1" dirty="0" smtClean="0">
                <a:solidFill>
                  <a:schemeClr val="tx2">
                    <a:lumMod val="75000"/>
                  </a:schemeClr>
                </a:solidFill>
                <a:latin typeface="Times New Roman" pitchFamily="18" charset="0"/>
                <a:cs typeface="Times New Roman" pitchFamily="18" charset="0"/>
              </a:rPr>
              <a:t>средней группы  Мустафиной Р.М</a:t>
            </a:r>
            <a:endParaRPr lang="ru-RU" b="1" dirty="0">
              <a:solidFill>
                <a:schemeClr val="tx2">
                  <a:lumMod val="75000"/>
                </a:schemeClr>
              </a:solidFill>
              <a:latin typeface="Times New Roman" pitchFamily="18" charset="0"/>
              <a:cs typeface="Times New Roman" pitchFamily="18" charset="0"/>
            </a:endParaRPr>
          </a:p>
          <a:p>
            <a:pPr algn="ctr" fontAlgn="auto">
              <a:spcBef>
                <a:spcPts val="0"/>
              </a:spcBef>
              <a:spcAft>
                <a:spcPts val="0"/>
              </a:spcAft>
              <a:defRPr/>
            </a:pPr>
            <a:r>
              <a:rPr lang="ru-RU" b="1" dirty="0">
                <a:solidFill>
                  <a:schemeClr val="tx2">
                    <a:lumMod val="75000"/>
                  </a:schemeClr>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5362" name="Rectangle 1"/>
          <p:cNvSpPr>
            <a:spLocks noChangeArrowheads="1"/>
          </p:cNvSpPr>
          <p:nvPr/>
        </p:nvSpPr>
        <p:spPr bwMode="auto">
          <a:xfrm>
            <a:off x="357188" y="28575"/>
            <a:ext cx="8607425" cy="6063198"/>
          </a:xfrm>
          <a:prstGeom prst="rect">
            <a:avLst/>
          </a:prstGeom>
          <a:noFill/>
          <a:ln w="9525">
            <a:noFill/>
            <a:miter lim="800000"/>
            <a:headEnd/>
            <a:tailEnd/>
          </a:ln>
        </p:spPr>
        <p:txBody>
          <a:bodyPr anchor="ctr">
            <a:spAutoFit/>
          </a:bodyPr>
          <a:lstStyle/>
          <a:p>
            <a:pPr algn="just"/>
            <a:endParaRPr lang="ru-RU" sz="1400" b="1" dirty="0">
              <a:cs typeface="Times New Roman" pitchFamily="18" charset="0"/>
            </a:endParaRPr>
          </a:p>
          <a:p>
            <a:pPr algn="just"/>
            <a:endParaRPr lang="ru-RU" sz="1400" b="1" dirty="0">
              <a:solidFill>
                <a:srgbClr val="800000"/>
              </a:solidFill>
              <a:cs typeface="Times New Roman" pitchFamily="18" charset="0"/>
            </a:endParaRPr>
          </a:p>
          <a:p>
            <a:pPr algn="just"/>
            <a:r>
              <a:rPr lang="ru-RU" sz="2000" b="1" dirty="0" smtClean="0">
                <a:solidFill>
                  <a:srgbClr val="800000"/>
                </a:solidFill>
                <a:latin typeface="Times New Roman" pitchFamily="18" charset="0"/>
                <a:cs typeface="Times New Roman" pitchFamily="18" charset="0"/>
              </a:rPr>
              <a:t>Цель</a:t>
            </a:r>
            <a:r>
              <a:rPr lang="ru-RU" sz="2000" dirty="0" smtClean="0">
                <a:solidFill>
                  <a:srgbClr val="800000"/>
                </a:solidFill>
                <a:latin typeface="Times New Roman" pitchFamily="18" charset="0"/>
                <a:cs typeface="Times New Roman" pitchFamily="18" charset="0"/>
              </a:rPr>
              <a:t>: продолжать знакомить </a:t>
            </a:r>
            <a:r>
              <a:rPr lang="ru-RU" sz="2000" dirty="0">
                <a:solidFill>
                  <a:srgbClr val="800000"/>
                </a:solidFill>
                <a:latin typeface="Times New Roman" pitchFamily="18" charset="0"/>
                <a:cs typeface="Times New Roman" pitchFamily="18" charset="0"/>
              </a:rPr>
              <a:t>детей с традициями и  обычаями </a:t>
            </a:r>
            <a:r>
              <a:rPr lang="ru-RU" sz="2000" dirty="0" smtClean="0">
                <a:solidFill>
                  <a:srgbClr val="800000"/>
                </a:solidFill>
                <a:latin typeface="Times New Roman" pitchFamily="18" charset="0"/>
                <a:cs typeface="Times New Roman" pitchFamily="18" charset="0"/>
              </a:rPr>
              <a:t>башкирского </a:t>
            </a:r>
            <a:r>
              <a:rPr lang="ru-RU" sz="2000" dirty="0">
                <a:solidFill>
                  <a:srgbClr val="800000"/>
                </a:solidFill>
                <a:latin typeface="Times New Roman" pitchFamily="18" charset="0"/>
                <a:cs typeface="Times New Roman" pitchFamily="18" charset="0"/>
              </a:rPr>
              <a:t>народа.</a:t>
            </a:r>
          </a:p>
          <a:p>
            <a:pPr algn="just" eaLnBrk="0" hangingPunct="0"/>
            <a:r>
              <a:rPr lang="ru-RU" sz="2000" b="1" dirty="0">
                <a:solidFill>
                  <a:srgbClr val="800000"/>
                </a:solidFill>
                <a:latin typeface="Times New Roman" pitchFamily="18" charset="0"/>
                <a:cs typeface="Times New Roman" pitchFamily="18" charset="0"/>
              </a:rPr>
              <a:t>Задачи:</a:t>
            </a:r>
          </a:p>
          <a:p>
            <a:pPr algn="just" eaLnBrk="0" hangingPunct="0"/>
            <a:r>
              <a:rPr lang="ru-RU" sz="2000" dirty="0">
                <a:solidFill>
                  <a:srgbClr val="800000"/>
                </a:solidFill>
                <a:latin typeface="Times New Roman" pitchFamily="18" charset="0"/>
                <a:cs typeface="Times New Roman" pitchFamily="18" charset="0"/>
              </a:rPr>
              <a:t>Образовательные:</a:t>
            </a:r>
          </a:p>
          <a:p>
            <a:pPr algn="just" eaLnBrk="0" hangingPunct="0"/>
            <a:r>
              <a:rPr lang="ru-RU" sz="2000" dirty="0" smtClean="0">
                <a:solidFill>
                  <a:srgbClr val="800000"/>
                </a:solidFill>
                <a:latin typeface="Times New Roman" pitchFamily="18" charset="0"/>
                <a:cs typeface="Times New Roman" pitchFamily="18" charset="0"/>
              </a:rPr>
              <a:t>1. Формировать у </a:t>
            </a:r>
            <a:r>
              <a:rPr lang="ru-RU" sz="2000" dirty="0">
                <a:solidFill>
                  <a:srgbClr val="800000"/>
                </a:solidFill>
                <a:latin typeface="Times New Roman" pitchFamily="18" charset="0"/>
                <a:cs typeface="Times New Roman" pitchFamily="18" charset="0"/>
              </a:rPr>
              <a:t>детей </a:t>
            </a:r>
            <a:r>
              <a:rPr lang="ru-RU" sz="2000" dirty="0" smtClean="0">
                <a:solidFill>
                  <a:srgbClr val="800000"/>
                </a:solidFill>
                <a:latin typeface="Times New Roman" pitchFamily="18" charset="0"/>
                <a:cs typeface="Times New Roman" pitchFamily="18" charset="0"/>
              </a:rPr>
              <a:t>знания об особенностях </a:t>
            </a:r>
            <a:r>
              <a:rPr lang="ru-RU" sz="2000" dirty="0">
                <a:solidFill>
                  <a:srgbClr val="800000"/>
                </a:solidFill>
                <a:latin typeface="Times New Roman" pitchFamily="18" charset="0"/>
                <a:cs typeface="Times New Roman" pitchFamily="18" charset="0"/>
              </a:rPr>
              <a:t>быта, </a:t>
            </a:r>
            <a:r>
              <a:rPr lang="ru-RU" sz="2000" dirty="0" smtClean="0">
                <a:solidFill>
                  <a:srgbClr val="800000"/>
                </a:solidFill>
                <a:latin typeface="Times New Roman" pitchFamily="18" charset="0"/>
                <a:cs typeface="Times New Roman" pitchFamily="18" charset="0"/>
              </a:rPr>
              <a:t>традициях </a:t>
            </a:r>
            <a:r>
              <a:rPr lang="ru-RU" sz="2000" dirty="0">
                <a:solidFill>
                  <a:srgbClr val="800000"/>
                </a:solidFill>
                <a:latin typeface="Times New Roman" pitchFamily="18" charset="0"/>
                <a:cs typeface="Times New Roman" pitchFamily="18" charset="0"/>
              </a:rPr>
              <a:t>и </a:t>
            </a:r>
            <a:r>
              <a:rPr lang="ru-RU" sz="2000" dirty="0" smtClean="0">
                <a:solidFill>
                  <a:srgbClr val="800000"/>
                </a:solidFill>
                <a:latin typeface="Times New Roman" pitchFamily="18" charset="0"/>
                <a:cs typeface="Times New Roman" pitchFamily="18" charset="0"/>
              </a:rPr>
              <a:t>обычаях башкирского народа (жилище, народный костюм, национальная кухня, игры и народные праздники).</a:t>
            </a:r>
          </a:p>
          <a:p>
            <a:pPr algn="just" eaLnBrk="0" hangingPunct="0"/>
            <a:r>
              <a:rPr lang="ru-RU" sz="2000" dirty="0" smtClean="0">
                <a:solidFill>
                  <a:srgbClr val="800000"/>
                </a:solidFill>
                <a:latin typeface="Times New Roman" pitchFamily="18" charset="0"/>
                <a:cs typeface="Times New Roman" pitchFamily="18" charset="0"/>
              </a:rPr>
              <a:t>2.Сформировать </a:t>
            </a:r>
            <a:r>
              <a:rPr lang="ru-RU" sz="2000" dirty="0">
                <a:solidFill>
                  <a:srgbClr val="800000"/>
                </a:solidFill>
                <a:latin typeface="Times New Roman" pitchFamily="18" charset="0"/>
                <a:cs typeface="Times New Roman" pitchFamily="18" charset="0"/>
              </a:rPr>
              <a:t>основы национальной культуры.</a:t>
            </a:r>
          </a:p>
          <a:p>
            <a:pPr algn="just" eaLnBrk="0" hangingPunct="0"/>
            <a:r>
              <a:rPr lang="ru-RU" sz="2000" dirty="0">
                <a:solidFill>
                  <a:srgbClr val="800000"/>
                </a:solidFill>
                <a:latin typeface="Times New Roman" pitchFamily="18" charset="0"/>
                <a:cs typeface="Times New Roman" pitchFamily="18" charset="0"/>
              </a:rPr>
              <a:t>3.Обогатить духовный мир ребёнка, приобщив к традициям своего народа.    </a:t>
            </a:r>
          </a:p>
          <a:p>
            <a:pPr algn="just" eaLnBrk="0" hangingPunct="0"/>
            <a:r>
              <a:rPr lang="ru-RU" sz="2000" dirty="0">
                <a:solidFill>
                  <a:srgbClr val="800000"/>
                </a:solidFill>
                <a:latin typeface="Times New Roman" pitchFamily="18" charset="0"/>
                <a:cs typeface="Times New Roman" pitchFamily="18" charset="0"/>
              </a:rPr>
              <a:t>Развивающие:</a:t>
            </a:r>
          </a:p>
          <a:p>
            <a:pPr algn="just" eaLnBrk="0" hangingPunct="0"/>
            <a:r>
              <a:rPr lang="ru-RU" sz="2000" dirty="0">
                <a:solidFill>
                  <a:srgbClr val="800000"/>
                </a:solidFill>
                <a:latin typeface="Times New Roman" pitchFamily="18" charset="0"/>
                <a:cs typeface="Times New Roman" pitchFamily="18" charset="0"/>
              </a:rPr>
              <a:t>1.Развивать интерес и стремление узнать новое о социальной </a:t>
            </a:r>
            <a:endParaRPr lang="ru-RU" sz="2000" dirty="0" smtClean="0">
              <a:solidFill>
                <a:srgbClr val="800000"/>
              </a:solidFill>
              <a:latin typeface="Times New Roman" pitchFamily="18" charset="0"/>
              <a:cs typeface="Times New Roman" pitchFamily="18" charset="0"/>
            </a:endParaRPr>
          </a:p>
          <a:p>
            <a:pPr algn="just" eaLnBrk="0" hangingPunct="0"/>
            <a:r>
              <a:rPr lang="ru-RU" sz="2000" dirty="0" smtClean="0">
                <a:solidFill>
                  <a:srgbClr val="800000"/>
                </a:solidFill>
                <a:latin typeface="Times New Roman" pitchFamily="18" charset="0"/>
                <a:cs typeface="Times New Roman" pitchFamily="18" charset="0"/>
              </a:rPr>
              <a:t>действительности </a:t>
            </a:r>
            <a:r>
              <a:rPr lang="ru-RU" sz="2000" dirty="0">
                <a:solidFill>
                  <a:srgbClr val="800000"/>
                </a:solidFill>
                <a:latin typeface="Times New Roman" pitchFamily="18" charset="0"/>
                <a:cs typeface="Times New Roman" pitchFamily="18" charset="0"/>
              </a:rPr>
              <a:t>и окружающих людях.</a:t>
            </a:r>
          </a:p>
          <a:p>
            <a:pPr algn="just" eaLnBrk="0" hangingPunct="0"/>
            <a:r>
              <a:rPr lang="ru-RU" sz="2000" dirty="0">
                <a:solidFill>
                  <a:srgbClr val="800000"/>
                </a:solidFill>
                <a:latin typeface="Times New Roman" pitchFamily="18" charset="0"/>
                <a:cs typeface="Times New Roman" pitchFamily="18" charset="0"/>
              </a:rPr>
              <a:t>2.Развивать познавательный интерес, желание узнать больше о культуре, традициях башкирского народа. </a:t>
            </a:r>
          </a:p>
          <a:p>
            <a:pPr algn="just" eaLnBrk="0" hangingPunct="0"/>
            <a:r>
              <a:rPr lang="ru-RU" sz="2000" dirty="0">
                <a:solidFill>
                  <a:srgbClr val="800000"/>
                </a:solidFill>
                <a:latin typeface="Times New Roman" pitchFamily="18" charset="0"/>
                <a:cs typeface="Times New Roman" pitchFamily="18" charset="0"/>
              </a:rPr>
              <a:t>Воспитательные:</a:t>
            </a:r>
          </a:p>
          <a:p>
            <a:pPr algn="just" eaLnBrk="0" hangingPunct="0"/>
            <a:r>
              <a:rPr lang="ru-RU" sz="2000" dirty="0">
                <a:solidFill>
                  <a:srgbClr val="800000"/>
                </a:solidFill>
                <a:latin typeface="Times New Roman" pitchFamily="18" charset="0"/>
                <a:cs typeface="Times New Roman" pitchFamily="18" charset="0"/>
              </a:rPr>
              <a:t>1.Воспитывать уважение к культурным традициям и обычаям башкирского народа.</a:t>
            </a:r>
            <a:r>
              <a:rPr lang="ru-RU" sz="2000" i="1" dirty="0">
                <a:solidFill>
                  <a:srgbClr val="800000"/>
                </a:solidFill>
                <a:latin typeface="Times New Roman" pitchFamily="18" charset="0"/>
                <a:cs typeface="Times New Roman" pitchFamily="18" charset="0"/>
              </a:rPr>
              <a:t> </a:t>
            </a:r>
            <a:endParaRPr lang="ru-RU" sz="2000" dirty="0">
              <a:solidFill>
                <a:srgbClr val="800000"/>
              </a:solidFill>
              <a:latin typeface="Times New Roman" pitchFamily="18" charset="0"/>
              <a:cs typeface="Times New Roman" pitchFamily="18" charset="0"/>
            </a:endParaRPr>
          </a:p>
          <a:p>
            <a:pPr algn="just" eaLnBrk="0" hangingPunct="0"/>
            <a:r>
              <a:rPr lang="ru-RU" sz="2000" dirty="0">
                <a:solidFill>
                  <a:srgbClr val="800000"/>
                </a:solidFill>
                <a:latin typeface="Times New Roman" pitchFamily="18" charset="0"/>
                <a:cs typeface="Times New Roman" pitchFamily="18" charset="0"/>
              </a:rPr>
              <a:t>2. Обогащать словарный запас детей.</a:t>
            </a:r>
          </a:p>
        </p:txBody>
      </p:sp>
      <p:pic>
        <p:nvPicPr>
          <p:cNvPr id="4" name="Picture 1"/>
          <p:cNvPicPr>
            <a:picLocks noChangeAspect="1" noChangeArrowheads="1"/>
          </p:cNvPicPr>
          <p:nvPr/>
        </p:nvPicPr>
        <p:blipFill>
          <a:blip r:embed="rId2" cstate="print"/>
          <a:srcRect/>
          <a:stretch>
            <a:fillRect/>
          </a:stretch>
        </p:blipFill>
        <p:spPr bwMode="auto">
          <a:xfrm>
            <a:off x="152400" y="152400"/>
            <a:ext cx="9144000" cy="6858000"/>
          </a:xfrm>
          <a:prstGeom prst="rect">
            <a:avLst/>
          </a:prstGeom>
          <a:noFill/>
          <a:ln w="9525">
            <a:noFill/>
            <a:miter lim="800000"/>
            <a:headEnd/>
            <a:tailEnd/>
          </a:ln>
        </p:spPr>
      </p:pic>
      <p:graphicFrame>
        <p:nvGraphicFramePr>
          <p:cNvPr id="6" name="Таблица 5"/>
          <p:cNvGraphicFramePr>
            <a:graphicFrameLocks noGrp="1"/>
          </p:cNvGraphicFramePr>
          <p:nvPr>
            <p:extLst>
              <p:ext uri="{D42A27DB-BD31-4B8C-83A1-F6EECF244321}">
                <p14:modId xmlns:p14="http://schemas.microsoft.com/office/powerpoint/2010/main" val="1800846399"/>
              </p:ext>
            </p:extLst>
          </p:nvPr>
        </p:nvGraphicFramePr>
        <p:xfrm>
          <a:off x="-57150" y="-27384"/>
          <a:ext cx="9353550" cy="6924538"/>
        </p:xfrm>
        <a:graphic>
          <a:graphicData uri="http://schemas.openxmlformats.org/drawingml/2006/table">
            <a:tbl>
              <a:tblPr firstRow="1" firstCol="1" bandRow="1">
                <a:tableStyleId>{5C22544A-7EE6-4342-B048-85BDC9FD1C3A}</a:tableStyleId>
              </a:tblPr>
              <a:tblGrid>
                <a:gridCol w="750419">
                  <a:extLst>
                    <a:ext uri="{9D8B030D-6E8A-4147-A177-3AD203B41FA5}">
                      <a16:colId xmlns:a16="http://schemas.microsoft.com/office/drawing/2014/main" val="20000"/>
                    </a:ext>
                  </a:extLst>
                </a:gridCol>
                <a:gridCol w="3334819">
                  <a:extLst>
                    <a:ext uri="{9D8B030D-6E8A-4147-A177-3AD203B41FA5}">
                      <a16:colId xmlns:a16="http://schemas.microsoft.com/office/drawing/2014/main" val="20001"/>
                    </a:ext>
                  </a:extLst>
                </a:gridCol>
                <a:gridCol w="3509035">
                  <a:extLst>
                    <a:ext uri="{9D8B030D-6E8A-4147-A177-3AD203B41FA5}">
                      <a16:colId xmlns:a16="http://schemas.microsoft.com/office/drawing/2014/main" val="20002"/>
                    </a:ext>
                  </a:extLst>
                </a:gridCol>
                <a:gridCol w="1759277">
                  <a:extLst>
                    <a:ext uri="{9D8B030D-6E8A-4147-A177-3AD203B41FA5}">
                      <a16:colId xmlns:a16="http://schemas.microsoft.com/office/drawing/2014/main" val="20003"/>
                    </a:ext>
                  </a:extLst>
                </a:gridCol>
              </a:tblGrid>
              <a:tr h="534578">
                <a:tc>
                  <a:txBody>
                    <a:bodyPr/>
                    <a:lstStyle/>
                    <a:p>
                      <a:pPr algn="just">
                        <a:lnSpc>
                          <a:spcPct val="150000"/>
                        </a:lnSpc>
                        <a:spcAft>
                          <a:spcPts val="0"/>
                        </a:spcAft>
                      </a:pPr>
                      <a:r>
                        <a:rPr lang="ru-RU" sz="1400" dirty="0">
                          <a:effectLst/>
                          <a:latin typeface="Times New Roman" pitchFamily="18" charset="0"/>
                          <a:cs typeface="Times New Roman" pitchFamily="18" charset="0"/>
                        </a:rPr>
                        <a:t>№</a:t>
                      </a:r>
                      <a:endParaRPr lang="ru-RU" sz="14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dirty="0">
                          <a:effectLst/>
                          <a:latin typeface="Times New Roman" pitchFamily="18" charset="0"/>
                          <a:cs typeface="Times New Roman" pitchFamily="18" charset="0"/>
                        </a:rPr>
                        <a:t>Тема</a:t>
                      </a:r>
                      <a:endParaRPr lang="ru-RU" sz="14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a:effectLst/>
                          <a:latin typeface="Times New Roman" pitchFamily="18" charset="0"/>
                          <a:cs typeface="Times New Roman" pitchFamily="18" charset="0"/>
                        </a:rPr>
                        <a:t>Форма</a:t>
                      </a:r>
                      <a:endParaRPr lang="ru-RU" sz="1400">
                        <a:effectLst/>
                        <a:latin typeface="Times New Roman" pitchFamily="18" charset="0"/>
                        <a:ea typeface="Calibri"/>
                        <a:cs typeface="Times New Roman" pitchFamily="18" charset="0"/>
                      </a:endParaRPr>
                    </a:p>
                  </a:txBody>
                  <a:tcPr marL="31533" marR="0" marT="0" marB="0"/>
                </a:tc>
                <a:tc>
                  <a:txBody>
                    <a:bodyPr/>
                    <a:lstStyle/>
                    <a:p>
                      <a:pPr algn="ctr">
                        <a:lnSpc>
                          <a:spcPct val="150000"/>
                        </a:lnSpc>
                        <a:spcAft>
                          <a:spcPts val="0"/>
                        </a:spcAft>
                      </a:pPr>
                      <a:r>
                        <a:rPr lang="ru-RU" sz="1400">
                          <a:effectLst/>
                          <a:latin typeface="Times New Roman" pitchFamily="18" charset="0"/>
                          <a:cs typeface="Times New Roman" pitchFamily="18" charset="0"/>
                        </a:rPr>
                        <a:t>Сроки</a:t>
                      </a:r>
                      <a:endParaRPr lang="ru-RU" sz="140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0"/>
                  </a:ext>
                </a:extLst>
              </a:tr>
              <a:tr h="1773968">
                <a:tc>
                  <a:txBody>
                    <a:bodyPr/>
                    <a:lstStyle/>
                    <a:p>
                      <a:pPr algn="just">
                        <a:lnSpc>
                          <a:spcPct val="150000"/>
                        </a:lnSpc>
                        <a:spcAft>
                          <a:spcPts val="0"/>
                        </a:spcAft>
                      </a:pPr>
                      <a:r>
                        <a:rPr lang="ru-RU" sz="1400">
                          <a:effectLst/>
                          <a:latin typeface="Times New Roman" pitchFamily="18" charset="0"/>
                          <a:cs typeface="Times New Roman" pitchFamily="18" charset="0"/>
                        </a:rPr>
                        <a:t>1</a:t>
                      </a:r>
                    </a:p>
                    <a:p>
                      <a:pPr algn="just">
                        <a:lnSpc>
                          <a:spcPct val="150000"/>
                        </a:lnSpc>
                        <a:spcAft>
                          <a:spcPts val="0"/>
                        </a:spcAft>
                      </a:pPr>
                      <a:r>
                        <a:rPr lang="ru-RU" sz="1400">
                          <a:effectLst/>
                          <a:latin typeface="Times New Roman" pitchFamily="18" charset="0"/>
                          <a:cs typeface="Times New Roman" pitchFamily="18" charset="0"/>
                        </a:rPr>
                        <a:t/>
                      </a:r>
                      <a:br>
                        <a:rPr lang="ru-RU" sz="1400">
                          <a:effectLst/>
                          <a:latin typeface="Times New Roman" pitchFamily="18" charset="0"/>
                          <a:cs typeface="Times New Roman" pitchFamily="18" charset="0"/>
                        </a:rPr>
                      </a:br>
                      <a:endParaRPr lang="ru-RU" sz="1400">
                        <a:effectLst/>
                        <a:latin typeface="Times New Roman" pitchFamily="18" charset="0"/>
                        <a:cs typeface="Times New Roman" pitchFamily="18" charset="0"/>
                      </a:endParaRPr>
                    </a:p>
                    <a:p>
                      <a:pPr algn="just">
                        <a:lnSpc>
                          <a:spcPct val="150000"/>
                        </a:lnSpc>
                        <a:spcAft>
                          <a:spcPts val="0"/>
                        </a:spcAft>
                      </a:pPr>
                      <a:r>
                        <a:rPr lang="ru-RU" sz="1400">
                          <a:effectLst/>
                          <a:latin typeface="Times New Roman" pitchFamily="18" charset="0"/>
                          <a:cs typeface="Times New Roman" pitchFamily="18" charset="0"/>
                        </a:rPr>
                        <a:t/>
                      </a:r>
                      <a:br>
                        <a:rPr lang="ru-RU" sz="1400">
                          <a:effectLst/>
                          <a:latin typeface="Times New Roman" pitchFamily="18" charset="0"/>
                          <a:cs typeface="Times New Roman" pitchFamily="18" charset="0"/>
                        </a:rPr>
                      </a:b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600" dirty="0">
                          <a:effectLst/>
                          <a:latin typeface="Times New Roman" pitchFamily="18" charset="0"/>
                          <a:cs typeface="Times New Roman" pitchFamily="18" charset="0"/>
                        </a:rPr>
                        <a:t>Выбор темы</a:t>
                      </a:r>
                      <a:r>
                        <a:rPr lang="ru-RU" sz="1600" dirty="0" smtClean="0">
                          <a:effectLst/>
                          <a:latin typeface="Times New Roman" pitchFamily="18" charset="0"/>
                          <a:cs typeface="Times New Roman" pitchFamily="18" charset="0"/>
                        </a:rPr>
                        <a:t>, цели</a:t>
                      </a:r>
                      <a:r>
                        <a:rPr lang="ru-RU" sz="1600" dirty="0">
                          <a:effectLst/>
                          <a:latin typeface="Times New Roman" pitchFamily="18" charset="0"/>
                          <a:cs typeface="Times New Roman" pitchFamily="18" charset="0"/>
                        </a:rPr>
                        <a:t>.</a:t>
                      </a:r>
                    </a:p>
                    <a:p>
                      <a:pPr marR="60960" algn="just">
                        <a:lnSpc>
                          <a:spcPct val="150000"/>
                        </a:lnSpc>
                        <a:spcAft>
                          <a:spcPts val="0"/>
                        </a:spcAft>
                      </a:pPr>
                      <a:r>
                        <a:rPr lang="ru-RU" sz="1600" dirty="0">
                          <a:effectLst/>
                          <a:latin typeface="Times New Roman" pitchFamily="18" charset="0"/>
                          <a:cs typeface="Times New Roman" pitchFamily="18" charset="0"/>
                        </a:rPr>
                        <a:t> Задач проекта.</a:t>
                      </a:r>
                      <a:endParaRPr lang="ru-RU" sz="1600" dirty="0">
                        <a:effectLst/>
                        <a:latin typeface="Times New Roman" pitchFamily="18" charset="0"/>
                        <a:ea typeface="Calibri"/>
                        <a:cs typeface="Times New Roman" pitchFamily="18" charset="0"/>
                      </a:endParaRPr>
                    </a:p>
                  </a:txBody>
                  <a:tcPr marL="31533" marR="0" marT="0" marB="0"/>
                </a:tc>
                <a:tc>
                  <a:txBody>
                    <a:bodyPr/>
                    <a:lstStyle/>
                    <a:p>
                      <a:pPr marR="60960">
                        <a:lnSpc>
                          <a:spcPct val="150000"/>
                        </a:lnSpc>
                        <a:spcAft>
                          <a:spcPts val="0"/>
                        </a:spcAft>
                      </a:pPr>
                      <a:r>
                        <a:rPr lang="ru-RU" sz="1600" dirty="0">
                          <a:effectLst/>
                          <a:latin typeface="Times New Roman" pitchFamily="18" charset="0"/>
                          <a:cs typeface="Times New Roman" pitchFamily="18" charset="0"/>
                        </a:rPr>
                        <a:t>Знакомство воспитателей, родителей с содержанием работы по проекту. Подборка детской и научно – популярной литературы.</a:t>
                      </a:r>
                      <a:endParaRPr lang="ru-RU" sz="16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600" dirty="0" smtClean="0">
                          <a:effectLst/>
                          <a:latin typeface="Times New Roman" pitchFamily="18" charset="0"/>
                          <a:ea typeface="+mn-ea"/>
                          <a:cs typeface="Times New Roman" pitchFamily="18" charset="0"/>
                        </a:rPr>
                        <a:t>Октябрь</a:t>
                      </a:r>
                      <a:endParaRPr lang="ru-RU" sz="16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1"/>
                  </a:ext>
                </a:extLst>
              </a:tr>
              <a:tr h="67718">
                <a:tc gridSpan="4">
                  <a:txBody>
                    <a:bodyPr/>
                    <a:lstStyle/>
                    <a:p>
                      <a:pPr>
                        <a:lnSpc>
                          <a:spcPct val="115000"/>
                        </a:lnSpc>
                      </a:pPr>
                      <a:endParaRPr lang="ru-RU" sz="1400" dirty="0">
                        <a:effectLst/>
                        <a:latin typeface="Times New Roman" pitchFamily="18" charset="0"/>
                        <a:cs typeface="Times New Roman" pitchFamily="18" charset="0"/>
                      </a:endParaRPr>
                    </a:p>
                  </a:txBody>
                  <a:tcPr marL="31533" marR="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2176068">
                <a:tc>
                  <a:txBody>
                    <a:bodyPr/>
                    <a:lstStyle/>
                    <a:p>
                      <a:pPr>
                        <a:lnSpc>
                          <a:spcPct val="115000"/>
                        </a:lnSpc>
                      </a:pPr>
                      <a:endParaRPr lang="ru-RU" sz="1400">
                        <a:effectLst/>
                        <a:latin typeface="Times New Roman" pitchFamily="18" charset="0"/>
                        <a:cs typeface="Times New Roman" pitchFamily="18" charset="0"/>
                      </a:endParaRPr>
                    </a:p>
                  </a:txBody>
                  <a:tcPr marL="31533" marR="0" marT="0" marB="0"/>
                </a:tc>
                <a:tc>
                  <a:txBody>
                    <a:bodyPr/>
                    <a:lstStyle/>
                    <a:p>
                      <a:pPr marR="60960" algn="just">
                        <a:lnSpc>
                          <a:spcPct val="150000"/>
                        </a:lnSpc>
                        <a:spcAft>
                          <a:spcPts val="0"/>
                        </a:spcAft>
                      </a:pPr>
                      <a:r>
                        <a:rPr lang="ru-RU" sz="1600" dirty="0">
                          <a:effectLst/>
                          <a:latin typeface="Times New Roman" pitchFamily="18" charset="0"/>
                          <a:cs typeface="Times New Roman" pitchFamily="18" charset="0"/>
                        </a:rPr>
                        <a:t>Дидактические игры.</a:t>
                      </a:r>
                      <a:endParaRPr lang="ru-RU" sz="1600" dirty="0">
                        <a:effectLst/>
                        <a:latin typeface="Times New Roman" pitchFamily="18" charset="0"/>
                        <a:ea typeface="Calibri"/>
                        <a:cs typeface="Times New Roman" pitchFamily="18" charset="0"/>
                      </a:endParaRPr>
                    </a:p>
                  </a:txBody>
                  <a:tcPr marL="31533" marR="0" marT="0" marB="0"/>
                </a:tc>
                <a:tc>
                  <a:txBody>
                    <a:bodyPr/>
                    <a:lstStyle/>
                    <a:p>
                      <a:pPr>
                        <a:lnSpc>
                          <a:spcPct val="115000"/>
                        </a:lnSpc>
                        <a:spcAft>
                          <a:spcPts val="0"/>
                        </a:spcAft>
                      </a:pPr>
                      <a:r>
                        <a:rPr lang="ru-RU" sz="1600" dirty="0">
                          <a:effectLst/>
                          <a:latin typeface="Times New Roman" pitchFamily="18" charset="0"/>
                          <a:cs typeface="Times New Roman" pitchFamily="18" charset="0"/>
                        </a:rPr>
                        <a:t>«Кто больше найдет и назовет башкирской посуды</a:t>
                      </a:r>
                      <a:r>
                        <a:rPr lang="ru-RU" sz="1600" dirty="0" smtClean="0">
                          <a:effectLst/>
                          <a:latin typeface="Times New Roman" pitchFamily="18" charset="0"/>
                          <a:cs typeface="Times New Roman" pitchFamily="18" charset="0"/>
                        </a:rPr>
                        <a:t>?», «</a:t>
                      </a:r>
                      <a:r>
                        <a:rPr lang="ru-RU" sz="1600" dirty="0">
                          <a:effectLst/>
                          <a:latin typeface="Times New Roman" pitchFamily="18" charset="0"/>
                          <a:cs typeface="Times New Roman" pitchFamily="18" charset="0"/>
                        </a:rPr>
                        <a:t>Собери орнамент», «Назови башкирское блюдо», «Составь башкирскую обувь: </a:t>
                      </a:r>
                      <a:r>
                        <a:rPr lang="ru-RU" sz="1600" dirty="0" err="1" smtClean="0">
                          <a:effectLst/>
                          <a:latin typeface="Times New Roman" pitchFamily="18" charset="0"/>
                          <a:cs typeface="Times New Roman" pitchFamily="18" charset="0"/>
                        </a:rPr>
                        <a:t>ситек</a:t>
                      </a:r>
                      <a:r>
                        <a:rPr lang="ru-RU" sz="1600" dirty="0" smtClean="0">
                          <a:effectLst/>
                          <a:latin typeface="Times New Roman" pitchFamily="18" charset="0"/>
                          <a:cs typeface="Times New Roman" pitchFamily="18" charset="0"/>
                        </a:rPr>
                        <a:t>», «</a:t>
                      </a:r>
                      <a:r>
                        <a:rPr lang="ru-RU" sz="1600" dirty="0">
                          <a:effectLst/>
                          <a:latin typeface="Times New Roman" pitchFamily="18" charset="0"/>
                          <a:cs typeface="Times New Roman" pitchFamily="18" charset="0"/>
                        </a:rPr>
                        <a:t>Найди и назови женский головной убор», «Составь башкирское нагрудное украшение».</a:t>
                      </a:r>
                      <a:endParaRPr lang="ru-RU" sz="1600" dirty="0">
                        <a:effectLst/>
                        <a:latin typeface="Times New Roman" pitchFamily="18" charset="0"/>
                        <a:ea typeface="Calibri"/>
                        <a:cs typeface="Times New Roman" pitchFamily="18" charset="0"/>
                      </a:endParaRPr>
                    </a:p>
                  </a:txBody>
                  <a:tcPr marL="31533" marR="0" marT="0" marB="0"/>
                </a:tc>
                <a:tc>
                  <a:txBody>
                    <a:bodyPr/>
                    <a:lstStyle/>
                    <a:p>
                      <a:pPr>
                        <a:lnSpc>
                          <a:spcPct val="150000"/>
                        </a:lnSpc>
                        <a:spcAft>
                          <a:spcPts val="0"/>
                        </a:spcAft>
                      </a:pPr>
                      <a:r>
                        <a:rPr lang="ru-RU" sz="1600" dirty="0" smtClean="0">
                          <a:effectLst/>
                          <a:latin typeface="Times New Roman" pitchFamily="18" charset="0"/>
                          <a:cs typeface="Times New Roman" pitchFamily="18" charset="0"/>
                        </a:rPr>
                        <a:t>Октябрь</a:t>
                      </a:r>
                      <a:r>
                        <a:rPr lang="ru-RU" sz="1600" baseline="0" dirty="0" smtClean="0">
                          <a:effectLst/>
                          <a:latin typeface="Times New Roman" pitchFamily="18" charset="0"/>
                          <a:cs typeface="Times New Roman" pitchFamily="18" charset="0"/>
                        </a:rPr>
                        <a:t> </a:t>
                      </a:r>
                      <a:r>
                        <a:rPr lang="ru-RU" sz="1600" dirty="0" smtClean="0">
                          <a:effectLst/>
                          <a:latin typeface="Times New Roman" pitchFamily="18" charset="0"/>
                          <a:cs typeface="Times New Roman" pitchFamily="18" charset="0"/>
                        </a:rPr>
                        <a:t>-февраль</a:t>
                      </a:r>
                      <a:endParaRPr lang="ru-RU" sz="16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3"/>
                  </a:ext>
                </a:extLst>
              </a:tr>
              <a:tr h="709587">
                <a:tc>
                  <a:txBody>
                    <a:bodyPr/>
                    <a:lstStyle/>
                    <a:p>
                      <a:pPr algn="just">
                        <a:lnSpc>
                          <a:spcPct val="150000"/>
                        </a:lnSpc>
                        <a:spcAft>
                          <a:spcPts val="0"/>
                        </a:spcAft>
                      </a:pPr>
                      <a:r>
                        <a:rPr lang="ru-RU" sz="1400">
                          <a:effectLst/>
                          <a:latin typeface="Times New Roman" pitchFamily="18" charset="0"/>
                          <a:cs typeface="Times New Roman" pitchFamily="18" charset="0"/>
                        </a:rPr>
                        <a:t>4</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600" dirty="0">
                          <a:effectLst/>
                          <a:latin typeface="Times New Roman" pitchFamily="18" charset="0"/>
                          <a:cs typeface="Times New Roman" pitchFamily="18" charset="0"/>
                        </a:rPr>
                        <a:t>Подвижные игры.</a:t>
                      </a:r>
                      <a:endParaRPr lang="ru-RU" sz="1600" dirty="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600" dirty="0">
                          <a:effectLst/>
                          <a:latin typeface="Times New Roman" pitchFamily="18" charset="0"/>
                          <a:cs typeface="Times New Roman" pitchFamily="18" charset="0"/>
                        </a:rPr>
                        <a:t>«Юрта», «Платок», </a:t>
                      </a:r>
                      <a:r>
                        <a:rPr lang="ru-RU" sz="1600" dirty="0" smtClean="0">
                          <a:effectLst/>
                          <a:latin typeface="Times New Roman" pitchFamily="18" charset="0"/>
                          <a:cs typeface="Times New Roman" pitchFamily="18" charset="0"/>
                        </a:rPr>
                        <a:t> </a:t>
                      </a:r>
                      <a:r>
                        <a:rPr lang="ru-RU" sz="1600" dirty="0">
                          <a:effectLst/>
                          <a:latin typeface="Times New Roman" pitchFamily="18" charset="0"/>
                          <a:cs typeface="Times New Roman" pitchFamily="18" charset="0"/>
                        </a:rPr>
                        <a:t>«Курочка»,</a:t>
                      </a:r>
                    </a:p>
                    <a:p>
                      <a:pPr marR="60960" algn="just">
                        <a:lnSpc>
                          <a:spcPct val="150000"/>
                        </a:lnSpc>
                        <a:spcAft>
                          <a:spcPts val="0"/>
                        </a:spcAft>
                      </a:pPr>
                      <a:r>
                        <a:rPr lang="ru-RU" sz="1600" dirty="0">
                          <a:effectLst/>
                          <a:latin typeface="Times New Roman" pitchFamily="18" charset="0"/>
                          <a:cs typeface="Times New Roman" pitchFamily="18" charset="0"/>
                        </a:rPr>
                        <a:t>«Ак </a:t>
                      </a:r>
                      <a:r>
                        <a:rPr lang="ru-RU" sz="1600" dirty="0" err="1">
                          <a:effectLst/>
                          <a:latin typeface="Times New Roman" pitchFamily="18" charset="0"/>
                          <a:cs typeface="Times New Roman" pitchFamily="18" charset="0"/>
                        </a:rPr>
                        <a:t>тирак</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Курай</a:t>
                      </a:r>
                      <a:r>
                        <a:rPr lang="ru-RU" sz="1600" dirty="0">
                          <a:effectLst/>
                          <a:latin typeface="Times New Roman" pitchFamily="18" charset="0"/>
                          <a:cs typeface="Times New Roman" pitchFamily="18" charset="0"/>
                        </a:rPr>
                        <a:t>».</a:t>
                      </a:r>
                      <a:endParaRPr lang="ru-RU" sz="16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600" dirty="0" smtClean="0">
                          <a:effectLst/>
                          <a:latin typeface="Times New Roman" pitchFamily="18" charset="0"/>
                          <a:cs typeface="Times New Roman" pitchFamily="18" charset="0"/>
                        </a:rPr>
                        <a:t>Октябрь-февраль</a:t>
                      </a:r>
                      <a:endParaRPr lang="ru-RU" sz="16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4"/>
                  </a:ext>
                </a:extLst>
              </a:tr>
              <a:tr h="1419175">
                <a:tc>
                  <a:txBody>
                    <a:bodyPr/>
                    <a:lstStyle/>
                    <a:p>
                      <a:pPr algn="just">
                        <a:lnSpc>
                          <a:spcPct val="150000"/>
                        </a:lnSpc>
                        <a:spcAft>
                          <a:spcPts val="0"/>
                        </a:spcAft>
                      </a:pPr>
                      <a:r>
                        <a:rPr lang="ru-RU" sz="1400">
                          <a:effectLst/>
                          <a:latin typeface="Times New Roman" pitchFamily="18" charset="0"/>
                          <a:cs typeface="Times New Roman" pitchFamily="18" charset="0"/>
                        </a:rPr>
                        <a:t>5</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nSpc>
                          <a:spcPct val="150000"/>
                        </a:lnSpc>
                        <a:spcAft>
                          <a:spcPts val="0"/>
                        </a:spcAft>
                      </a:pPr>
                      <a:r>
                        <a:rPr lang="ru-RU" sz="1600" dirty="0">
                          <a:effectLst/>
                          <a:latin typeface="Times New Roman" pitchFamily="18" charset="0"/>
                          <a:cs typeface="Times New Roman" pitchFamily="18" charset="0"/>
                        </a:rPr>
                        <a:t>Родина моя – Башкортостан.</a:t>
                      </a:r>
                    </a:p>
                    <a:p>
                      <a:pPr>
                        <a:lnSpc>
                          <a:spcPct val="150000"/>
                        </a:lnSpc>
                        <a:spcAft>
                          <a:spcPts val="750"/>
                        </a:spcAft>
                      </a:pPr>
                      <a:r>
                        <a:rPr lang="ru-RU" sz="1600" dirty="0">
                          <a:effectLst/>
                          <a:latin typeface="Times New Roman" pitchFamily="18" charset="0"/>
                          <a:cs typeface="Times New Roman" pitchFamily="18" charset="0"/>
                        </a:rPr>
                        <a:t>Формировать интерес к своему краю, вызывать чувство ответственности по отношению к родине.</a:t>
                      </a:r>
                      <a:endParaRPr lang="ru-RU" sz="1600" dirty="0">
                        <a:effectLst/>
                        <a:latin typeface="Times New Roman" pitchFamily="18" charset="0"/>
                        <a:ea typeface="Times New Roman"/>
                        <a:cs typeface="Times New Roman" pitchFamily="18" charset="0"/>
                      </a:endParaRPr>
                    </a:p>
                  </a:txBody>
                  <a:tcPr marL="31533" marR="0" marT="0" marB="0"/>
                </a:tc>
                <a:tc>
                  <a:txBody>
                    <a:bodyPr/>
                    <a:lstStyle/>
                    <a:p>
                      <a:pPr marR="60960">
                        <a:lnSpc>
                          <a:spcPct val="150000"/>
                        </a:lnSpc>
                        <a:spcAft>
                          <a:spcPts val="0"/>
                        </a:spcAft>
                      </a:pPr>
                      <a:r>
                        <a:rPr lang="ru-RU" sz="1600" dirty="0">
                          <a:effectLst/>
                          <a:latin typeface="Times New Roman" pitchFamily="18" charset="0"/>
                          <a:cs typeface="Times New Roman" pitchFamily="18" charset="0"/>
                        </a:rPr>
                        <a:t>Познавательное занятие:</a:t>
                      </a:r>
                    </a:p>
                    <a:p>
                      <a:pPr marR="60960">
                        <a:lnSpc>
                          <a:spcPct val="150000"/>
                        </a:lnSpc>
                        <a:spcAft>
                          <a:spcPts val="0"/>
                        </a:spcAft>
                      </a:pPr>
                      <a:r>
                        <a:rPr lang="ru-RU" sz="1600" dirty="0">
                          <a:effectLst/>
                          <a:latin typeface="Times New Roman" pitchFamily="18" charset="0"/>
                          <a:cs typeface="Times New Roman" pitchFamily="18" charset="0"/>
                        </a:rPr>
                        <a:t>«Родина моя-Башкортостан».</a:t>
                      </a:r>
                    </a:p>
                    <a:p>
                      <a:pPr marR="60960">
                        <a:lnSpc>
                          <a:spcPct val="150000"/>
                        </a:lnSpc>
                        <a:spcAft>
                          <a:spcPts val="0"/>
                        </a:spcAft>
                      </a:pPr>
                      <a:r>
                        <a:rPr lang="ru-RU" sz="1600" dirty="0">
                          <a:effectLst/>
                          <a:latin typeface="Times New Roman" pitchFamily="18" charset="0"/>
                          <a:cs typeface="Times New Roman" pitchFamily="18" charset="0"/>
                        </a:rPr>
                        <a:t>Рисование «</a:t>
                      </a:r>
                      <a:r>
                        <a:rPr lang="ru-RU" sz="1600" dirty="0" err="1">
                          <a:effectLst/>
                          <a:latin typeface="Times New Roman" pitchFamily="18" charset="0"/>
                          <a:cs typeface="Times New Roman" pitchFamily="18" charset="0"/>
                        </a:rPr>
                        <a:t>Курай</a:t>
                      </a:r>
                      <a:r>
                        <a:rPr lang="ru-RU" sz="1600" dirty="0">
                          <a:effectLst/>
                          <a:latin typeface="Times New Roman" pitchFamily="18" charset="0"/>
                          <a:cs typeface="Times New Roman" pitchFamily="18" charset="0"/>
                        </a:rPr>
                        <a:t>».</a:t>
                      </a:r>
                    </a:p>
                    <a:p>
                      <a:pPr marR="60960">
                        <a:lnSpc>
                          <a:spcPct val="150000"/>
                        </a:lnSpc>
                        <a:spcAft>
                          <a:spcPts val="0"/>
                        </a:spcAft>
                      </a:pPr>
                      <a:r>
                        <a:rPr lang="ru-RU" sz="1600" dirty="0">
                          <a:effectLst/>
                          <a:latin typeface="Times New Roman" pitchFamily="18" charset="0"/>
                          <a:cs typeface="Times New Roman" pitchFamily="18" charset="0"/>
                        </a:rPr>
                        <a:t> </a:t>
                      </a:r>
                      <a:endParaRPr lang="ru-RU" sz="16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600" dirty="0">
                          <a:effectLst/>
                          <a:latin typeface="Times New Roman" pitchFamily="18" charset="0"/>
                          <a:cs typeface="Times New Roman" pitchFamily="18" charset="0"/>
                        </a:rPr>
                        <a:t>Октябрь </a:t>
                      </a:r>
                      <a:endParaRPr lang="ru-RU" sz="16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443514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114516536"/>
              </p:ext>
            </p:extLst>
          </p:nvPr>
        </p:nvGraphicFramePr>
        <p:xfrm>
          <a:off x="457200" y="1600200"/>
          <a:ext cx="700198" cy="4157189"/>
        </p:xfrm>
        <a:graphic>
          <a:graphicData uri="http://schemas.openxmlformats.org/drawingml/2006/table">
            <a:tbl>
              <a:tblPr firstRow="1" firstCol="1" bandRow="1">
                <a:tableStyleId>{5C22544A-7EE6-4342-B048-85BDC9FD1C3A}</a:tableStyleId>
              </a:tblPr>
              <a:tblGrid>
                <a:gridCol w="700198">
                  <a:extLst>
                    <a:ext uri="{9D8B030D-6E8A-4147-A177-3AD203B41FA5}">
                      <a16:colId xmlns:a16="http://schemas.microsoft.com/office/drawing/2014/main" val="20000"/>
                    </a:ext>
                  </a:extLst>
                </a:gridCol>
              </a:tblGrid>
              <a:tr h="908912">
                <a:tc>
                  <a:txBody>
                    <a:bodyPr/>
                    <a:lstStyle/>
                    <a:p>
                      <a:pPr algn="just">
                        <a:lnSpc>
                          <a:spcPct val="150000"/>
                        </a:lnSpc>
                        <a:spcAft>
                          <a:spcPts val="0"/>
                        </a:spcAft>
                      </a:pPr>
                      <a:r>
                        <a:rPr lang="ru-RU" sz="1400" dirty="0">
                          <a:effectLst/>
                          <a:latin typeface="Times New Roman" pitchFamily="18" charset="0"/>
                          <a:cs typeface="Times New Roman" pitchFamily="18" charset="0"/>
                        </a:rPr>
                        <a:t>6</a:t>
                      </a:r>
                      <a:endParaRPr lang="ru-RU" sz="1400" dirty="0">
                        <a:effectLst/>
                        <a:latin typeface="Times New Roman" pitchFamily="18" charset="0"/>
                        <a:ea typeface="Calibri"/>
                        <a:cs typeface="Times New Roman" pitchFamily="18" charset="0"/>
                      </a:endParaRPr>
                    </a:p>
                  </a:txBody>
                  <a:tcPr marL="31533" marR="0" marT="0" marB="0"/>
                </a:tc>
                <a:extLst>
                  <a:ext uri="{0D108BD9-81ED-4DB2-BD59-A6C34878D82A}">
                    <a16:rowId xmlns:a16="http://schemas.microsoft.com/office/drawing/2014/main" val="10000"/>
                  </a:ext>
                </a:extLst>
              </a:tr>
              <a:tr h="541546">
                <a:tc>
                  <a:txBody>
                    <a:bodyPr/>
                    <a:lstStyle/>
                    <a:p>
                      <a:pPr algn="just">
                        <a:lnSpc>
                          <a:spcPct val="150000"/>
                        </a:lnSpc>
                        <a:spcAft>
                          <a:spcPts val="0"/>
                        </a:spcAft>
                      </a:pPr>
                      <a:r>
                        <a:rPr lang="ru-RU" sz="1400">
                          <a:effectLst/>
                          <a:latin typeface="Times New Roman" pitchFamily="18" charset="0"/>
                          <a:cs typeface="Times New Roman" pitchFamily="18" charset="0"/>
                        </a:rPr>
                        <a:t> </a:t>
                      </a:r>
                      <a:endParaRPr lang="ru-RU" sz="1400">
                        <a:effectLst/>
                        <a:latin typeface="Times New Roman" pitchFamily="18" charset="0"/>
                        <a:ea typeface="Calibri"/>
                        <a:cs typeface="Times New Roman" pitchFamily="18" charset="0"/>
                      </a:endParaRPr>
                    </a:p>
                  </a:txBody>
                  <a:tcPr marL="31533" marR="0" marT="0" marB="0"/>
                </a:tc>
                <a:extLst>
                  <a:ext uri="{0D108BD9-81ED-4DB2-BD59-A6C34878D82A}">
                    <a16:rowId xmlns:a16="http://schemas.microsoft.com/office/drawing/2014/main" val="10001"/>
                  </a:ext>
                </a:extLst>
              </a:tr>
              <a:tr h="1000754">
                <a:tc>
                  <a:txBody>
                    <a:bodyPr/>
                    <a:lstStyle/>
                    <a:p>
                      <a:pPr algn="just">
                        <a:lnSpc>
                          <a:spcPct val="150000"/>
                        </a:lnSpc>
                        <a:spcAft>
                          <a:spcPts val="0"/>
                        </a:spcAft>
                      </a:pPr>
                      <a:r>
                        <a:rPr lang="ru-RU" sz="1400">
                          <a:effectLst/>
                          <a:latin typeface="Times New Roman" pitchFamily="18" charset="0"/>
                          <a:cs typeface="Times New Roman" pitchFamily="18" charset="0"/>
                        </a:rPr>
                        <a:t>7</a:t>
                      </a:r>
                      <a:endParaRPr lang="ru-RU" sz="1400">
                        <a:effectLst/>
                        <a:latin typeface="Times New Roman" pitchFamily="18" charset="0"/>
                        <a:ea typeface="Calibri"/>
                        <a:cs typeface="Times New Roman" pitchFamily="18" charset="0"/>
                      </a:endParaRPr>
                    </a:p>
                  </a:txBody>
                  <a:tcPr marL="31533" marR="0" marT="0" marB="0"/>
                </a:tc>
                <a:extLst>
                  <a:ext uri="{0D108BD9-81ED-4DB2-BD59-A6C34878D82A}">
                    <a16:rowId xmlns:a16="http://schemas.microsoft.com/office/drawing/2014/main" val="10002"/>
                  </a:ext>
                </a:extLst>
              </a:tr>
              <a:tr h="1705977">
                <a:tc>
                  <a:txBody>
                    <a:bodyPr/>
                    <a:lstStyle/>
                    <a:p>
                      <a:pPr algn="just">
                        <a:lnSpc>
                          <a:spcPct val="150000"/>
                        </a:lnSpc>
                        <a:spcAft>
                          <a:spcPts val="0"/>
                        </a:spcAft>
                      </a:pPr>
                      <a:r>
                        <a:rPr lang="ru-RU" sz="1400" dirty="0">
                          <a:effectLst/>
                          <a:latin typeface="Times New Roman" pitchFamily="18" charset="0"/>
                          <a:cs typeface="Times New Roman" pitchFamily="18" charset="0"/>
                        </a:rPr>
                        <a:t> </a:t>
                      </a:r>
                      <a:endParaRPr lang="ru-RU" sz="1400" dirty="0">
                        <a:effectLst/>
                        <a:latin typeface="Times New Roman" pitchFamily="18" charset="0"/>
                        <a:ea typeface="Calibri"/>
                        <a:cs typeface="Times New Roman" pitchFamily="18" charset="0"/>
                      </a:endParaRPr>
                    </a:p>
                  </a:txBody>
                  <a:tcPr marL="31533" marR="0" marT="0" marB="0"/>
                </a:tc>
                <a:extLst>
                  <a:ext uri="{0D108BD9-81ED-4DB2-BD59-A6C34878D82A}">
                    <a16:rowId xmlns:a16="http://schemas.microsoft.com/office/drawing/2014/main" val="10003"/>
                  </a:ext>
                </a:extLst>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2909199131"/>
              </p:ext>
            </p:extLst>
          </p:nvPr>
        </p:nvGraphicFramePr>
        <p:xfrm>
          <a:off x="609600" y="1752600"/>
          <a:ext cx="8570912" cy="5120640"/>
        </p:xfrm>
        <a:graphic>
          <a:graphicData uri="http://schemas.openxmlformats.org/drawingml/2006/table">
            <a:tbl>
              <a:tblPr firstRow="1" firstCol="1" bandRow="1">
                <a:tableStyleId>{5C22544A-7EE6-4342-B048-85BDC9FD1C3A}</a:tableStyleId>
              </a:tblPr>
              <a:tblGrid>
                <a:gridCol w="700198">
                  <a:extLst>
                    <a:ext uri="{9D8B030D-6E8A-4147-A177-3AD203B41FA5}">
                      <a16:colId xmlns:a16="http://schemas.microsoft.com/office/drawing/2014/main" val="20000"/>
                    </a:ext>
                  </a:extLst>
                </a:gridCol>
                <a:gridCol w="3111642">
                  <a:extLst>
                    <a:ext uri="{9D8B030D-6E8A-4147-A177-3AD203B41FA5}">
                      <a16:colId xmlns:a16="http://schemas.microsoft.com/office/drawing/2014/main" val="20001"/>
                    </a:ext>
                  </a:extLst>
                </a:gridCol>
                <a:gridCol w="3274199">
                  <a:extLst>
                    <a:ext uri="{9D8B030D-6E8A-4147-A177-3AD203B41FA5}">
                      <a16:colId xmlns:a16="http://schemas.microsoft.com/office/drawing/2014/main" val="20002"/>
                    </a:ext>
                  </a:extLst>
                </a:gridCol>
                <a:gridCol w="1484873">
                  <a:extLst>
                    <a:ext uri="{9D8B030D-6E8A-4147-A177-3AD203B41FA5}">
                      <a16:colId xmlns:a16="http://schemas.microsoft.com/office/drawing/2014/main" val="20003"/>
                    </a:ext>
                  </a:extLst>
                </a:gridCol>
              </a:tblGrid>
              <a:tr h="908912">
                <a:tc>
                  <a:txBody>
                    <a:bodyPr/>
                    <a:lstStyle/>
                    <a:p>
                      <a:pPr algn="just">
                        <a:lnSpc>
                          <a:spcPct val="150000"/>
                        </a:lnSpc>
                        <a:spcAft>
                          <a:spcPts val="0"/>
                        </a:spcAft>
                      </a:pPr>
                      <a:r>
                        <a:rPr lang="ru-RU" sz="1400" dirty="0">
                          <a:effectLst/>
                          <a:latin typeface="Times New Roman" pitchFamily="18" charset="0"/>
                          <a:cs typeface="Times New Roman" pitchFamily="18" charset="0"/>
                        </a:rPr>
                        <a:t>6</a:t>
                      </a:r>
                      <a:endParaRPr lang="ru-RU" sz="1400" dirty="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dirty="0">
                          <a:effectLst/>
                          <a:latin typeface="Times New Roman" pitchFamily="18" charset="0"/>
                          <a:cs typeface="Times New Roman" pitchFamily="18" charset="0"/>
                        </a:rPr>
                        <a:t>Национальная башкирская одежда.</a:t>
                      </a:r>
                    </a:p>
                    <a:p>
                      <a:pPr marR="60960" algn="just">
                        <a:lnSpc>
                          <a:spcPct val="150000"/>
                        </a:lnSpc>
                        <a:spcAft>
                          <a:spcPts val="0"/>
                        </a:spcAft>
                      </a:pPr>
                      <a:r>
                        <a:rPr lang="ru-RU" sz="1400" dirty="0">
                          <a:effectLst/>
                          <a:latin typeface="Times New Roman" pitchFamily="18" charset="0"/>
                          <a:cs typeface="Times New Roman" pitchFamily="18" charset="0"/>
                        </a:rPr>
                        <a:t>Познакомить детей с особенностями башкирской одежды.</a:t>
                      </a:r>
                    </a:p>
                    <a:p>
                      <a:pPr marR="60960" algn="just">
                        <a:lnSpc>
                          <a:spcPct val="150000"/>
                        </a:lnSpc>
                        <a:spcAft>
                          <a:spcPts val="0"/>
                        </a:spcAft>
                      </a:pPr>
                      <a:r>
                        <a:rPr lang="ru-RU" sz="1400" dirty="0">
                          <a:effectLst/>
                          <a:latin typeface="Times New Roman" pitchFamily="18" charset="0"/>
                          <a:cs typeface="Times New Roman" pitchFamily="18" charset="0"/>
                        </a:rPr>
                        <a:t>Развивать умение подбирать цвета и составить узоры национального </a:t>
                      </a:r>
                      <a:r>
                        <a:rPr lang="ru-RU" sz="1400" dirty="0" err="1">
                          <a:effectLst/>
                          <a:latin typeface="Times New Roman" pitchFamily="18" charset="0"/>
                          <a:cs typeface="Times New Roman" pitchFamily="18" charset="0"/>
                        </a:rPr>
                        <a:t>калорита</a:t>
                      </a:r>
                      <a:r>
                        <a:rPr lang="ru-RU" sz="1400" dirty="0">
                          <a:effectLst/>
                          <a:latin typeface="Times New Roman" pitchFamily="18" charset="0"/>
                          <a:cs typeface="Times New Roman" pitchFamily="18" charset="0"/>
                        </a:rPr>
                        <a:t>.</a:t>
                      </a:r>
                      <a:endParaRPr lang="ru-RU" sz="1400" dirty="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dirty="0">
                          <a:effectLst/>
                          <a:latin typeface="Times New Roman" pitchFamily="18" charset="0"/>
                          <a:cs typeface="Times New Roman" pitchFamily="18" charset="0"/>
                        </a:rPr>
                        <a:t>Познавательное </a:t>
                      </a:r>
                      <a:r>
                        <a:rPr lang="ru-RU" sz="1400" dirty="0" err="1">
                          <a:effectLst/>
                          <a:latin typeface="Times New Roman" pitchFamily="18" charset="0"/>
                          <a:cs typeface="Times New Roman" pitchFamily="18" charset="0"/>
                        </a:rPr>
                        <a:t>занятие:«Башкирская</a:t>
                      </a:r>
                      <a:r>
                        <a:rPr lang="ru-RU" sz="1400" dirty="0">
                          <a:effectLst/>
                          <a:latin typeface="Times New Roman" pitchFamily="18" charset="0"/>
                          <a:cs typeface="Times New Roman" pitchFamily="18" charset="0"/>
                        </a:rPr>
                        <a:t> национальная одежда».</a:t>
                      </a:r>
                    </a:p>
                    <a:p>
                      <a:pPr marR="60960" algn="just">
                        <a:lnSpc>
                          <a:spcPct val="150000"/>
                        </a:lnSpc>
                        <a:spcAft>
                          <a:spcPts val="0"/>
                        </a:spcAft>
                      </a:pPr>
                      <a:r>
                        <a:rPr lang="ru-RU" sz="1400" dirty="0">
                          <a:effectLst/>
                          <a:latin typeface="Times New Roman" pitchFamily="18" charset="0"/>
                          <a:cs typeface="Times New Roman" pitchFamily="18" charset="0"/>
                        </a:rPr>
                        <a:t>Рисование «</a:t>
                      </a:r>
                      <a:r>
                        <a:rPr lang="ru-RU" sz="1400" dirty="0" err="1">
                          <a:effectLst/>
                          <a:latin typeface="Times New Roman" pitchFamily="18" charset="0"/>
                          <a:cs typeface="Times New Roman" pitchFamily="18" charset="0"/>
                        </a:rPr>
                        <a:t>Ситек</a:t>
                      </a:r>
                      <a:r>
                        <a:rPr lang="ru-RU" sz="1400" dirty="0">
                          <a:effectLst/>
                          <a:latin typeface="Times New Roman" pitchFamily="18" charset="0"/>
                          <a:cs typeface="Times New Roman" pitchFamily="18" charset="0"/>
                        </a:rPr>
                        <a:t>».</a:t>
                      </a:r>
                      <a:endParaRPr lang="ru-RU" sz="14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dirty="0">
                          <a:effectLst/>
                          <a:latin typeface="Times New Roman" pitchFamily="18" charset="0"/>
                          <a:cs typeface="Times New Roman" pitchFamily="18" charset="0"/>
                        </a:rPr>
                        <a:t>Ноябрь </a:t>
                      </a:r>
                      <a:endParaRPr lang="ru-RU" sz="14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0"/>
                  </a:ext>
                </a:extLst>
              </a:tr>
              <a:tr h="541546">
                <a:tc>
                  <a:txBody>
                    <a:bodyPr/>
                    <a:lstStyle/>
                    <a:p>
                      <a:pPr algn="just">
                        <a:lnSpc>
                          <a:spcPct val="150000"/>
                        </a:lnSpc>
                        <a:spcAft>
                          <a:spcPts val="0"/>
                        </a:spcAft>
                      </a:pPr>
                      <a:r>
                        <a:rPr lang="ru-RU" sz="1400">
                          <a:effectLst/>
                          <a:latin typeface="Times New Roman" pitchFamily="18" charset="0"/>
                          <a:cs typeface="Times New Roman" pitchFamily="18" charset="0"/>
                        </a:rPr>
                        <a:t> </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a:effectLst/>
                          <a:latin typeface="Times New Roman" pitchFamily="18" charset="0"/>
                          <a:cs typeface="Times New Roman" pitchFamily="18" charset="0"/>
                        </a:rPr>
                        <a:t>Башкирское жилище.</a:t>
                      </a:r>
                    </a:p>
                    <a:p>
                      <a:pPr marR="60960" algn="just">
                        <a:lnSpc>
                          <a:spcPct val="150000"/>
                        </a:lnSpc>
                        <a:spcAft>
                          <a:spcPts val="0"/>
                        </a:spcAft>
                      </a:pPr>
                      <a:r>
                        <a:rPr lang="ru-RU" sz="1400">
                          <a:effectLst/>
                          <a:latin typeface="Times New Roman" pitchFamily="18" charset="0"/>
                          <a:cs typeface="Times New Roman" pitchFamily="18" charset="0"/>
                        </a:rPr>
                        <a:t>Формировать знания детей о башкирском народе, познакомить с особенностями жилища.</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dirty="0">
                          <a:effectLst/>
                          <a:latin typeface="Times New Roman" pitchFamily="18" charset="0"/>
                          <a:cs typeface="Times New Roman" pitchFamily="18" charset="0"/>
                        </a:rPr>
                        <a:t>Познавательное </a:t>
                      </a:r>
                      <a:r>
                        <a:rPr lang="ru-RU" sz="1400" dirty="0" err="1">
                          <a:effectLst/>
                          <a:latin typeface="Times New Roman" pitchFamily="18" charset="0"/>
                          <a:cs typeface="Times New Roman" pitchFamily="18" charset="0"/>
                        </a:rPr>
                        <a:t>занятие«Башкирское</a:t>
                      </a:r>
                      <a:r>
                        <a:rPr lang="ru-RU" sz="1400" dirty="0">
                          <a:effectLst/>
                          <a:latin typeface="Times New Roman" pitchFamily="18" charset="0"/>
                          <a:cs typeface="Times New Roman" pitchFamily="18" charset="0"/>
                        </a:rPr>
                        <a:t> народное жилище».</a:t>
                      </a:r>
                    </a:p>
                    <a:p>
                      <a:pPr marR="60960" algn="just">
                        <a:lnSpc>
                          <a:spcPct val="150000"/>
                        </a:lnSpc>
                        <a:spcAft>
                          <a:spcPts val="0"/>
                        </a:spcAft>
                      </a:pPr>
                      <a:r>
                        <a:rPr lang="ru-RU" sz="1400" dirty="0">
                          <a:effectLst/>
                          <a:latin typeface="Times New Roman" pitchFamily="18" charset="0"/>
                          <a:cs typeface="Times New Roman" pitchFamily="18" charset="0"/>
                        </a:rPr>
                        <a:t>Рисование «Юрта».</a:t>
                      </a:r>
                    </a:p>
                    <a:p>
                      <a:pPr marR="60960" algn="just">
                        <a:lnSpc>
                          <a:spcPct val="150000"/>
                        </a:lnSpc>
                        <a:spcAft>
                          <a:spcPts val="0"/>
                        </a:spcAft>
                      </a:pPr>
                      <a:r>
                        <a:rPr lang="ru-RU" sz="1400" dirty="0">
                          <a:effectLst/>
                          <a:latin typeface="Times New Roman" pitchFamily="18" charset="0"/>
                          <a:cs typeface="Times New Roman" pitchFamily="18" charset="0"/>
                        </a:rPr>
                        <a:t> </a:t>
                      </a:r>
                      <a:endParaRPr lang="ru-RU" sz="1400" dirty="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dirty="0">
                          <a:effectLst/>
                          <a:latin typeface="Times New Roman" pitchFamily="18" charset="0"/>
                          <a:cs typeface="Times New Roman" pitchFamily="18" charset="0"/>
                        </a:rPr>
                        <a:t>Декабрь </a:t>
                      </a:r>
                      <a:endParaRPr lang="ru-RU" sz="14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1"/>
                  </a:ext>
                </a:extLst>
              </a:tr>
              <a:tr h="1000754">
                <a:tc>
                  <a:txBody>
                    <a:bodyPr/>
                    <a:lstStyle/>
                    <a:p>
                      <a:pPr algn="just">
                        <a:lnSpc>
                          <a:spcPct val="150000"/>
                        </a:lnSpc>
                        <a:spcAft>
                          <a:spcPts val="0"/>
                        </a:spcAft>
                      </a:pPr>
                      <a:r>
                        <a:rPr lang="ru-RU" sz="1400">
                          <a:effectLst/>
                          <a:latin typeface="Times New Roman" pitchFamily="18" charset="0"/>
                          <a:cs typeface="Times New Roman" pitchFamily="18" charset="0"/>
                        </a:rPr>
                        <a:t>7</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a:effectLst/>
                          <a:latin typeface="Times New Roman" pitchFamily="18" charset="0"/>
                          <a:cs typeface="Times New Roman" pitchFamily="18" charset="0"/>
                        </a:rPr>
                        <a:t>Башкирская народная музыка.</a:t>
                      </a:r>
                    </a:p>
                    <a:p>
                      <a:pPr marR="60960" algn="just">
                        <a:lnSpc>
                          <a:spcPct val="150000"/>
                        </a:lnSpc>
                        <a:spcAft>
                          <a:spcPts val="0"/>
                        </a:spcAft>
                      </a:pPr>
                      <a:r>
                        <a:rPr lang="ru-RU" sz="1400">
                          <a:effectLst/>
                          <a:latin typeface="Times New Roman" pitchFamily="18" charset="0"/>
                          <a:cs typeface="Times New Roman" pitchFamily="18" charset="0"/>
                        </a:rPr>
                        <a:t>Башкирские музыкальные инструменты.</a:t>
                      </a:r>
                    </a:p>
                    <a:p>
                      <a:pPr marR="60960">
                        <a:lnSpc>
                          <a:spcPct val="150000"/>
                        </a:lnSpc>
                        <a:spcAft>
                          <a:spcPts val="0"/>
                        </a:spcAft>
                      </a:pPr>
                      <a:r>
                        <a:rPr lang="ru-RU" sz="1400">
                          <a:effectLst/>
                          <a:latin typeface="Times New Roman" pitchFamily="18" charset="0"/>
                          <a:cs typeface="Times New Roman" pitchFamily="18" charset="0"/>
                        </a:rPr>
                        <a:t>Познакомить детей с башкирскими народными музыкальными инструментами и музыкой.</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a:effectLst/>
                          <a:latin typeface="Times New Roman" pitchFamily="18" charset="0"/>
                          <a:cs typeface="Times New Roman" pitchFamily="18" charset="0"/>
                        </a:rPr>
                        <a:t>Познавательное занятие: «Башкирские музыкальные инструменты».</a:t>
                      </a:r>
                    </a:p>
                    <a:p>
                      <a:pPr marR="60960" algn="just">
                        <a:lnSpc>
                          <a:spcPct val="150000"/>
                        </a:lnSpc>
                        <a:spcAft>
                          <a:spcPts val="0"/>
                        </a:spcAft>
                      </a:pPr>
                      <a:r>
                        <a:rPr lang="ru-RU" sz="1400">
                          <a:effectLst/>
                          <a:latin typeface="Times New Roman" pitchFamily="18" charset="0"/>
                          <a:cs typeface="Times New Roman" pitchFamily="18" charset="0"/>
                        </a:rPr>
                        <a:t>Разучивание башкирской народной песни </a:t>
                      </a:r>
                    </a:p>
                    <a:p>
                      <a:pPr marR="60960" algn="just">
                        <a:lnSpc>
                          <a:spcPct val="150000"/>
                        </a:lnSpc>
                        <a:spcAft>
                          <a:spcPts val="0"/>
                        </a:spcAft>
                      </a:pPr>
                      <a:r>
                        <a:rPr lang="ru-RU" sz="1400">
                          <a:effectLst/>
                          <a:latin typeface="Times New Roman" pitchFamily="18" charset="0"/>
                          <a:cs typeface="Times New Roman" pitchFamily="18" charset="0"/>
                        </a:rPr>
                        <a:t>« Ай,Урал».</a:t>
                      </a:r>
                      <a:endParaRPr lang="ru-RU" sz="1400">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dirty="0">
                          <a:effectLst/>
                          <a:latin typeface="Times New Roman" pitchFamily="18" charset="0"/>
                          <a:cs typeface="Times New Roman" pitchFamily="18" charset="0"/>
                        </a:rPr>
                        <a:t>Январь </a:t>
                      </a:r>
                      <a:endParaRPr lang="ru-RU" sz="1400" dirty="0">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2"/>
                  </a:ext>
                </a:extLst>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3772328295"/>
              </p:ext>
            </p:extLst>
          </p:nvPr>
        </p:nvGraphicFramePr>
        <p:xfrm>
          <a:off x="416421" y="31383"/>
          <a:ext cx="8727579" cy="7786737"/>
        </p:xfrm>
        <a:graphic>
          <a:graphicData uri="http://schemas.openxmlformats.org/drawingml/2006/table">
            <a:tbl>
              <a:tblPr firstRow="1" firstCol="1" bandRow="1">
                <a:tableStyleId>{5C22544A-7EE6-4342-B048-85BDC9FD1C3A}</a:tableStyleId>
              </a:tblPr>
              <a:tblGrid>
                <a:gridCol w="700198">
                  <a:extLst>
                    <a:ext uri="{9D8B030D-6E8A-4147-A177-3AD203B41FA5}">
                      <a16:colId xmlns:a16="http://schemas.microsoft.com/office/drawing/2014/main" val="20000"/>
                    </a:ext>
                  </a:extLst>
                </a:gridCol>
                <a:gridCol w="2879317">
                  <a:extLst>
                    <a:ext uri="{9D8B030D-6E8A-4147-A177-3AD203B41FA5}">
                      <a16:colId xmlns:a16="http://schemas.microsoft.com/office/drawing/2014/main" val="20001"/>
                    </a:ext>
                  </a:extLst>
                </a:gridCol>
                <a:gridCol w="3506524">
                  <a:extLst>
                    <a:ext uri="{9D8B030D-6E8A-4147-A177-3AD203B41FA5}">
                      <a16:colId xmlns:a16="http://schemas.microsoft.com/office/drawing/2014/main" val="20002"/>
                    </a:ext>
                  </a:extLst>
                </a:gridCol>
                <a:gridCol w="1641540">
                  <a:extLst>
                    <a:ext uri="{9D8B030D-6E8A-4147-A177-3AD203B41FA5}">
                      <a16:colId xmlns:a16="http://schemas.microsoft.com/office/drawing/2014/main" val="20003"/>
                    </a:ext>
                  </a:extLst>
                </a:gridCol>
              </a:tblGrid>
              <a:tr h="908912">
                <a:tc>
                  <a:txBody>
                    <a:bodyPr/>
                    <a:lstStyle/>
                    <a:p>
                      <a:pPr algn="just">
                        <a:lnSpc>
                          <a:spcPct val="150000"/>
                        </a:lnSpc>
                        <a:spcAft>
                          <a:spcPts val="0"/>
                        </a:spcAft>
                      </a:pPr>
                      <a:r>
                        <a:rPr lang="ru-RU" sz="1400" dirty="0">
                          <a:effectLst/>
                          <a:latin typeface="Times New Roman" pitchFamily="18" charset="0"/>
                          <a:cs typeface="Times New Roman" pitchFamily="18" charset="0"/>
                        </a:rPr>
                        <a:t>6</a:t>
                      </a:r>
                      <a:endParaRPr lang="ru-RU" sz="1400" dirty="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dirty="0">
                          <a:solidFill>
                            <a:schemeClr val="tx1"/>
                          </a:solidFill>
                          <a:effectLst/>
                          <a:latin typeface="Times New Roman" pitchFamily="18" charset="0"/>
                          <a:cs typeface="Times New Roman" pitchFamily="18" charset="0"/>
                        </a:rPr>
                        <a:t>Национальная башкирская одежда.</a:t>
                      </a:r>
                    </a:p>
                    <a:p>
                      <a:pPr marR="60960" algn="just">
                        <a:lnSpc>
                          <a:spcPct val="150000"/>
                        </a:lnSpc>
                        <a:spcAft>
                          <a:spcPts val="0"/>
                        </a:spcAft>
                      </a:pPr>
                      <a:r>
                        <a:rPr lang="ru-RU" sz="1400" dirty="0">
                          <a:solidFill>
                            <a:schemeClr val="tx1"/>
                          </a:solidFill>
                          <a:effectLst/>
                          <a:latin typeface="Times New Roman" pitchFamily="18" charset="0"/>
                          <a:cs typeface="Times New Roman" pitchFamily="18" charset="0"/>
                        </a:rPr>
                        <a:t>Познакомить детей с особенностями башкирской одежды.</a:t>
                      </a:r>
                    </a:p>
                    <a:p>
                      <a:pPr marR="60960" algn="just">
                        <a:lnSpc>
                          <a:spcPct val="150000"/>
                        </a:lnSpc>
                        <a:spcAft>
                          <a:spcPts val="0"/>
                        </a:spcAft>
                      </a:pPr>
                      <a:r>
                        <a:rPr lang="ru-RU" sz="1400" dirty="0">
                          <a:solidFill>
                            <a:schemeClr val="tx1"/>
                          </a:solidFill>
                          <a:effectLst/>
                          <a:latin typeface="Times New Roman" pitchFamily="18" charset="0"/>
                          <a:cs typeface="Times New Roman" pitchFamily="18" charset="0"/>
                        </a:rPr>
                        <a:t>Развивать умение подбирать цвета и составить узоры национального </a:t>
                      </a:r>
                      <a:r>
                        <a:rPr lang="ru-RU" sz="1400" dirty="0" err="1">
                          <a:solidFill>
                            <a:schemeClr val="tx1"/>
                          </a:solidFill>
                          <a:effectLst/>
                          <a:latin typeface="Times New Roman" pitchFamily="18" charset="0"/>
                          <a:cs typeface="Times New Roman" pitchFamily="18" charset="0"/>
                        </a:rPr>
                        <a:t>калорита</a:t>
                      </a:r>
                      <a:r>
                        <a:rPr lang="ru-RU" sz="1400" dirty="0">
                          <a:solidFill>
                            <a:schemeClr val="tx1"/>
                          </a:solidFill>
                          <a:effectLst/>
                          <a:latin typeface="Times New Roman" pitchFamily="18" charset="0"/>
                          <a:cs typeface="Times New Roman" pitchFamily="18" charset="0"/>
                        </a:rPr>
                        <a:t>.</a:t>
                      </a:r>
                      <a:endParaRPr lang="ru-RU" sz="1400"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dirty="0">
                          <a:solidFill>
                            <a:schemeClr val="tx1"/>
                          </a:solidFill>
                          <a:effectLst/>
                          <a:latin typeface="Times New Roman" pitchFamily="18" charset="0"/>
                          <a:cs typeface="Times New Roman" pitchFamily="18" charset="0"/>
                        </a:rPr>
                        <a:t>Познавательное </a:t>
                      </a:r>
                      <a:r>
                        <a:rPr lang="ru-RU" sz="1400" dirty="0" err="1">
                          <a:solidFill>
                            <a:schemeClr val="tx1"/>
                          </a:solidFill>
                          <a:effectLst/>
                          <a:latin typeface="Times New Roman" pitchFamily="18" charset="0"/>
                          <a:cs typeface="Times New Roman" pitchFamily="18" charset="0"/>
                        </a:rPr>
                        <a:t>занятие:«Башкирская</a:t>
                      </a:r>
                      <a:r>
                        <a:rPr lang="ru-RU" sz="1400" dirty="0">
                          <a:solidFill>
                            <a:schemeClr val="tx1"/>
                          </a:solidFill>
                          <a:effectLst/>
                          <a:latin typeface="Times New Roman" pitchFamily="18" charset="0"/>
                          <a:cs typeface="Times New Roman" pitchFamily="18" charset="0"/>
                        </a:rPr>
                        <a:t> национальная одежда».</a:t>
                      </a:r>
                    </a:p>
                    <a:p>
                      <a:pPr marR="60960" algn="just">
                        <a:lnSpc>
                          <a:spcPct val="150000"/>
                        </a:lnSpc>
                        <a:spcAft>
                          <a:spcPts val="0"/>
                        </a:spcAft>
                      </a:pPr>
                      <a:r>
                        <a:rPr lang="ru-RU" sz="1400" dirty="0">
                          <a:solidFill>
                            <a:schemeClr val="tx1"/>
                          </a:solidFill>
                          <a:effectLst/>
                          <a:latin typeface="Times New Roman" pitchFamily="18" charset="0"/>
                          <a:cs typeface="Times New Roman" pitchFamily="18" charset="0"/>
                        </a:rPr>
                        <a:t>Рисование «</a:t>
                      </a:r>
                      <a:r>
                        <a:rPr lang="ru-RU" sz="1400" dirty="0" err="1">
                          <a:solidFill>
                            <a:schemeClr val="tx1"/>
                          </a:solidFill>
                          <a:effectLst/>
                          <a:latin typeface="Times New Roman" pitchFamily="18" charset="0"/>
                          <a:cs typeface="Times New Roman" pitchFamily="18" charset="0"/>
                        </a:rPr>
                        <a:t>Ситек</a:t>
                      </a:r>
                      <a:r>
                        <a:rPr lang="ru-RU" sz="1400" dirty="0">
                          <a:solidFill>
                            <a:schemeClr val="tx1"/>
                          </a:solidFill>
                          <a:effectLst/>
                          <a:latin typeface="Times New Roman" pitchFamily="18" charset="0"/>
                          <a:cs typeface="Times New Roman" pitchFamily="18" charset="0"/>
                        </a:rPr>
                        <a:t>».</a:t>
                      </a:r>
                      <a:endParaRPr lang="ru-RU" sz="1400"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dirty="0">
                          <a:solidFill>
                            <a:schemeClr val="tx1"/>
                          </a:solidFill>
                          <a:effectLst/>
                          <a:latin typeface="Times New Roman" pitchFamily="18" charset="0"/>
                          <a:cs typeface="Times New Roman" pitchFamily="18" charset="0"/>
                        </a:rPr>
                        <a:t>Ноябрь </a:t>
                      </a:r>
                      <a:endParaRPr lang="ru-RU" sz="1400" dirty="0">
                        <a:solidFill>
                          <a:schemeClr val="tx1"/>
                        </a:solidFill>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0"/>
                  </a:ext>
                </a:extLst>
              </a:tr>
              <a:tr h="541546">
                <a:tc>
                  <a:txBody>
                    <a:bodyPr/>
                    <a:lstStyle/>
                    <a:p>
                      <a:pPr algn="just">
                        <a:lnSpc>
                          <a:spcPct val="150000"/>
                        </a:lnSpc>
                        <a:spcAft>
                          <a:spcPts val="0"/>
                        </a:spcAft>
                      </a:pPr>
                      <a:r>
                        <a:rPr lang="ru-RU" sz="1400">
                          <a:effectLst/>
                          <a:latin typeface="Times New Roman" pitchFamily="18" charset="0"/>
                          <a:cs typeface="Times New Roman" pitchFamily="18" charset="0"/>
                        </a:rPr>
                        <a:t> </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Башкирское жилище.</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Формировать знания детей о </a:t>
                      </a:r>
                      <a:r>
                        <a:rPr lang="ru-RU" sz="1400" b="1" dirty="0" smtClean="0">
                          <a:solidFill>
                            <a:schemeClr val="tx1"/>
                          </a:solidFill>
                          <a:effectLst/>
                          <a:latin typeface="Times New Roman" pitchFamily="18" charset="0"/>
                          <a:cs typeface="Times New Roman" pitchFamily="18" charset="0"/>
                        </a:rPr>
                        <a:t>башкирским </a:t>
                      </a:r>
                      <a:r>
                        <a:rPr lang="ru-RU" sz="1400" b="1" dirty="0">
                          <a:solidFill>
                            <a:schemeClr val="tx1"/>
                          </a:solidFill>
                          <a:effectLst/>
                          <a:latin typeface="Times New Roman" pitchFamily="18" charset="0"/>
                          <a:cs typeface="Times New Roman" pitchFamily="18" charset="0"/>
                        </a:rPr>
                        <a:t>народе, познакомить с особенностями жилища.</a:t>
                      </a:r>
                      <a:endParaRPr lang="ru-RU" sz="1400" b="1"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Познавательное </a:t>
                      </a:r>
                      <a:r>
                        <a:rPr lang="ru-RU" sz="1400" b="1" dirty="0" smtClean="0">
                          <a:solidFill>
                            <a:schemeClr val="tx1"/>
                          </a:solidFill>
                          <a:effectLst/>
                          <a:latin typeface="Times New Roman" pitchFamily="18" charset="0"/>
                          <a:cs typeface="Times New Roman" pitchFamily="18" charset="0"/>
                        </a:rPr>
                        <a:t>занятие «</a:t>
                      </a:r>
                      <a:r>
                        <a:rPr lang="ru-RU" sz="1400" b="1" dirty="0">
                          <a:solidFill>
                            <a:schemeClr val="tx1"/>
                          </a:solidFill>
                          <a:effectLst/>
                          <a:latin typeface="Times New Roman" pitchFamily="18" charset="0"/>
                          <a:cs typeface="Times New Roman" pitchFamily="18" charset="0"/>
                        </a:rPr>
                        <a:t>Башкирское народное жилище».</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Рисование «Юрта».</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 </a:t>
                      </a:r>
                      <a:endParaRPr lang="ru-RU" sz="1400" b="1"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b="1" dirty="0">
                          <a:solidFill>
                            <a:schemeClr val="tx1"/>
                          </a:solidFill>
                          <a:effectLst/>
                          <a:latin typeface="Times New Roman" pitchFamily="18" charset="0"/>
                          <a:cs typeface="Times New Roman" pitchFamily="18" charset="0"/>
                        </a:rPr>
                        <a:t>Декабрь </a:t>
                      </a:r>
                      <a:endParaRPr lang="ru-RU" sz="1400" b="1" dirty="0">
                        <a:solidFill>
                          <a:schemeClr val="tx1"/>
                        </a:solidFill>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1"/>
                  </a:ext>
                </a:extLst>
              </a:tr>
              <a:tr h="1000754">
                <a:tc>
                  <a:txBody>
                    <a:bodyPr/>
                    <a:lstStyle/>
                    <a:p>
                      <a:pPr algn="just">
                        <a:lnSpc>
                          <a:spcPct val="150000"/>
                        </a:lnSpc>
                        <a:spcAft>
                          <a:spcPts val="0"/>
                        </a:spcAft>
                      </a:pPr>
                      <a:r>
                        <a:rPr lang="ru-RU" sz="1400">
                          <a:effectLst/>
                          <a:latin typeface="Times New Roman" pitchFamily="18" charset="0"/>
                          <a:cs typeface="Times New Roman" pitchFamily="18" charset="0"/>
                        </a:rPr>
                        <a:t>7</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b="1">
                          <a:solidFill>
                            <a:schemeClr val="tx1"/>
                          </a:solidFill>
                          <a:effectLst/>
                          <a:latin typeface="Times New Roman" pitchFamily="18" charset="0"/>
                          <a:cs typeface="Times New Roman" pitchFamily="18" charset="0"/>
                        </a:rPr>
                        <a:t>Башкирская народная музыка.</a:t>
                      </a:r>
                    </a:p>
                    <a:p>
                      <a:pPr marR="60960" algn="just">
                        <a:lnSpc>
                          <a:spcPct val="150000"/>
                        </a:lnSpc>
                        <a:spcAft>
                          <a:spcPts val="0"/>
                        </a:spcAft>
                      </a:pPr>
                      <a:r>
                        <a:rPr lang="ru-RU" sz="1400" b="1">
                          <a:solidFill>
                            <a:schemeClr val="tx1"/>
                          </a:solidFill>
                          <a:effectLst/>
                          <a:latin typeface="Times New Roman" pitchFamily="18" charset="0"/>
                          <a:cs typeface="Times New Roman" pitchFamily="18" charset="0"/>
                        </a:rPr>
                        <a:t>Башкирские музыкальные инструменты.</a:t>
                      </a:r>
                    </a:p>
                    <a:p>
                      <a:pPr marR="60960">
                        <a:lnSpc>
                          <a:spcPct val="150000"/>
                        </a:lnSpc>
                        <a:spcAft>
                          <a:spcPts val="0"/>
                        </a:spcAft>
                      </a:pPr>
                      <a:r>
                        <a:rPr lang="ru-RU" sz="1400" b="1">
                          <a:solidFill>
                            <a:schemeClr val="tx1"/>
                          </a:solidFill>
                          <a:effectLst/>
                          <a:latin typeface="Times New Roman" pitchFamily="18" charset="0"/>
                          <a:cs typeface="Times New Roman" pitchFamily="18" charset="0"/>
                        </a:rPr>
                        <a:t>Познакомить детей с башкирскими народными музыкальными инструментами и музыкой.</a:t>
                      </a:r>
                      <a:endParaRPr lang="ru-RU" sz="1400" b="1">
                        <a:solidFill>
                          <a:schemeClr val="tx1"/>
                        </a:solidFill>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Познавательное занятие: «Башкирские музыкальные инструменты».</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Разучивание башкирской народной песни </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 </a:t>
                      </a:r>
                      <a:r>
                        <a:rPr lang="ru-RU" sz="1400" b="1" dirty="0" err="1">
                          <a:solidFill>
                            <a:schemeClr val="tx1"/>
                          </a:solidFill>
                          <a:effectLst/>
                          <a:latin typeface="Times New Roman" pitchFamily="18" charset="0"/>
                          <a:cs typeface="Times New Roman" pitchFamily="18" charset="0"/>
                        </a:rPr>
                        <a:t>Ай,Урал</a:t>
                      </a:r>
                      <a:r>
                        <a:rPr lang="ru-RU" sz="1400" b="1" dirty="0">
                          <a:solidFill>
                            <a:schemeClr val="tx1"/>
                          </a:solidFill>
                          <a:effectLst/>
                          <a:latin typeface="Times New Roman" pitchFamily="18" charset="0"/>
                          <a:cs typeface="Times New Roman" pitchFamily="18" charset="0"/>
                        </a:rPr>
                        <a:t>».</a:t>
                      </a:r>
                      <a:endParaRPr lang="ru-RU" sz="1400" b="1"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b="1" dirty="0">
                          <a:solidFill>
                            <a:schemeClr val="tx1"/>
                          </a:solidFill>
                          <a:effectLst/>
                          <a:latin typeface="Times New Roman" pitchFamily="18" charset="0"/>
                          <a:cs typeface="Times New Roman" pitchFamily="18" charset="0"/>
                        </a:rPr>
                        <a:t>Январь </a:t>
                      </a:r>
                      <a:endParaRPr lang="ru-RU" sz="1400" b="1" dirty="0">
                        <a:solidFill>
                          <a:schemeClr val="tx1"/>
                        </a:solidFill>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2"/>
                  </a:ext>
                </a:extLst>
              </a:tr>
              <a:tr h="1705977">
                <a:tc>
                  <a:txBody>
                    <a:bodyPr/>
                    <a:lstStyle/>
                    <a:p>
                      <a:pPr algn="just">
                        <a:lnSpc>
                          <a:spcPct val="150000"/>
                        </a:lnSpc>
                        <a:spcAft>
                          <a:spcPts val="0"/>
                        </a:spcAft>
                      </a:pPr>
                      <a:r>
                        <a:rPr lang="ru-RU" sz="1400">
                          <a:effectLst/>
                          <a:latin typeface="Times New Roman" pitchFamily="18" charset="0"/>
                          <a:cs typeface="Times New Roman" pitchFamily="18" charset="0"/>
                        </a:rPr>
                        <a:t> </a:t>
                      </a:r>
                      <a:endParaRPr lang="ru-RU" sz="1400">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Башкирская кухня.</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Расширить знания об особенностях национальной кухни.</a:t>
                      </a:r>
                      <a:endParaRPr lang="ru-RU" sz="1400" b="1"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Познавательное занятие: «Башкирские национальные </a:t>
                      </a:r>
                      <a:r>
                        <a:rPr lang="ru-RU" sz="1400" b="1" dirty="0" err="1">
                          <a:solidFill>
                            <a:schemeClr val="tx1"/>
                          </a:solidFill>
                          <a:effectLst/>
                          <a:latin typeface="Times New Roman" pitchFamily="18" charset="0"/>
                          <a:cs typeface="Times New Roman" pitchFamily="18" charset="0"/>
                        </a:rPr>
                        <a:t>блюда».Лепка</a:t>
                      </a:r>
                      <a:r>
                        <a:rPr lang="ru-RU" sz="1400" b="1" dirty="0">
                          <a:solidFill>
                            <a:schemeClr val="tx1"/>
                          </a:solidFill>
                          <a:effectLst/>
                          <a:latin typeface="Times New Roman" pitchFamily="18" charset="0"/>
                          <a:cs typeface="Times New Roman" pitchFamily="18" charset="0"/>
                        </a:rPr>
                        <a:t> «Башкирское угощение».</a:t>
                      </a:r>
                    </a:p>
                    <a:p>
                      <a:pPr marR="60960" algn="just">
                        <a:lnSpc>
                          <a:spcPct val="150000"/>
                        </a:lnSpc>
                        <a:spcAft>
                          <a:spcPts val="0"/>
                        </a:spcAft>
                      </a:pPr>
                      <a:r>
                        <a:rPr lang="ru-RU" sz="1400" b="1" dirty="0">
                          <a:solidFill>
                            <a:schemeClr val="tx1"/>
                          </a:solidFill>
                          <a:effectLst/>
                          <a:latin typeface="Times New Roman" pitchFamily="18" charset="0"/>
                          <a:cs typeface="Times New Roman" pitchFamily="18" charset="0"/>
                        </a:rPr>
                        <a:t>«Кадушка для кумыса».</a:t>
                      </a:r>
                      <a:endParaRPr lang="ru-RU" sz="1400" b="1" dirty="0">
                        <a:solidFill>
                          <a:schemeClr val="tx1"/>
                        </a:solidFill>
                        <a:effectLst/>
                        <a:latin typeface="Times New Roman" pitchFamily="18" charset="0"/>
                        <a:ea typeface="Calibri"/>
                        <a:cs typeface="Times New Roman" pitchFamily="18" charset="0"/>
                      </a:endParaRPr>
                    </a:p>
                  </a:txBody>
                  <a:tcPr marL="31533" marR="0" marT="0" marB="0"/>
                </a:tc>
                <a:tc>
                  <a:txBody>
                    <a:bodyPr/>
                    <a:lstStyle/>
                    <a:p>
                      <a:pPr algn="just">
                        <a:lnSpc>
                          <a:spcPct val="150000"/>
                        </a:lnSpc>
                        <a:spcAft>
                          <a:spcPts val="0"/>
                        </a:spcAft>
                      </a:pPr>
                      <a:r>
                        <a:rPr lang="ru-RU" sz="1400" b="1" dirty="0">
                          <a:solidFill>
                            <a:schemeClr val="tx1"/>
                          </a:solidFill>
                          <a:effectLst/>
                          <a:latin typeface="Times New Roman" pitchFamily="18" charset="0"/>
                          <a:cs typeface="Times New Roman" pitchFamily="18" charset="0"/>
                        </a:rPr>
                        <a:t>Февраль </a:t>
                      </a:r>
                      <a:endParaRPr lang="ru-RU" sz="1400" b="1" dirty="0">
                        <a:solidFill>
                          <a:schemeClr val="tx1"/>
                        </a:solidFill>
                        <a:effectLst/>
                        <a:latin typeface="Times New Roman" pitchFamily="18" charset="0"/>
                        <a:ea typeface="Calibri"/>
                        <a:cs typeface="Times New Roman" pitchFamily="18" charset="0"/>
                      </a:endParaRPr>
                    </a:p>
                  </a:txBody>
                  <a:tcPr marL="31533" marR="31533"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7310424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9"/>
          <p:cNvPicPr>
            <a:picLocks noChangeAspect="1" noChangeArrowheads="1"/>
          </p:cNvPicPr>
          <p:nvPr/>
        </p:nvPicPr>
        <p:blipFill>
          <a:blip r:embed="rId2" cstate="print"/>
          <a:srcRect/>
          <a:stretch>
            <a:fillRect/>
          </a:stretch>
        </p:blipFill>
        <p:spPr bwMode="auto">
          <a:xfrm>
            <a:off x="463042" y="2536025"/>
            <a:ext cx="2391244" cy="2288613"/>
          </a:xfrm>
          <a:prstGeom prst="rect">
            <a:avLst/>
          </a:prstGeom>
          <a:noFill/>
          <a:ln w="9525">
            <a:noFill/>
            <a:miter lim="800000"/>
            <a:headEnd/>
            <a:tailEnd/>
          </a:ln>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042" y="1604394"/>
            <a:ext cx="2391244" cy="931631"/>
          </a:xfrm>
          <a:prstGeom prst="rect">
            <a:avLst/>
          </a:prstGeom>
          <a:ln/>
          <a:extLst/>
        </p:spPr>
        <p:style>
          <a:lnRef idx="1">
            <a:schemeClr val="accent1"/>
          </a:lnRef>
          <a:fillRef idx="2">
            <a:schemeClr val="accent1"/>
          </a:fillRef>
          <a:effectRef idx="1">
            <a:schemeClr val="accent1"/>
          </a:effectRef>
          <a:fontRef idx="minor">
            <a:schemeClr val="dk1"/>
          </a:fontRef>
        </p:style>
      </p:pic>
      <p:pic>
        <p:nvPicPr>
          <p:cNvPr id="12" name="Picture 4" descr="150px-Flag_of_Bashkortostan"/>
          <p:cNvPicPr>
            <a:picLocks noChangeAspect="1" noChangeArrowheads="1"/>
          </p:cNvPicPr>
          <p:nvPr/>
        </p:nvPicPr>
        <p:blipFill>
          <a:blip r:embed="rId4" cstate="print"/>
          <a:srcRect/>
          <a:stretch>
            <a:fillRect/>
          </a:stretch>
        </p:blipFill>
        <p:spPr bwMode="auto">
          <a:xfrm>
            <a:off x="5652119" y="2536025"/>
            <a:ext cx="2895548" cy="1785950"/>
          </a:xfrm>
          <a:prstGeom prst="rect">
            <a:avLst/>
          </a:prstGeom>
          <a:noFill/>
          <a:ln w="9525">
            <a:noFill/>
            <a:miter lim="800000"/>
            <a:headEnd/>
            <a:tailEnd/>
          </a:ln>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19" y="1604394"/>
            <a:ext cx="2441452" cy="931631"/>
          </a:xfrm>
          <a:prstGeom prst="rect">
            <a:avLst/>
          </a:prstGeom>
          <a:ln/>
          <a:extLst/>
        </p:spPr>
        <p:style>
          <a:lnRef idx="1">
            <a:schemeClr val="accent1"/>
          </a:lnRef>
          <a:fillRef idx="2">
            <a:schemeClr val="accent1"/>
          </a:fillRef>
          <a:effectRef idx="1">
            <a:schemeClr val="accent1"/>
          </a:effectRef>
          <a:fontRef idx="minor">
            <a:schemeClr val="dk1"/>
          </a:fontRef>
        </p:style>
      </p:pic>
      <p:sp>
        <p:nvSpPr>
          <p:cNvPr id="8" name="Заголовок 7"/>
          <p:cNvSpPr>
            <a:spLocks noGrp="1"/>
          </p:cNvSpPr>
          <p:nvPr>
            <p:ph type="title"/>
          </p:nvPr>
        </p:nvSpPr>
        <p:spPr>
          <a:xfrm>
            <a:off x="611560" y="404664"/>
            <a:ext cx="7456674" cy="115212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ru-RU" b="1" dirty="0" smtClean="0">
                <a:solidFill>
                  <a:srgbClr val="FF0000"/>
                </a:solidFill>
                <a:latin typeface="Times New Roman" pitchFamily="18" charset="0"/>
                <a:cs typeface="Times New Roman" pitchFamily="18" charset="0"/>
              </a:rPr>
              <a:t>Знакомство с республикой       Башкортостан</a:t>
            </a:r>
            <a:endParaRPr lang="ru-RU" b="1" dirty="0">
              <a:solidFill>
                <a:srgbClr val="FF0000"/>
              </a:solidFill>
              <a:latin typeface="Times New Roman" pitchFamily="18" charset="0"/>
              <a:cs typeface="Times New Roman" pitchFamily="18" charset="0"/>
            </a:endParaRPr>
          </a:p>
        </p:txBody>
      </p:sp>
      <p:pic>
        <p:nvPicPr>
          <p:cNvPr id="1031" name="Picture 7" descr="http://merb.bashkortostan.ru/bitrix/templates/artsite/images/Habirov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3338" y="3933056"/>
            <a:ext cx="2552759" cy="2536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74638"/>
            <a:ext cx="5688632" cy="1210146"/>
          </a:xfrm>
        </p:spPr>
        <p:txBody>
          <a:bodyPr>
            <a:normAutofit fontScale="90000"/>
          </a:bodyPr>
          <a:lstStyle/>
          <a:p>
            <a:r>
              <a:rPr lang="ru-RU" b="1" dirty="0" smtClean="0">
                <a:ln w="1905"/>
                <a:solidFill>
                  <a:srgbClr val="006600"/>
                </a:solidFill>
                <a:effectLst>
                  <a:innerShdw blurRad="69850" dist="43180" dir="5400000">
                    <a:srgbClr val="000000">
                      <a:alpha val="65000"/>
                    </a:srgbClr>
                  </a:innerShdw>
                </a:effectLst>
                <a:latin typeface="Times New Roman" pitchFamily="18" charset="0"/>
                <a:cs typeface="Times New Roman" pitchFamily="18" charset="0"/>
              </a:rPr>
              <a:t>Столица - город УФА</a:t>
            </a:r>
            <a:r>
              <a:rPr lang="ru-RU" b="1" dirty="0">
                <a:ln w="1905"/>
                <a:solidFill>
                  <a:srgbClr val="006600"/>
                </a:solidFill>
                <a:effectLst>
                  <a:innerShdw blurRad="69850" dist="43180" dir="5400000">
                    <a:srgbClr val="000000">
                      <a:alpha val="65000"/>
                    </a:srgbClr>
                  </a:innerShdw>
                </a:effectLst>
                <a:latin typeface="Times New Roman" pitchFamily="18" charset="0"/>
                <a:cs typeface="Times New Roman" pitchFamily="18" charset="0"/>
              </a:rPr>
              <a:t/>
            </a:r>
            <a:br>
              <a:rPr lang="ru-RU" b="1" dirty="0">
                <a:ln w="1905"/>
                <a:solidFill>
                  <a:srgbClr val="006600"/>
                </a:solidFill>
                <a:effectLst>
                  <a:innerShdw blurRad="69850" dist="43180" dir="5400000">
                    <a:srgbClr val="000000">
                      <a:alpha val="65000"/>
                    </a:srgbClr>
                  </a:innerShdw>
                </a:effectLst>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9" name="Picture 2"/>
          <p:cNvPicPr>
            <a:picLocks noGrp="1" noChangeAspect="1" noChangeArrowheads="1"/>
          </p:cNvPicPr>
          <p:nvPr>
            <p:ph sz="half" idx="2"/>
          </p:nvPr>
        </p:nvPicPr>
        <p:blipFill>
          <a:blip r:embed="rId2" cstate="print"/>
          <a:srcRect/>
          <a:stretch>
            <a:fillRect/>
          </a:stretch>
        </p:blipFill>
        <p:spPr bwMode="auto">
          <a:xfrm rot="20895278">
            <a:off x="479863" y="1142082"/>
            <a:ext cx="4040188" cy="3232150"/>
          </a:xfrm>
          <a:prstGeom prst="rect">
            <a:avLst/>
          </a:prstGeom>
          <a:noFill/>
          <a:ln w="9525">
            <a:noFill/>
            <a:miter lim="800000"/>
            <a:headEnd/>
            <a:tailEnd/>
          </a:ln>
          <a:effectLst>
            <a:softEdge rad="63500"/>
          </a:effectLst>
        </p:spPr>
      </p:pic>
      <p:pic>
        <p:nvPicPr>
          <p:cNvPr id="10" name="Picture 2" descr="https://avatars.mds.yandex.net/get-altay/788991/2a00000162879bb0f27d52348a10d0de01d9/XXL"/>
          <p:cNvPicPr>
            <a:picLocks noGrp="1" noChangeAspect="1" noChangeArrowheads="1"/>
          </p:cNvPicPr>
          <p:nvPr>
            <p:ph sz="quarter" idx="4"/>
          </p:nvPr>
        </p:nvPicPr>
        <p:blipFill>
          <a:blip r:embed="rId3" cstate="print"/>
          <a:stretch>
            <a:fillRect/>
          </a:stretch>
        </p:blipFill>
        <p:spPr bwMode="auto">
          <a:xfrm>
            <a:off x="5724128" y="2999891"/>
            <a:ext cx="2802048" cy="3285072"/>
          </a:xfrm>
          <a:prstGeom prst="rect">
            <a:avLst/>
          </a:prstGeom>
          <a:noFill/>
          <a:effectLst>
            <a:softEdge rad="63500"/>
          </a:effectLst>
        </p:spPr>
      </p:pic>
      <p:pic>
        <p:nvPicPr>
          <p:cNvPr id="1026" name="Picture 2" descr="Какие достопримечательности Уфы посмотреть? Фото и описания"/>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4437112"/>
            <a:ext cx="316835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Фото Уфы, Россия от туристов на «Тонкостях туризм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944746">
            <a:off x="6444208" y="620688"/>
            <a:ext cx="18478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63718"/>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692696"/>
            <a:ext cx="7200800" cy="936104"/>
          </a:xfrm>
        </p:spPr>
        <p:txBody>
          <a:bodyPr>
            <a:normAutofit fontScale="90000"/>
          </a:bodyPr>
          <a:lstStyle/>
          <a:p>
            <a:r>
              <a:rPr lang="ru-RU" b="1" kern="10" dirty="0">
                <a:ln w="1905"/>
                <a:solidFill>
                  <a:srgbClr val="006600"/>
                </a:solidFill>
                <a:effectLst>
                  <a:innerShdw blurRad="69850" dist="43180" dir="5400000">
                    <a:srgbClr val="000000">
                      <a:alpha val="65000"/>
                    </a:srgbClr>
                  </a:innerShdw>
                </a:effectLst>
                <a:latin typeface="Georgia" pitchFamily="18" charset="0"/>
                <a:cs typeface="Arial"/>
              </a:rPr>
              <a:t>Национальные костюмы</a:t>
            </a:r>
            <a:r>
              <a:rPr lang="ru-RU" b="1" dirty="0">
                <a:ln w="1905"/>
                <a:solidFill>
                  <a:srgbClr val="006600"/>
                </a:solidFill>
                <a:effectLst>
                  <a:innerShdw blurRad="69850" dist="43180" dir="5400000">
                    <a:srgbClr val="000000">
                      <a:alpha val="65000"/>
                    </a:srgbClr>
                  </a:innerShdw>
                </a:effectLst>
              </a:rPr>
              <a:t/>
            </a:r>
            <a:br>
              <a:rPr lang="ru-RU" b="1" dirty="0">
                <a:ln w="1905"/>
                <a:solidFill>
                  <a:srgbClr val="006600"/>
                </a:solidFill>
                <a:effectLst>
                  <a:innerShdw blurRad="69850" dist="43180" dir="5400000">
                    <a:srgbClr val="000000">
                      <a:alpha val="65000"/>
                    </a:srgbClr>
                  </a:innerShdw>
                </a:effectLst>
              </a:rPr>
            </a:br>
            <a:endParaRPr lang="ru-RU" dirty="0"/>
          </a:p>
        </p:txBody>
      </p:sp>
      <p:sp>
        <p:nvSpPr>
          <p:cNvPr id="3" name="Текст 2"/>
          <p:cNvSpPr>
            <a:spLocks noGrp="1"/>
          </p:cNvSpPr>
          <p:nvPr>
            <p:ph type="body" idx="1"/>
          </p:nvPr>
        </p:nvSpPr>
        <p:spPr>
          <a:xfrm>
            <a:off x="457201" y="1098488"/>
            <a:ext cx="4040188" cy="5498863"/>
          </a:xfrm>
        </p:spPr>
        <p:style>
          <a:lnRef idx="1">
            <a:schemeClr val="accent1"/>
          </a:lnRef>
          <a:fillRef idx="2">
            <a:schemeClr val="accent1"/>
          </a:fillRef>
          <a:effectRef idx="1">
            <a:schemeClr val="accent1"/>
          </a:effectRef>
          <a:fontRef idx="minor">
            <a:schemeClr val="dk1"/>
          </a:fontRef>
        </p:style>
        <p:txBody>
          <a:bodyPr/>
          <a:lstStyle/>
          <a:p>
            <a:endParaRPr lang="ru-RU" dirty="0"/>
          </a:p>
        </p:txBody>
      </p:sp>
      <p:sp>
        <p:nvSpPr>
          <p:cNvPr id="5" name="Текст 4"/>
          <p:cNvSpPr>
            <a:spLocks noGrp="1"/>
          </p:cNvSpPr>
          <p:nvPr>
            <p:ph type="body" sz="quarter" idx="3"/>
          </p:nvPr>
        </p:nvSpPr>
        <p:spPr>
          <a:xfrm>
            <a:off x="4645026" y="3529000"/>
            <a:ext cx="4319462" cy="3328999"/>
          </a:xfrm>
        </p:spPr>
        <p:style>
          <a:lnRef idx="2">
            <a:schemeClr val="accent1">
              <a:shade val="50000"/>
            </a:schemeClr>
          </a:lnRef>
          <a:fillRef idx="1">
            <a:schemeClr val="accent1"/>
          </a:fillRef>
          <a:effectRef idx="0">
            <a:schemeClr val="accent1"/>
          </a:effectRef>
          <a:fontRef idx="minor">
            <a:schemeClr val="lt1"/>
          </a:fontRef>
        </p:style>
        <p:txBody>
          <a:bodyPr/>
          <a:lstStyle/>
          <a:p>
            <a:endParaRPr lang="ru-RU" b="0" dirty="0"/>
          </a:p>
        </p:txBody>
      </p:sp>
      <p:pic>
        <p:nvPicPr>
          <p:cNvPr id="7" name="Picture 12" descr="https://ds04.infourok.ru/uploads/ex/0cb9/000da148-7cb5e3e3/hello_html_m5a8d6c6e.jpg"/>
          <p:cNvPicPr>
            <a:picLocks noChangeAspect="1" noChangeArrowheads="1"/>
          </p:cNvPicPr>
          <p:nvPr/>
        </p:nvPicPr>
        <p:blipFill>
          <a:blip r:embed="rId2" cstate="print"/>
          <a:srcRect/>
          <a:stretch>
            <a:fillRect/>
          </a:stretch>
        </p:blipFill>
        <p:spPr bwMode="auto">
          <a:xfrm>
            <a:off x="5023423" y="1170276"/>
            <a:ext cx="3096344" cy="2520280"/>
          </a:xfrm>
          <a:prstGeom prst="rect">
            <a:avLst/>
          </a:prstGeom>
          <a:noFill/>
          <a:effectLst>
            <a:softEdge rad="127000"/>
          </a:effectLst>
        </p:spPr>
      </p:pic>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851" b="24289"/>
          <a:stretch/>
        </p:blipFill>
        <p:spPr bwMode="auto">
          <a:xfrm>
            <a:off x="4643650" y="3816461"/>
            <a:ext cx="4040917" cy="275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5041" y="1340768"/>
            <a:ext cx="3095972" cy="4464496"/>
          </a:xfrm>
          <a:prstGeom prst="rect">
            <a:avLst/>
          </a:prstGeom>
        </p:spPr>
      </p:pic>
    </p:spTree>
    <p:extLst>
      <p:ext uri="{BB962C8B-B14F-4D97-AF65-F5344CB8AC3E}">
        <p14:creationId xmlns:p14="http://schemas.microsoft.com/office/powerpoint/2010/main" val="29308243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628800"/>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ru-RU" b="1" kern="10" dirty="0">
                <a:ln w="1905"/>
                <a:solidFill>
                  <a:srgbClr val="006600"/>
                </a:solidFill>
                <a:effectLst>
                  <a:innerShdw blurRad="69850" dist="43180" dir="5400000">
                    <a:srgbClr val="000000">
                      <a:alpha val="65000"/>
                    </a:srgbClr>
                  </a:innerShdw>
                </a:effectLst>
                <a:latin typeface="Georgia" pitchFamily="18" charset="0"/>
                <a:cs typeface="Arial"/>
              </a:rPr>
              <a:t>Башкирское жилище </a:t>
            </a:r>
            <a:br>
              <a:rPr lang="ru-RU" b="1" kern="10" dirty="0">
                <a:ln w="1905"/>
                <a:solidFill>
                  <a:srgbClr val="006600"/>
                </a:solidFill>
                <a:effectLst>
                  <a:innerShdw blurRad="69850" dist="43180" dir="5400000">
                    <a:srgbClr val="000000">
                      <a:alpha val="65000"/>
                    </a:srgbClr>
                  </a:innerShdw>
                </a:effectLst>
                <a:latin typeface="Georgia" pitchFamily="18" charset="0"/>
                <a:cs typeface="Arial"/>
              </a:rPr>
            </a:br>
            <a:r>
              <a:rPr lang="ru-RU" b="1" kern="10" dirty="0">
                <a:ln w="1905"/>
                <a:solidFill>
                  <a:srgbClr val="006600"/>
                </a:solidFill>
                <a:effectLst>
                  <a:innerShdw blurRad="69850" dist="43180" dir="5400000">
                    <a:srgbClr val="000000">
                      <a:alpha val="65000"/>
                    </a:srgbClr>
                  </a:innerShdw>
                </a:effectLst>
                <a:latin typeface="Georgia" pitchFamily="18" charset="0"/>
                <a:cs typeface="Arial"/>
              </a:rPr>
              <a:t>ЮРТА</a:t>
            </a:r>
            <a:r>
              <a:rPr lang="ru-RU" b="1" dirty="0">
                <a:ln w="1905"/>
                <a:solidFill>
                  <a:srgbClr val="006600"/>
                </a:solidFill>
                <a:effectLst>
                  <a:innerShdw blurRad="69850" dist="43180" dir="5400000">
                    <a:srgbClr val="000000">
                      <a:alpha val="65000"/>
                    </a:srgbClr>
                  </a:innerShdw>
                </a:effectLst>
              </a:rPr>
              <a:t/>
            </a:r>
            <a:br>
              <a:rPr lang="ru-RU" b="1" dirty="0">
                <a:ln w="1905"/>
                <a:solidFill>
                  <a:srgbClr val="006600"/>
                </a:solidFill>
                <a:effectLst>
                  <a:innerShdw blurRad="69850" dist="43180" dir="5400000">
                    <a:srgbClr val="000000">
                      <a:alpha val="65000"/>
                    </a:srgbClr>
                  </a:innerShdw>
                </a:effectLst>
              </a:rPr>
            </a:br>
            <a:endParaRPr lang="ru-RU" dirty="0"/>
          </a:p>
        </p:txBody>
      </p:sp>
      <p:pic>
        <p:nvPicPr>
          <p:cNvPr id="7" name="Picture 10"/>
          <p:cNvPicPr>
            <a:picLocks noGrp="1" noChangeAspect="1" noChangeArrowheads="1"/>
          </p:cNvPicPr>
          <p:nvPr>
            <p:ph sz="half" idx="2"/>
          </p:nvPr>
        </p:nvPicPr>
        <p:blipFill>
          <a:blip r:embed="rId2" cstate="print"/>
          <a:srcRect/>
          <a:stretch>
            <a:fillRect/>
          </a:stretch>
        </p:blipFill>
        <p:spPr bwMode="auto">
          <a:xfrm rot="20917653">
            <a:off x="323528" y="1844824"/>
            <a:ext cx="3200400" cy="2808312"/>
          </a:xfrm>
          <a:prstGeom prst="rect">
            <a:avLst/>
          </a:prstGeom>
          <a:noFill/>
          <a:ln w="9525">
            <a:noFill/>
            <a:miter lim="800000"/>
            <a:headEnd/>
            <a:tailEnd/>
          </a:ln>
        </p:spPr>
      </p:pic>
      <p:pic>
        <p:nvPicPr>
          <p:cNvPr id="9" name="Picture 4" descr="C:\Users\User\Desktop\башкирия\IMG_20180616_110334.jpg"/>
          <p:cNvPicPr>
            <a:picLocks noGrp="1" noChangeAspect="1" noChangeArrowheads="1"/>
          </p:cNvPicPr>
          <p:nvPr>
            <p:ph sz="quarter" idx="4"/>
          </p:nvPr>
        </p:nvPicPr>
        <p:blipFill>
          <a:blip r:embed="rId3" cstate="print"/>
          <a:srcRect/>
          <a:stretch>
            <a:fillRect/>
          </a:stretch>
        </p:blipFill>
        <p:spPr bwMode="auto">
          <a:xfrm rot="362967">
            <a:off x="4706556" y="1616220"/>
            <a:ext cx="4007035" cy="2765307"/>
          </a:xfrm>
          <a:prstGeom prst="rect">
            <a:avLst/>
          </a:prstGeom>
          <a:noFill/>
          <a:effectLst>
            <a:softEdge rad="63500"/>
          </a:effectLst>
        </p:spPr>
      </p:pic>
      <p:pic>
        <p:nvPicPr>
          <p:cNvPr id="10" name="Picture 3" descr="C:\Users\User\Desktop\башкирия\IMG_20180616_124308.jpg"/>
          <p:cNvPicPr>
            <a:picLocks noChangeAspect="1" noChangeArrowheads="1"/>
          </p:cNvPicPr>
          <p:nvPr/>
        </p:nvPicPr>
        <p:blipFill>
          <a:blip r:embed="rId4" cstate="print"/>
          <a:srcRect/>
          <a:stretch>
            <a:fillRect/>
          </a:stretch>
        </p:blipFill>
        <p:spPr bwMode="auto">
          <a:xfrm>
            <a:off x="3419872" y="4292182"/>
            <a:ext cx="3600399" cy="2530000"/>
          </a:xfrm>
          <a:prstGeom prst="rect">
            <a:avLst/>
          </a:prstGeom>
        </p:spPr>
        <p:style>
          <a:lnRef idx="1">
            <a:schemeClr val="accent3"/>
          </a:lnRef>
          <a:fillRef idx="3">
            <a:schemeClr val="accent3"/>
          </a:fillRef>
          <a:effectRef idx="2">
            <a:schemeClr val="accent3"/>
          </a:effectRef>
          <a:fontRef idx="minor">
            <a:schemeClr val="lt1"/>
          </a:fontRef>
        </p:style>
      </p:pic>
    </p:spTree>
    <p:extLst>
      <p:ext uri="{BB962C8B-B14F-4D97-AF65-F5344CB8AC3E}">
        <p14:creationId xmlns:p14="http://schemas.microsoft.com/office/powerpoint/2010/main" val="3225666177"/>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normAutofit fontScale="90000"/>
          </a:bodyPr>
          <a:lstStyle/>
          <a:p>
            <a:r>
              <a:rPr lang="ru-RU" b="1" dirty="0">
                <a:ln w="1905"/>
                <a:solidFill>
                  <a:srgbClr val="006600"/>
                </a:solidFill>
                <a:effectLst>
                  <a:innerShdw blurRad="69850" dist="43180" dir="5400000">
                    <a:srgbClr val="000000">
                      <a:alpha val="65000"/>
                    </a:srgbClr>
                  </a:innerShdw>
                </a:effectLst>
              </a:rPr>
              <a:t>Национальные праздники</a:t>
            </a:r>
            <a:br>
              <a:rPr lang="ru-RU" b="1" dirty="0">
                <a:ln w="1905"/>
                <a:solidFill>
                  <a:srgbClr val="006600"/>
                </a:solidFill>
                <a:effectLst>
                  <a:innerShdw blurRad="69850" dist="43180" dir="5400000">
                    <a:srgbClr val="000000">
                      <a:alpha val="65000"/>
                    </a:srgbClr>
                  </a:innerShdw>
                </a:effectLst>
              </a:rPr>
            </a:br>
            <a:endParaRPr lang="ru-RU" dirty="0"/>
          </a:p>
        </p:txBody>
      </p:sp>
      <p:pic>
        <p:nvPicPr>
          <p:cNvPr id="7" name="Picture 4"/>
          <p:cNvPicPr>
            <a:picLocks noGrp="1" noChangeAspect="1" noChangeArrowheads="1"/>
          </p:cNvPicPr>
          <p:nvPr>
            <p:ph sz="half" idx="2"/>
          </p:nvPr>
        </p:nvPicPr>
        <p:blipFill>
          <a:blip r:embed="rId2" cstate="print"/>
          <a:srcRect/>
          <a:stretch>
            <a:fillRect/>
          </a:stretch>
        </p:blipFill>
        <p:spPr bwMode="auto">
          <a:xfrm>
            <a:off x="827584" y="1844824"/>
            <a:ext cx="3200400" cy="3914775"/>
          </a:xfrm>
          <a:prstGeom prst="rect">
            <a:avLst/>
          </a:prstGeom>
          <a:noFill/>
          <a:ln w="9525">
            <a:solidFill>
              <a:srgbClr val="002060"/>
            </a:solidFill>
            <a:miter lim="800000"/>
            <a:headEnd/>
            <a:tailEnd/>
          </a:ln>
          <a:effectLst/>
        </p:spPr>
      </p:pic>
      <p:pic>
        <p:nvPicPr>
          <p:cNvPr id="8" name="Picture 6"/>
          <p:cNvPicPr>
            <a:picLocks noGrp="1" noChangeAspect="1" noChangeArrowheads="1"/>
          </p:cNvPicPr>
          <p:nvPr>
            <p:ph sz="quarter" idx="4"/>
          </p:nvPr>
        </p:nvPicPr>
        <p:blipFill>
          <a:blip r:embed="rId3" cstate="print"/>
          <a:srcRect/>
          <a:stretch>
            <a:fillRect/>
          </a:stretch>
        </p:blipFill>
        <p:spPr bwMode="auto">
          <a:xfrm>
            <a:off x="5148064" y="1844824"/>
            <a:ext cx="3048000" cy="3857625"/>
          </a:xfrm>
          <a:prstGeom prst="rect">
            <a:avLst/>
          </a:prstGeom>
          <a:noFill/>
          <a:ln w="9525">
            <a:solidFill>
              <a:srgbClr val="002060"/>
            </a:solidFill>
            <a:miter lim="800000"/>
            <a:headEnd/>
            <a:tailEnd/>
          </a:ln>
          <a:effectLst/>
        </p:spPr>
      </p:pic>
    </p:spTree>
    <p:extLst>
      <p:ext uri="{BB962C8B-B14F-4D97-AF65-F5344CB8AC3E}">
        <p14:creationId xmlns:p14="http://schemas.microsoft.com/office/powerpoint/2010/main" val="800999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endParaRPr lang="ru-RU" dirty="0"/>
          </a:p>
        </p:txBody>
      </p:sp>
      <p:pic>
        <p:nvPicPr>
          <p:cNvPr id="9" name="Picture 3" descr="C:\Users\User\Desktop\башкирия\IMG_20180616_111504.jpg"/>
          <p:cNvPicPr>
            <a:picLocks noGrp="1" noChangeAspect="1" noChangeArrowheads="1"/>
          </p:cNvPicPr>
          <p:nvPr>
            <p:ph sz="half" idx="2"/>
          </p:nvPr>
        </p:nvPicPr>
        <p:blipFill>
          <a:blip r:embed="rId2" cstate="print"/>
          <a:srcRect/>
          <a:stretch>
            <a:fillRect/>
          </a:stretch>
        </p:blipFill>
        <p:spPr bwMode="auto">
          <a:xfrm rot="20842414">
            <a:off x="684787" y="3782270"/>
            <a:ext cx="4161884" cy="2448098"/>
          </a:xfrm>
          <a:prstGeom prst="rect">
            <a:avLst/>
          </a:prstGeom>
          <a:noFill/>
          <a:effectLst>
            <a:softEdge rad="63500"/>
          </a:effectLst>
        </p:spPr>
      </p:pic>
      <p:sp>
        <p:nvSpPr>
          <p:cNvPr id="5" name="Текст 4"/>
          <p:cNvSpPr>
            <a:spLocks noGrp="1"/>
          </p:cNvSpPr>
          <p:nvPr>
            <p:ph type="body" sz="quarter" idx="3"/>
          </p:nvPr>
        </p:nvSpPr>
        <p:spPr/>
        <p:txBody>
          <a:bodyPr/>
          <a:lstStyle/>
          <a:p>
            <a:endParaRPr lang="ru-RU" dirty="0"/>
          </a:p>
        </p:txBody>
      </p:sp>
      <p:pic>
        <p:nvPicPr>
          <p:cNvPr id="10" name="Picture 7" descr="https://pbs.twimg.com/media/DgYQVW5XkAA6lHj.jpg:large"/>
          <p:cNvPicPr>
            <a:picLocks noGrp="1" noChangeAspect="1" noChangeArrowheads="1"/>
          </p:cNvPicPr>
          <p:nvPr>
            <p:ph sz="quarter" idx="4"/>
          </p:nvPr>
        </p:nvPicPr>
        <p:blipFill>
          <a:blip r:embed="rId3" cstate="print"/>
          <a:stretch>
            <a:fillRect/>
          </a:stretch>
        </p:blipFill>
        <p:spPr bwMode="auto">
          <a:xfrm>
            <a:off x="5292080" y="4069979"/>
            <a:ext cx="3034145" cy="2024149"/>
          </a:xfrm>
          <a:prstGeom prst="rect">
            <a:avLst/>
          </a:prstGeom>
        </p:spPr>
        <p:style>
          <a:lnRef idx="1">
            <a:schemeClr val="accent3"/>
          </a:lnRef>
          <a:fillRef idx="3">
            <a:schemeClr val="accent3"/>
          </a:fillRef>
          <a:effectRef idx="2">
            <a:schemeClr val="accent3"/>
          </a:effectRef>
          <a:fontRef idx="minor">
            <a:schemeClr val="lt1"/>
          </a:fontRef>
        </p:style>
      </p:pic>
      <p:pic>
        <p:nvPicPr>
          <p:cNvPr id="7" name="Picture 5" descr="https://img1.business-gazeta.ru/photos/386477/148271.jpg"/>
          <p:cNvPicPr>
            <a:picLocks noChangeAspect="1" noChangeArrowheads="1"/>
          </p:cNvPicPr>
          <p:nvPr/>
        </p:nvPicPr>
        <p:blipFill>
          <a:blip r:embed="rId4" cstate="print"/>
          <a:srcRect/>
          <a:stretch>
            <a:fillRect/>
          </a:stretch>
        </p:blipFill>
        <p:spPr bwMode="auto">
          <a:xfrm>
            <a:off x="260698" y="1340768"/>
            <a:ext cx="4176464" cy="2448272"/>
          </a:xfrm>
          <a:prstGeom prst="rect">
            <a:avLst/>
          </a:prstGeom>
          <a:noFill/>
          <a:effectLst>
            <a:softEdge rad="127000"/>
          </a:effectLst>
        </p:spPr>
      </p:pic>
      <p:pic>
        <p:nvPicPr>
          <p:cNvPr id="8" name="Picture 9" descr="http://tv2video.ru/sites/www.tv2.tomsk.ru/files/sabantuy_3.jpg"/>
          <p:cNvPicPr>
            <a:picLocks noChangeAspect="1" noChangeArrowheads="1"/>
          </p:cNvPicPr>
          <p:nvPr/>
        </p:nvPicPr>
        <p:blipFill>
          <a:blip r:embed="rId5" cstate="print"/>
          <a:srcRect/>
          <a:stretch>
            <a:fillRect/>
          </a:stretch>
        </p:blipFill>
        <p:spPr bwMode="auto">
          <a:xfrm rot="798611">
            <a:off x="4655398" y="1471253"/>
            <a:ext cx="3829343" cy="2187302"/>
          </a:xfrm>
          <a:prstGeom prst="rect">
            <a:avLst/>
          </a:prstGeom>
          <a:noFill/>
          <a:effectLst>
            <a:softEdge rad="63500"/>
          </a:effectLst>
        </p:spPr>
      </p:pic>
      <p:sp>
        <p:nvSpPr>
          <p:cNvPr id="4" name="Заголовок 3"/>
          <p:cNvSpPr>
            <a:spLocks noGrp="1"/>
          </p:cNvSpPr>
          <p:nvPr>
            <p:ph type="title"/>
          </p:nvPr>
        </p:nvSpPr>
        <p:spPr>
          <a:xfrm>
            <a:off x="1043490" y="620688"/>
            <a:ext cx="7024744" cy="576064"/>
          </a:xfrm>
        </p:spPr>
        <p:txBody>
          <a:bodyPr>
            <a:normAutofit fontScale="90000"/>
          </a:bodyPr>
          <a:lstStyle/>
          <a:p>
            <a:r>
              <a:rPr lang="ru-RU" b="1" dirty="0" smtClean="0">
                <a:solidFill>
                  <a:srgbClr val="C00000"/>
                </a:solidFill>
                <a:latin typeface="Times New Roman" pitchFamily="18" charset="0"/>
                <a:cs typeface="Times New Roman" pitchFamily="18" charset="0"/>
              </a:rPr>
              <a:t>Сабантуй – праздник плуга</a:t>
            </a:r>
            <a:endParaRPr lang="ru-RU"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38657791"/>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2" cstate="print"/>
          <a:srcRect/>
          <a:stretch>
            <a:fillRect/>
          </a:stretch>
        </p:blipFill>
        <p:spPr bwMode="auto">
          <a:xfrm>
            <a:off x="-46856" y="83288"/>
            <a:ext cx="9144000" cy="6858000"/>
          </a:xfrm>
          <a:prstGeom prst="rect">
            <a:avLst/>
          </a:prstGeom>
          <a:noFill/>
          <a:ln w="9525">
            <a:noFill/>
            <a:miter lim="800000"/>
            <a:headEnd/>
            <a:tailEnd/>
          </a:ln>
        </p:spPr>
      </p:pic>
      <p:pic>
        <p:nvPicPr>
          <p:cNvPr id="7" name="Рисунок 6" descr="image_resize.jpg"/>
          <p:cNvPicPr>
            <a:picLocks noChangeAspect="1"/>
          </p:cNvPicPr>
          <p:nvPr/>
        </p:nvPicPr>
        <p:blipFill>
          <a:blip r:embed="rId3" cstate="print">
            <a:lum/>
          </a:blip>
          <a:stretch>
            <a:fillRect/>
          </a:stretch>
        </p:blipFill>
        <p:spPr>
          <a:xfrm>
            <a:off x="2989127" y="1815975"/>
            <a:ext cx="2503376" cy="3760554"/>
          </a:xfrm>
          <a:prstGeom prst="rect">
            <a:avLst/>
          </a:prstGeom>
          <a:ln>
            <a:noFill/>
          </a:ln>
          <a:effectLst>
            <a:outerShdw blurRad="292100" dist="139700" dir="2700000" algn="tl" rotWithShape="0">
              <a:srgbClr val="333333">
                <a:alpha val="65000"/>
              </a:srgbClr>
            </a:outerShdw>
          </a:effectLst>
        </p:spPr>
      </p:pic>
      <p:pic>
        <p:nvPicPr>
          <p:cNvPr id="5" name="Рисунок 4" descr="17.jpg"/>
          <p:cNvPicPr>
            <a:picLocks noChangeAspect="1"/>
          </p:cNvPicPr>
          <p:nvPr/>
        </p:nvPicPr>
        <p:blipFill>
          <a:blip r:embed="rId4" cstate="print">
            <a:lum bright="10000"/>
          </a:blip>
          <a:stretch>
            <a:fillRect/>
          </a:stretch>
        </p:blipFill>
        <p:spPr>
          <a:xfrm>
            <a:off x="71438" y="980728"/>
            <a:ext cx="2786050" cy="2715524"/>
          </a:xfrm>
          <a:prstGeom prst="rect">
            <a:avLst/>
          </a:prstGeom>
          <a:ln>
            <a:noFill/>
          </a:ln>
          <a:effectLst>
            <a:outerShdw blurRad="292100" dist="139700" dir="2700000" algn="tl" rotWithShape="0">
              <a:srgbClr val="333333">
                <a:alpha val="65000"/>
              </a:srgbClr>
            </a:outerShdw>
          </a:effectLst>
        </p:spPr>
      </p:pic>
      <p:pic>
        <p:nvPicPr>
          <p:cNvPr id="6" name="Рисунок 5" descr="belyashi.jpg"/>
          <p:cNvPicPr>
            <a:picLocks noChangeAspect="1"/>
          </p:cNvPicPr>
          <p:nvPr/>
        </p:nvPicPr>
        <p:blipFill>
          <a:blip r:embed="rId5" cstate="print"/>
          <a:stretch>
            <a:fillRect/>
          </a:stretch>
        </p:blipFill>
        <p:spPr>
          <a:xfrm>
            <a:off x="5712404" y="1011982"/>
            <a:ext cx="3401458" cy="2500306"/>
          </a:xfrm>
          <a:prstGeom prst="rect">
            <a:avLst/>
          </a:prstGeom>
          <a:ln>
            <a:noFill/>
          </a:ln>
          <a:effectLst>
            <a:outerShdw blurRad="292100" dist="139700" dir="2700000" algn="tl" rotWithShape="0">
              <a:srgbClr val="333333">
                <a:alpha val="65000"/>
              </a:srgbClr>
            </a:outerShdw>
          </a:effectLst>
        </p:spPr>
      </p:pic>
      <p:pic>
        <p:nvPicPr>
          <p:cNvPr id="18439" name="Picture 8"/>
          <p:cNvPicPr>
            <a:picLocks noChangeAspect="1" noChangeArrowheads="1"/>
          </p:cNvPicPr>
          <p:nvPr/>
        </p:nvPicPr>
        <p:blipFill>
          <a:blip r:embed="rId6" cstate="print"/>
          <a:srcRect t="30301"/>
          <a:stretch>
            <a:fillRect/>
          </a:stretch>
        </p:blipFill>
        <p:spPr bwMode="auto">
          <a:xfrm>
            <a:off x="5940153" y="4005064"/>
            <a:ext cx="3203848" cy="2643182"/>
          </a:xfrm>
          <a:prstGeom prst="rect">
            <a:avLst/>
          </a:prstGeom>
          <a:noFill/>
          <a:ln w="9525">
            <a:noFill/>
            <a:miter lim="800000"/>
            <a:headEnd/>
            <a:tailEnd/>
          </a:ln>
        </p:spPr>
      </p:pic>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8" y="69849"/>
            <a:ext cx="9042424" cy="942133"/>
          </a:xfrm>
          <a:prstGeom prst="rect">
            <a:avLst/>
          </a:prstGeom>
          <a:ln/>
        </p:spPr>
        <p:style>
          <a:lnRef idx="1">
            <a:schemeClr val="accent1"/>
          </a:lnRef>
          <a:fillRef idx="3">
            <a:schemeClr val="accent1"/>
          </a:fillRef>
          <a:effectRef idx="2">
            <a:schemeClr val="accent1"/>
          </a:effectRef>
          <a:fontRef idx="minor">
            <a:schemeClr val="lt1"/>
          </a:fontRef>
        </p:style>
      </p:pic>
      <p:pic>
        <p:nvPicPr>
          <p:cNvPr id="9" name="Picture 14" descr="https://ds04.infourok.ru/uploads/ex/0d41/0017b3f0-1af76e6c/img2.jpg"/>
          <p:cNvPicPr>
            <a:picLocks noChangeAspect="1" noChangeArrowheads="1"/>
          </p:cNvPicPr>
          <p:nvPr/>
        </p:nvPicPr>
        <p:blipFill>
          <a:blip r:embed="rId8" cstate="print"/>
          <a:srcRect/>
          <a:stretch>
            <a:fillRect/>
          </a:stretch>
        </p:blipFill>
        <p:spPr bwMode="auto">
          <a:xfrm>
            <a:off x="71438" y="4094361"/>
            <a:ext cx="3137590" cy="2763639"/>
          </a:xfrm>
          <a:prstGeom prst="rect">
            <a:avLst/>
          </a:prstGeom>
          <a:noFill/>
          <a:effectLst>
            <a:softEdge rad="63500"/>
          </a:effectLst>
        </p:spPr>
      </p:pic>
    </p:spTree>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69913"/>
            <a:ext cx="7620000"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0558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166843"/>
            <a:ext cx="6696744"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i="1" dirty="0"/>
              <a:t> </a:t>
            </a:r>
            <a:r>
              <a:rPr lang="ru-RU" sz="2400" b="1" i="1" dirty="0">
                <a:latin typeface="Times New Roman" pitchFamily="18" charset="0"/>
                <a:cs typeface="Times New Roman" pitchFamily="18" charset="0"/>
              </a:rPr>
              <a:t>Нельзя пробудить чувство </a:t>
            </a:r>
            <a:r>
              <a:rPr lang="ru-RU" sz="2400" b="1" i="1" dirty="0" smtClean="0">
                <a:latin typeface="Times New Roman" pitchFamily="18" charset="0"/>
                <a:cs typeface="Times New Roman" pitchFamily="18" charset="0"/>
              </a:rPr>
              <a:t>Родины</a:t>
            </a:r>
            <a:r>
              <a:rPr lang="ru-RU" sz="2400" b="1" i="1" dirty="0">
                <a:latin typeface="Times New Roman" pitchFamily="18" charset="0"/>
                <a:cs typeface="Times New Roman" pitchFamily="18" charset="0"/>
              </a:rPr>
              <a:t/>
            </a:r>
            <a:br>
              <a:rPr lang="ru-RU" sz="2400" b="1" i="1" dirty="0">
                <a:latin typeface="Times New Roman" pitchFamily="18" charset="0"/>
                <a:cs typeface="Times New Roman" pitchFamily="18" charset="0"/>
              </a:rPr>
            </a:br>
            <a:r>
              <a:rPr lang="ru-RU" sz="2400" b="1" i="1" dirty="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без </a:t>
            </a:r>
            <a:r>
              <a:rPr lang="ru-RU" sz="2400" b="1" i="1" dirty="0">
                <a:latin typeface="Times New Roman" pitchFamily="18" charset="0"/>
                <a:cs typeface="Times New Roman" pitchFamily="18" charset="0"/>
              </a:rPr>
              <a:t>восприятия и переживания окружающего мира.                                                                             </a:t>
            </a:r>
            <a:r>
              <a:rPr lang="ru-RU" sz="2400" b="1" i="1" dirty="0" smtClean="0">
                <a:latin typeface="Times New Roman" pitchFamily="18" charset="0"/>
                <a:cs typeface="Times New Roman" pitchFamily="18" charset="0"/>
              </a:rPr>
              <a:t>  </a:t>
            </a:r>
            <a:r>
              <a:rPr lang="ru-RU" sz="2400" b="1" i="1" dirty="0">
                <a:latin typeface="Times New Roman" pitchFamily="18" charset="0"/>
                <a:cs typeface="Times New Roman" pitchFamily="18" charset="0"/>
              </a:rPr>
              <a:t>  Пусть в сердце малыша на </a:t>
            </a:r>
            <a:r>
              <a:rPr lang="ru-RU" sz="2400" b="1" i="1" dirty="0" smtClean="0">
                <a:latin typeface="Times New Roman" pitchFamily="18" charset="0"/>
                <a:cs typeface="Times New Roman" pitchFamily="18" charset="0"/>
              </a:rPr>
              <a:t>всю</a:t>
            </a:r>
          </a:p>
          <a:p>
            <a:r>
              <a:rPr lang="ru-RU" sz="2400" b="1" i="1" dirty="0" smtClean="0">
                <a:latin typeface="Times New Roman" pitchFamily="18" charset="0"/>
                <a:cs typeface="Times New Roman" pitchFamily="18" charset="0"/>
              </a:rPr>
              <a:t>жизнь</a:t>
            </a:r>
            <a:r>
              <a:rPr lang="ru-RU" sz="2400" b="1" i="1" dirty="0">
                <a:latin typeface="Times New Roman" pitchFamily="18" charset="0"/>
                <a:cs typeface="Times New Roman" pitchFamily="18" charset="0"/>
              </a:rPr>
              <a:t>   останутся воспоминания о  маленьком уголке детства</a:t>
            </a:r>
            <a:r>
              <a:rPr lang="ru-RU" sz="2400" b="1" i="1" dirty="0" smtClean="0">
                <a:latin typeface="Times New Roman" pitchFamily="18" charset="0"/>
                <a:cs typeface="Times New Roman" pitchFamily="18" charset="0"/>
              </a:rPr>
              <a:t>.</a:t>
            </a:r>
            <a:r>
              <a:rPr lang="ru-RU" sz="2400" b="1" i="1" dirty="0">
                <a:latin typeface="Times New Roman" pitchFamily="18" charset="0"/>
                <a:cs typeface="Times New Roman" pitchFamily="18" charset="0"/>
              </a:rPr>
              <a:t>  </a:t>
            </a:r>
            <a:endParaRPr lang="ru-RU" sz="2400" b="1" i="1" dirty="0" smtClean="0">
              <a:latin typeface="Times New Roman" pitchFamily="18" charset="0"/>
              <a:cs typeface="Times New Roman" pitchFamily="18" charset="0"/>
            </a:endParaRPr>
          </a:p>
          <a:p>
            <a:r>
              <a:rPr lang="ru-RU" sz="2400" b="1" i="1" dirty="0" smtClean="0">
                <a:latin typeface="Times New Roman" pitchFamily="18" charset="0"/>
                <a:cs typeface="Times New Roman" pitchFamily="18" charset="0"/>
              </a:rPr>
              <a:t>     </a:t>
            </a:r>
            <a:r>
              <a:rPr lang="ru-RU" sz="2400" b="1" i="1" dirty="0">
                <a:latin typeface="Times New Roman" pitchFamily="18" charset="0"/>
                <a:cs typeface="Times New Roman" pitchFamily="18" charset="0"/>
              </a:rPr>
              <a:t> Пусть с этим </a:t>
            </a:r>
            <a:r>
              <a:rPr lang="ru-RU" sz="2400" b="1" i="1" dirty="0" smtClean="0">
                <a:latin typeface="Times New Roman" pitchFamily="18" charset="0"/>
                <a:cs typeface="Times New Roman" pitchFamily="18" charset="0"/>
              </a:rPr>
              <a:t>уголком</a:t>
            </a:r>
            <a:r>
              <a:rPr lang="ru-RU" sz="2400" b="1" i="1" dirty="0">
                <a:latin typeface="Times New Roman" pitchFamily="18" charset="0"/>
                <a:cs typeface="Times New Roman" pitchFamily="18" charset="0"/>
              </a:rPr>
              <a:t>  связывается образ великой Родины.</a:t>
            </a:r>
            <a:endParaRPr lang="ru-RU" sz="2400" b="1" dirty="0">
              <a:latin typeface="Times New Roman" pitchFamily="18" charset="0"/>
              <a:cs typeface="Times New Roman" pitchFamily="18" charset="0"/>
            </a:endParaRPr>
          </a:p>
          <a:p>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В.А.Сухомлинский</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3458066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xn--j1ahfl.xn--p1ai/data/ppt_to_html/u250941/p119101/img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208912"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515113"/>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332656"/>
            <a:ext cx="4277231" cy="1080120"/>
          </a:xfrm>
        </p:spPr>
        <p:txBody>
          <a:bodyPr>
            <a:normAutofit fontScale="90000"/>
          </a:bodyPr>
          <a:lstStyle/>
          <a:p>
            <a:r>
              <a:rPr lang="ru-RU" b="1" dirty="0">
                <a:solidFill>
                  <a:srgbClr val="C00000"/>
                </a:solidFill>
                <a:latin typeface="Georgia" pitchFamily="18" charset="0"/>
              </a:rPr>
              <a:t>Рисуем, лепим</a:t>
            </a:r>
            <a:r>
              <a:rPr lang="ru-RU" dirty="0">
                <a:solidFill>
                  <a:srgbClr val="C00000"/>
                </a:solidFill>
              </a:rPr>
              <a:t/>
            </a:r>
            <a:br>
              <a:rPr lang="ru-RU" dirty="0">
                <a:solidFill>
                  <a:srgbClr val="C00000"/>
                </a:solidFill>
              </a:rPr>
            </a:br>
            <a:endParaRPr lang="ru-RU" dirty="0"/>
          </a:p>
        </p:txBody>
      </p:sp>
      <p:pic>
        <p:nvPicPr>
          <p:cNvPr id="7170" name="Picture 2" descr="https://fs01.infourok.ru/images/doc/58/72347/img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007506"/>
            <a:ext cx="3858182" cy="2859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ds04.infourok.ru/uploads/ex/0344/0006e113-e3129dce/img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721" y="21308"/>
            <a:ext cx="3823279" cy="3263504"/>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4382" y="3284812"/>
            <a:ext cx="3823279" cy="3273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5" cstate="print"/>
          <a:srcRect/>
          <a:stretch>
            <a:fillRect/>
          </a:stretch>
        </p:blipFill>
        <p:spPr bwMode="auto">
          <a:xfrm>
            <a:off x="1259632" y="3885175"/>
            <a:ext cx="2205040" cy="2428868"/>
          </a:xfrm>
          <a:prstGeom prst="rect">
            <a:avLst/>
          </a:prstGeom>
          <a:noFill/>
          <a:ln w="9525">
            <a:noFill/>
            <a:miter lim="800000"/>
            <a:headEnd/>
            <a:tailEnd/>
          </a:ln>
        </p:spPr>
      </p:pic>
    </p:spTree>
    <p:extLst>
      <p:ext uri="{BB962C8B-B14F-4D97-AF65-F5344CB8AC3E}">
        <p14:creationId xmlns:p14="http://schemas.microsoft.com/office/powerpoint/2010/main" val="2388839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29294"/>
            <a:ext cx="3600401" cy="6208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5937" y="32370"/>
            <a:ext cx="4896543" cy="30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284984"/>
            <a:ext cx="360040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53268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8770" y="1"/>
            <a:ext cx="7812360" cy="1557252"/>
          </a:xfrm>
        </p:spPr>
        <p:style>
          <a:lnRef idx="1">
            <a:schemeClr val="accent1"/>
          </a:lnRef>
          <a:fillRef idx="3">
            <a:schemeClr val="accent1"/>
          </a:fillRef>
          <a:effectRef idx="2">
            <a:schemeClr val="accent1"/>
          </a:effectRef>
          <a:fontRef idx="minor">
            <a:schemeClr val="lt1"/>
          </a:fontRef>
        </p:style>
        <p:txBody>
          <a:bodyPr/>
          <a:lstStyle/>
          <a:p>
            <a:r>
              <a:rPr lang="ru-RU" b="1" dirty="0">
                <a:solidFill>
                  <a:srgbClr val="C00000"/>
                </a:solidFill>
                <a:latin typeface="Georgia" pitchFamily="18" charset="0"/>
              </a:rPr>
              <a:t>Наш башкирский уголок</a:t>
            </a:r>
            <a:r>
              <a:rPr lang="ru-RU" dirty="0">
                <a:solidFill>
                  <a:srgbClr val="C00000"/>
                </a:solidFill>
              </a:rPr>
              <a:t/>
            </a:r>
            <a:br>
              <a:rPr lang="ru-RU" dirty="0">
                <a:solidFill>
                  <a:srgbClr val="C00000"/>
                </a:solidFill>
              </a:rPr>
            </a:br>
            <a:endParaRPr lang="ru-RU" dirty="0"/>
          </a:p>
        </p:txBody>
      </p:sp>
      <p:grpSp>
        <p:nvGrpSpPr>
          <p:cNvPr id="3" name="Группа 2"/>
          <p:cNvGrpSpPr/>
          <p:nvPr/>
        </p:nvGrpSpPr>
        <p:grpSpPr>
          <a:xfrm>
            <a:off x="0" y="-14362"/>
            <a:ext cx="1187624" cy="6858005"/>
            <a:chOff x="0" y="0"/>
            <a:chExt cx="1187624" cy="6539092"/>
          </a:xfrm>
        </p:grpSpPr>
        <p:pic>
          <p:nvPicPr>
            <p:cNvPr id="4" name="Picture 2" descr="C:\Users\Юлия\Desktop\shablony_simvoly\0_7296e_ec26a6ad_L.jpg"/>
            <p:cNvPicPr>
              <a:picLocks noChangeAspect="1" noChangeArrowheads="1"/>
            </p:cNvPicPr>
            <p:nvPr/>
          </p:nvPicPr>
          <p:blipFill>
            <a:blip r:embed="rId2" cstate="print"/>
            <a:srcRect/>
            <a:stretch>
              <a:fillRect/>
            </a:stretch>
          </p:blipFill>
          <p:spPr bwMode="auto">
            <a:xfrm>
              <a:off x="0" y="2492896"/>
              <a:ext cx="1187624" cy="517804"/>
            </a:xfrm>
            <a:prstGeom prst="rect">
              <a:avLst/>
            </a:prstGeom>
            <a:noFill/>
          </p:spPr>
        </p:pic>
        <p:pic>
          <p:nvPicPr>
            <p:cNvPr id="5" name="Picture 2" descr="C:\Users\Юлия\Desktop\shablony_simvoly\0_7296e_ec26a6ad_L.jpg"/>
            <p:cNvPicPr>
              <a:picLocks noChangeAspect="1" noChangeArrowheads="1"/>
            </p:cNvPicPr>
            <p:nvPr/>
          </p:nvPicPr>
          <p:blipFill>
            <a:blip r:embed="rId2" cstate="print"/>
            <a:srcRect/>
            <a:stretch>
              <a:fillRect/>
            </a:stretch>
          </p:blipFill>
          <p:spPr bwMode="auto">
            <a:xfrm>
              <a:off x="0" y="2996952"/>
              <a:ext cx="1187624" cy="517804"/>
            </a:xfrm>
            <a:prstGeom prst="rect">
              <a:avLst/>
            </a:prstGeom>
            <a:noFill/>
          </p:spPr>
        </p:pic>
        <p:pic>
          <p:nvPicPr>
            <p:cNvPr id="6" name="Picture 2" descr="C:\Users\Юлия\Desktop\shablony_simvoly\0_7296e_ec26a6ad_L.jpg"/>
            <p:cNvPicPr>
              <a:picLocks noChangeAspect="1" noChangeArrowheads="1"/>
            </p:cNvPicPr>
            <p:nvPr/>
          </p:nvPicPr>
          <p:blipFill>
            <a:blip r:embed="rId2" cstate="print"/>
            <a:srcRect/>
            <a:stretch>
              <a:fillRect/>
            </a:stretch>
          </p:blipFill>
          <p:spPr bwMode="auto">
            <a:xfrm>
              <a:off x="0" y="3501008"/>
              <a:ext cx="1187624" cy="517804"/>
            </a:xfrm>
            <a:prstGeom prst="rect">
              <a:avLst/>
            </a:prstGeom>
            <a:noFill/>
          </p:spPr>
        </p:pic>
        <p:pic>
          <p:nvPicPr>
            <p:cNvPr id="7" name="Picture 2" descr="C:\Users\Юлия\Desktop\shablony_simvoly\0_7296e_ec26a6ad_L.jpg"/>
            <p:cNvPicPr>
              <a:picLocks noChangeAspect="1" noChangeArrowheads="1"/>
            </p:cNvPicPr>
            <p:nvPr/>
          </p:nvPicPr>
          <p:blipFill>
            <a:blip r:embed="rId2" cstate="print"/>
            <a:srcRect/>
            <a:stretch>
              <a:fillRect/>
            </a:stretch>
          </p:blipFill>
          <p:spPr bwMode="auto">
            <a:xfrm>
              <a:off x="0" y="4005064"/>
              <a:ext cx="1187624" cy="517804"/>
            </a:xfrm>
            <a:prstGeom prst="rect">
              <a:avLst/>
            </a:prstGeom>
            <a:noFill/>
          </p:spPr>
        </p:pic>
        <p:pic>
          <p:nvPicPr>
            <p:cNvPr id="8" name="Picture 2" descr="C:\Users\Юлия\Desktop\shablony_simvoly\0_7296e_ec26a6ad_L.jpg"/>
            <p:cNvPicPr>
              <a:picLocks noChangeAspect="1" noChangeArrowheads="1"/>
            </p:cNvPicPr>
            <p:nvPr/>
          </p:nvPicPr>
          <p:blipFill>
            <a:blip r:embed="rId2" cstate="print"/>
            <a:srcRect/>
            <a:stretch>
              <a:fillRect/>
            </a:stretch>
          </p:blipFill>
          <p:spPr bwMode="auto">
            <a:xfrm>
              <a:off x="0" y="4509120"/>
              <a:ext cx="1187624" cy="517804"/>
            </a:xfrm>
            <a:prstGeom prst="rect">
              <a:avLst/>
            </a:prstGeom>
            <a:noFill/>
          </p:spPr>
        </p:pic>
        <p:pic>
          <p:nvPicPr>
            <p:cNvPr id="9" name="Picture 2" descr="C:\Users\Юлия\Desktop\shablony_simvoly\0_7296e_ec26a6ad_L.jpg"/>
            <p:cNvPicPr>
              <a:picLocks noChangeAspect="1" noChangeArrowheads="1"/>
            </p:cNvPicPr>
            <p:nvPr/>
          </p:nvPicPr>
          <p:blipFill>
            <a:blip r:embed="rId2" cstate="print"/>
            <a:srcRect/>
            <a:stretch>
              <a:fillRect/>
            </a:stretch>
          </p:blipFill>
          <p:spPr bwMode="auto">
            <a:xfrm>
              <a:off x="0" y="5013176"/>
              <a:ext cx="1187624" cy="517804"/>
            </a:xfrm>
            <a:prstGeom prst="rect">
              <a:avLst/>
            </a:prstGeom>
            <a:noFill/>
          </p:spPr>
        </p:pic>
        <p:pic>
          <p:nvPicPr>
            <p:cNvPr id="10" name="Picture 2" descr="C:\Users\Юлия\Desktop\shablony_simvoly\0_7296e_ec26a6ad_L.jpg"/>
            <p:cNvPicPr>
              <a:picLocks noChangeAspect="1" noChangeArrowheads="1"/>
            </p:cNvPicPr>
            <p:nvPr/>
          </p:nvPicPr>
          <p:blipFill>
            <a:blip r:embed="rId2" cstate="print"/>
            <a:srcRect/>
            <a:stretch>
              <a:fillRect/>
            </a:stretch>
          </p:blipFill>
          <p:spPr bwMode="auto">
            <a:xfrm>
              <a:off x="0" y="5517232"/>
              <a:ext cx="1187624" cy="517804"/>
            </a:xfrm>
            <a:prstGeom prst="rect">
              <a:avLst/>
            </a:prstGeom>
            <a:noFill/>
          </p:spPr>
        </p:pic>
        <p:pic>
          <p:nvPicPr>
            <p:cNvPr id="11" name="Picture 2" descr="C:\Users\Юлия\Desktop\shablony_simvoly\0_7296e_ec26a6ad_L.jpg"/>
            <p:cNvPicPr>
              <a:picLocks noChangeAspect="1" noChangeArrowheads="1"/>
            </p:cNvPicPr>
            <p:nvPr/>
          </p:nvPicPr>
          <p:blipFill>
            <a:blip r:embed="rId2" cstate="print"/>
            <a:srcRect/>
            <a:stretch>
              <a:fillRect/>
            </a:stretch>
          </p:blipFill>
          <p:spPr bwMode="auto">
            <a:xfrm>
              <a:off x="0" y="0"/>
              <a:ext cx="1187624" cy="517804"/>
            </a:xfrm>
            <a:prstGeom prst="rect">
              <a:avLst/>
            </a:prstGeom>
            <a:noFill/>
          </p:spPr>
        </p:pic>
        <p:pic>
          <p:nvPicPr>
            <p:cNvPr id="12" name="Picture 2" descr="C:\Users\Юлия\Desktop\shablony_simvoly\0_7296e_ec26a6ad_L.jpg"/>
            <p:cNvPicPr>
              <a:picLocks noChangeAspect="1" noChangeArrowheads="1"/>
            </p:cNvPicPr>
            <p:nvPr/>
          </p:nvPicPr>
          <p:blipFill>
            <a:blip r:embed="rId2" cstate="print"/>
            <a:srcRect/>
            <a:stretch>
              <a:fillRect/>
            </a:stretch>
          </p:blipFill>
          <p:spPr bwMode="auto">
            <a:xfrm>
              <a:off x="0" y="476672"/>
              <a:ext cx="1187624" cy="517804"/>
            </a:xfrm>
            <a:prstGeom prst="rect">
              <a:avLst/>
            </a:prstGeom>
            <a:noFill/>
          </p:spPr>
        </p:pic>
        <p:pic>
          <p:nvPicPr>
            <p:cNvPr id="13" name="Picture 2" descr="C:\Users\Юлия\Desktop\shablony_simvoly\0_7296e_ec26a6ad_L.jpg"/>
            <p:cNvPicPr>
              <a:picLocks noChangeAspect="1" noChangeArrowheads="1"/>
            </p:cNvPicPr>
            <p:nvPr/>
          </p:nvPicPr>
          <p:blipFill>
            <a:blip r:embed="rId2" cstate="print"/>
            <a:srcRect/>
            <a:stretch>
              <a:fillRect/>
            </a:stretch>
          </p:blipFill>
          <p:spPr bwMode="auto">
            <a:xfrm>
              <a:off x="0" y="980728"/>
              <a:ext cx="1187624" cy="517804"/>
            </a:xfrm>
            <a:prstGeom prst="rect">
              <a:avLst/>
            </a:prstGeom>
            <a:noFill/>
          </p:spPr>
        </p:pic>
        <p:pic>
          <p:nvPicPr>
            <p:cNvPr id="14" name="Picture 2" descr="C:\Users\Юлия\Desktop\shablony_simvoly\0_7296e_ec26a6ad_L.jpg"/>
            <p:cNvPicPr>
              <a:picLocks noChangeAspect="1" noChangeArrowheads="1"/>
            </p:cNvPicPr>
            <p:nvPr/>
          </p:nvPicPr>
          <p:blipFill>
            <a:blip r:embed="rId2" cstate="print"/>
            <a:srcRect/>
            <a:stretch>
              <a:fillRect/>
            </a:stretch>
          </p:blipFill>
          <p:spPr bwMode="auto">
            <a:xfrm>
              <a:off x="0" y="1484784"/>
              <a:ext cx="1187624" cy="517804"/>
            </a:xfrm>
            <a:prstGeom prst="rect">
              <a:avLst/>
            </a:prstGeom>
            <a:noFill/>
          </p:spPr>
        </p:pic>
        <p:pic>
          <p:nvPicPr>
            <p:cNvPr id="15" name="Picture 2" descr="C:\Users\Юлия\Desktop\shablony_simvoly\0_7296e_ec26a6ad_L.jpg"/>
            <p:cNvPicPr>
              <a:picLocks noChangeAspect="1" noChangeArrowheads="1"/>
            </p:cNvPicPr>
            <p:nvPr/>
          </p:nvPicPr>
          <p:blipFill>
            <a:blip r:embed="rId2" cstate="print"/>
            <a:srcRect/>
            <a:stretch>
              <a:fillRect/>
            </a:stretch>
          </p:blipFill>
          <p:spPr bwMode="auto">
            <a:xfrm>
              <a:off x="0" y="1988840"/>
              <a:ext cx="1187624" cy="517804"/>
            </a:xfrm>
            <a:prstGeom prst="rect">
              <a:avLst/>
            </a:prstGeom>
            <a:noFill/>
          </p:spPr>
        </p:pic>
        <p:pic>
          <p:nvPicPr>
            <p:cNvPr id="16" name="Picture 2" descr="C:\Users\Юлия\Desktop\shablony_simvoly\0_7296e_ec26a6ad_L.jpg"/>
            <p:cNvPicPr>
              <a:picLocks noChangeAspect="1" noChangeArrowheads="1"/>
            </p:cNvPicPr>
            <p:nvPr/>
          </p:nvPicPr>
          <p:blipFill>
            <a:blip r:embed="rId2" cstate="print"/>
            <a:srcRect/>
            <a:stretch>
              <a:fillRect/>
            </a:stretch>
          </p:blipFill>
          <p:spPr bwMode="auto">
            <a:xfrm>
              <a:off x="0" y="6021288"/>
              <a:ext cx="1187624" cy="517804"/>
            </a:xfrm>
            <a:prstGeom prst="rect">
              <a:avLst/>
            </a:prstGeom>
            <a:noFill/>
          </p:spPr>
        </p:pic>
      </p:gr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979841">
            <a:off x="1214265" y="1557253"/>
            <a:ext cx="3213720" cy="2371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9414" y="4071893"/>
            <a:ext cx="3240360" cy="2371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descr="https://xn----8sbkdskilpjnjd3k.xn--p1ai/assets/images/products/8981/fullsize/shk-02198-bashkortostan-moj-kraj-rodnoj-12x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110321">
            <a:off x="4923238" y="1351532"/>
            <a:ext cx="3672408" cy="288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6647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04664"/>
            <a:ext cx="3312368"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4" descr="blob:https://web.whatsapp.com/b1fb3110-42d6-4b4c-8f2b-bb2e5819e40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46674">
            <a:off x="4499992" y="1488604"/>
            <a:ext cx="3804446" cy="332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87254">
            <a:off x="731844" y="3006519"/>
            <a:ext cx="3648139" cy="32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04213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0"/>
            <a:ext cx="8229600" cy="1916832"/>
          </a:xfrm>
        </p:spPr>
        <p:txBody>
          <a:bodyPr>
            <a:normAutofit fontScale="90000"/>
          </a:bodyPr>
          <a:lstStyle/>
          <a:p>
            <a:r>
              <a:rPr lang="ru-RU" b="1" dirty="0">
                <a:solidFill>
                  <a:srgbClr val="C00000"/>
                </a:solidFill>
                <a:latin typeface="Georgia" pitchFamily="18" charset="0"/>
              </a:rPr>
              <a:t>Чтение башкирских сказок и рассказов</a:t>
            </a:r>
            <a:r>
              <a:rPr lang="ru-RU" dirty="0">
                <a:solidFill>
                  <a:srgbClr val="C00000"/>
                </a:solidFill>
              </a:rPr>
              <a:t/>
            </a:r>
            <a:br>
              <a:rPr lang="ru-RU" dirty="0">
                <a:solidFill>
                  <a:srgbClr val="C00000"/>
                </a:solidFill>
              </a:rPr>
            </a:br>
            <a:endParaRPr lang="ru-RU" dirty="0"/>
          </a:p>
        </p:txBody>
      </p:sp>
      <p:pic>
        <p:nvPicPr>
          <p:cNvPr id="1026" name="Picture 2" descr="https://krasnoznamenskdou4.edumsko.ru/uploads/3000/2395/section/141733/2014.07_teremok/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556791"/>
            <a:ext cx="3960440" cy="2664297"/>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blob:https://web.whatsapp.com/6eeb3b4e-85b5-4098-a2f3-d23f26f4b93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blob:https://web.whatsapp.com/6eeb3b4e-85b5-4098-a2f3-d23f26f4b93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t="29903" b="29027"/>
          <a:stretch/>
        </p:blipFill>
        <p:spPr bwMode="auto">
          <a:xfrm>
            <a:off x="4572000" y="2888939"/>
            <a:ext cx="3927772" cy="3132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15184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lob:https://web.whatsapp.com/910136cb-cc02-4d6f-b8f7-4e6e6f10787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14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t="28917"/>
          <a:stretch/>
        </p:blipFill>
        <p:spPr bwMode="auto">
          <a:xfrm>
            <a:off x="611560" y="620688"/>
            <a:ext cx="396044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15025" b="7305"/>
          <a:stretch/>
        </p:blipFill>
        <p:spPr bwMode="auto">
          <a:xfrm>
            <a:off x="4560664" y="1196752"/>
            <a:ext cx="3971776"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12" descr="blob:https://web.whatsapp.com/44410456-b692-42ac-8ce7-3ad0b22a1f2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Picture 3"/>
          <p:cNvPicPr>
            <a:picLocks noChangeAspect="1" noChangeArrowheads="1"/>
          </p:cNvPicPr>
          <p:nvPr/>
        </p:nvPicPr>
        <p:blipFill>
          <a:blip r:embed="rId2" cstate="print"/>
          <a:srcRect/>
          <a:stretch>
            <a:fillRect/>
          </a:stretch>
        </p:blipFill>
        <p:spPr bwMode="auto">
          <a:xfrm rot="20908466">
            <a:off x="1168564" y="1394385"/>
            <a:ext cx="6738850" cy="46738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08127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97346"/>
            <a:ext cx="7920880" cy="6063198"/>
          </a:xfrm>
          <a:prstGeom prst="rect">
            <a:avLst/>
          </a:prstGeom>
        </p:spPr>
        <p:txBody>
          <a:bodyPr wrap="square">
            <a:spAutoFit/>
          </a:bodyPr>
          <a:lstStyle/>
          <a:p>
            <a:r>
              <a:rPr lang="ru-RU" sz="2800" b="1" dirty="0">
                <a:solidFill>
                  <a:srgbClr val="111111"/>
                </a:solidFill>
                <a:latin typeface="Times New Roman" pitchFamily="18" charset="0"/>
                <a:cs typeface="Times New Roman" pitchFamily="18" charset="0"/>
              </a:rPr>
              <a:t>Вывод</a:t>
            </a:r>
          </a:p>
          <a:p>
            <a:r>
              <a:rPr lang="ru-RU" sz="2400" b="1" i="1" dirty="0">
                <a:solidFill>
                  <a:srgbClr val="111111"/>
                </a:solidFill>
                <a:latin typeface="Times New Roman" pitchFamily="18" charset="0"/>
                <a:cs typeface="Times New Roman" pitchFamily="18" charset="0"/>
              </a:rPr>
              <a:t>Задача воспитателя при ознакомлении детей с историей родного края – показать сложность, противоречивость, неоднозначность исторического пути родной им земли. Целью образовательного процесса в дошкольных учреждениях должно стать создание таких условий для воспитания и образования, при которых духовное нравственное, эстетическое, патриотическое развитие дошкольников осуществлялось бы не только в процессе освоения базисного плана знаний, но и через приобщение к региональному компоненту. Предполагается, что благодаря обращению к особенностям культуры и быта, дети осознают свою принадлежность к культурно-природной среде, поймут меру своей ответственности за ее сохранение и приумножение</a:t>
            </a:r>
            <a:r>
              <a:rPr lang="ru-RU" sz="2400" b="1" i="1" dirty="0">
                <a:solidFill>
                  <a:srgbClr val="111111"/>
                </a:solidFill>
                <a:latin typeface="Arial"/>
              </a:rPr>
              <a:t>.</a:t>
            </a:r>
            <a:endParaRPr lang="ru-RU" sz="2400" b="1" i="1" dirty="0">
              <a:solidFill>
                <a:srgbClr val="111111"/>
              </a:solidFill>
              <a:effectLst/>
              <a:latin typeface="Arial"/>
            </a:endParaRPr>
          </a:p>
        </p:txBody>
      </p:sp>
    </p:spTree>
    <p:extLst>
      <p:ext uri="{BB962C8B-B14F-4D97-AF65-F5344CB8AC3E}">
        <p14:creationId xmlns:p14="http://schemas.microsoft.com/office/powerpoint/2010/main" val="35343020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12530"/>
            <a:ext cx="7344816" cy="5184576"/>
          </a:xfrm>
          <a:prstGeom prst="rect">
            <a:avLst/>
          </a:prstGeom>
          <a:ln/>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4088116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57188" y="2401054"/>
            <a:ext cx="8501062" cy="1354217"/>
          </a:xfrm>
          <a:prstGeom prst="rect">
            <a:avLst/>
          </a:prstGeom>
          <a:noFill/>
          <a:ln w="9525">
            <a:noFill/>
            <a:miter lim="800000"/>
            <a:headEnd/>
            <a:tailEnd/>
          </a:ln>
        </p:spPr>
        <p:txBody>
          <a:bodyPr anchor="ctr">
            <a:spAutoFit/>
          </a:bodyPr>
          <a:lstStyle/>
          <a:p>
            <a:pPr algn="just"/>
            <a:endParaRPr lang="ru-RU" sz="1400" b="1" dirty="0">
              <a:cs typeface="Times New Roman" pitchFamily="18" charset="0"/>
            </a:endParaRPr>
          </a:p>
          <a:p>
            <a:pPr algn="just"/>
            <a:endParaRPr lang="ru-RU" sz="1400" b="1" dirty="0">
              <a:cs typeface="Times New Roman" pitchFamily="18" charset="0"/>
            </a:endParaRPr>
          </a:p>
          <a:p>
            <a:pPr algn="just"/>
            <a:endParaRPr lang="ru-RU" sz="1400" b="1" dirty="0">
              <a:cs typeface="Times New Roman" pitchFamily="18" charset="0"/>
            </a:endParaRPr>
          </a:p>
          <a:p>
            <a:pPr algn="just" eaLnBrk="0" hangingPunct="0"/>
            <a:endParaRPr lang="ru-RU" sz="2000" dirty="0">
              <a:solidFill>
                <a:srgbClr val="800000"/>
              </a:solidFill>
              <a:latin typeface="Times New Roman" pitchFamily="18" charset="0"/>
              <a:cs typeface="Times New Roman" pitchFamily="18" charset="0"/>
            </a:endParaRPr>
          </a:p>
          <a:p>
            <a:pPr algn="just" eaLnBrk="0" hangingPunct="0"/>
            <a:endParaRPr lang="ru-RU" sz="2000" dirty="0">
              <a:solidFill>
                <a:srgbClr val="800000"/>
              </a:solidFill>
              <a:latin typeface="Times New Roman" pitchFamily="18" charset="0"/>
              <a:cs typeface="Times New Roman" pitchFamily="18" charset="0"/>
            </a:endParaRPr>
          </a:p>
        </p:txBody>
      </p:sp>
      <p:sp>
        <p:nvSpPr>
          <p:cNvPr id="2" name="Прямоугольник 1"/>
          <p:cNvSpPr/>
          <p:nvPr/>
        </p:nvSpPr>
        <p:spPr>
          <a:xfrm>
            <a:off x="1331640" y="1012954"/>
            <a:ext cx="7344816" cy="40934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indent="360363" algn="ctr"/>
            <a:r>
              <a:rPr lang="ru-RU" sz="2000" b="1" dirty="0">
                <a:solidFill>
                  <a:schemeClr val="accent6">
                    <a:lumMod val="50000"/>
                  </a:schemeClr>
                </a:solidFill>
                <a:latin typeface="Georgia" pitchFamily="18" charset="0"/>
                <a:ea typeface="Times New Roman" pitchFamily="18" charset="0"/>
                <a:cs typeface="Times New Roman" pitchFamily="18" charset="0"/>
              </a:rPr>
              <a:t>Паспорт проекта</a:t>
            </a:r>
          </a:p>
          <a:p>
            <a:pPr lvl="0" indent="360363" algn="just"/>
            <a:endParaRPr lang="ru-RU" sz="2000" b="1" dirty="0">
              <a:solidFill>
                <a:srgbClr val="000000"/>
              </a:solidFill>
              <a:latin typeface="Georgia" pitchFamily="18" charset="0"/>
              <a:ea typeface="Times New Roman" pitchFamily="18" charset="0"/>
              <a:cs typeface="Times New Roman" pitchFamily="18" charset="0"/>
            </a:endParaRPr>
          </a:p>
          <a:p>
            <a:pPr lvl="0" indent="360363" algn="just"/>
            <a:endParaRPr lang="ru-RU" sz="2000" b="1" dirty="0">
              <a:solidFill>
                <a:srgbClr val="000000"/>
              </a:solidFill>
              <a:latin typeface="Georgia" pitchFamily="18" charset="0"/>
              <a:ea typeface="Times New Roman" pitchFamily="18" charset="0"/>
              <a:cs typeface="Times New Roman" pitchFamily="18" charset="0"/>
            </a:endParaRPr>
          </a:p>
          <a:p>
            <a:pPr lvl="0" indent="360363" algn="just"/>
            <a:r>
              <a:rPr lang="ru-RU" sz="2000" b="1" dirty="0">
                <a:solidFill>
                  <a:schemeClr val="accent6">
                    <a:lumMod val="50000"/>
                  </a:schemeClr>
                </a:solidFill>
                <a:latin typeface="Georgia" pitchFamily="18" charset="0"/>
                <a:ea typeface="Times New Roman" pitchFamily="18" charset="0"/>
                <a:cs typeface="Times New Roman" pitchFamily="18" charset="0"/>
              </a:rPr>
              <a:t>Участники:</a:t>
            </a:r>
            <a:r>
              <a:rPr lang="ru-RU" sz="2000" b="1" dirty="0">
                <a:solidFill>
                  <a:srgbClr val="000000"/>
                </a:solidFill>
                <a:latin typeface="Georgia" pitchFamily="18" charset="0"/>
                <a:ea typeface="Times New Roman" pitchFamily="18" charset="0"/>
                <a:cs typeface="Times New Roman" pitchFamily="18" charset="0"/>
              </a:rPr>
              <a:t> </a:t>
            </a:r>
            <a:r>
              <a:rPr lang="ru-RU" sz="2000" b="1" dirty="0">
                <a:solidFill>
                  <a:srgbClr val="000000"/>
                </a:solidFill>
                <a:latin typeface="Times New Roman" pitchFamily="18" charset="0"/>
                <a:ea typeface="Times New Roman" pitchFamily="18" charset="0"/>
                <a:cs typeface="Times New Roman" pitchFamily="18" charset="0"/>
              </a:rPr>
              <a:t>дети </a:t>
            </a:r>
            <a:r>
              <a:rPr lang="ru-RU" sz="2000" b="1" dirty="0" smtClean="0">
                <a:solidFill>
                  <a:srgbClr val="000000"/>
                </a:solidFill>
                <a:latin typeface="Times New Roman" pitchFamily="18" charset="0"/>
                <a:ea typeface="Times New Roman" pitchFamily="18" charset="0"/>
                <a:cs typeface="Times New Roman" pitchFamily="18" charset="0"/>
              </a:rPr>
              <a:t>(4-5 лет</a:t>
            </a:r>
            <a:r>
              <a:rPr lang="ru-RU" sz="2000" b="1" dirty="0">
                <a:solidFill>
                  <a:srgbClr val="000000"/>
                </a:solidFill>
                <a:latin typeface="Times New Roman" pitchFamily="18" charset="0"/>
                <a:ea typeface="Times New Roman" pitchFamily="18" charset="0"/>
                <a:cs typeface="Times New Roman" pitchFamily="18" charset="0"/>
              </a:rPr>
              <a:t>), воспитатели, родители</a:t>
            </a:r>
          </a:p>
          <a:p>
            <a:pPr lvl="0" indent="360363" algn="just"/>
            <a:endParaRPr lang="ru-RU" sz="2000" dirty="0">
              <a:latin typeface="Times New Roman" pitchFamily="18" charset="0"/>
              <a:cs typeface="Times New Roman" pitchFamily="18" charset="0"/>
            </a:endParaRPr>
          </a:p>
          <a:p>
            <a:pPr lvl="0" indent="360363" algn="just" eaLnBrk="0" hangingPunct="0"/>
            <a:r>
              <a:rPr lang="ru-RU" sz="2000" b="1" dirty="0">
                <a:solidFill>
                  <a:schemeClr val="accent6">
                    <a:lumMod val="50000"/>
                  </a:schemeClr>
                </a:solidFill>
                <a:latin typeface="Times New Roman" pitchFamily="18" charset="0"/>
                <a:ea typeface="Times New Roman" pitchFamily="18" charset="0"/>
                <a:cs typeface="Times New Roman" pitchFamily="18" charset="0"/>
              </a:rPr>
              <a:t>Вид проекта</a:t>
            </a:r>
            <a:r>
              <a:rPr lang="ru-RU" sz="2000" dirty="0">
                <a:solidFill>
                  <a:srgbClr val="000000"/>
                </a:solidFill>
                <a:latin typeface="Times New Roman" pitchFamily="18" charset="0"/>
                <a:ea typeface="Times New Roman" pitchFamily="18" charset="0"/>
                <a:cs typeface="Times New Roman" pitchFamily="18" charset="0"/>
              </a:rPr>
              <a:t>: </a:t>
            </a:r>
            <a:r>
              <a:rPr lang="ru-RU" sz="2000" b="1" dirty="0">
                <a:solidFill>
                  <a:srgbClr val="000000"/>
                </a:solidFill>
                <a:latin typeface="Times New Roman" pitchFamily="18" charset="0"/>
                <a:ea typeface="Times New Roman" pitchFamily="18" charset="0"/>
                <a:cs typeface="Times New Roman" pitchFamily="18" charset="0"/>
              </a:rPr>
              <a:t>познавательный</a:t>
            </a:r>
          </a:p>
          <a:p>
            <a:pPr lvl="0" indent="360363" algn="just" eaLnBrk="0" hangingPunct="0"/>
            <a:endParaRPr lang="ru-RU" sz="2000" dirty="0">
              <a:latin typeface="Times New Roman" pitchFamily="18" charset="0"/>
              <a:cs typeface="Times New Roman" pitchFamily="18" charset="0"/>
            </a:endParaRPr>
          </a:p>
          <a:p>
            <a:pPr lvl="0" indent="360363" algn="just" eaLnBrk="0" hangingPunct="0"/>
            <a:r>
              <a:rPr lang="ru-RU" sz="2000" b="1" dirty="0">
                <a:solidFill>
                  <a:schemeClr val="accent6">
                    <a:lumMod val="50000"/>
                  </a:schemeClr>
                </a:solidFill>
                <a:latin typeface="Times New Roman" pitchFamily="18" charset="0"/>
                <a:ea typeface="Times New Roman" pitchFamily="18" charset="0"/>
                <a:cs typeface="Times New Roman" pitchFamily="18" charset="0"/>
              </a:rPr>
              <a:t>Тип проекта</a:t>
            </a:r>
            <a:r>
              <a:rPr lang="ru-RU" sz="2000" dirty="0">
                <a:solidFill>
                  <a:schemeClr val="accent6">
                    <a:lumMod val="50000"/>
                  </a:schemeClr>
                </a:solidFill>
                <a:latin typeface="Times New Roman" pitchFamily="18" charset="0"/>
                <a:ea typeface="Times New Roman" pitchFamily="18" charset="0"/>
                <a:cs typeface="Times New Roman" pitchFamily="18" charset="0"/>
              </a:rPr>
              <a:t>:</a:t>
            </a:r>
            <a:r>
              <a:rPr lang="ru-RU" sz="2000" dirty="0">
                <a:solidFill>
                  <a:srgbClr val="000000"/>
                </a:solidFill>
                <a:latin typeface="Times New Roman" pitchFamily="18" charset="0"/>
                <a:ea typeface="Times New Roman" pitchFamily="18" charset="0"/>
                <a:cs typeface="Times New Roman" pitchFamily="18" charset="0"/>
              </a:rPr>
              <a:t> </a:t>
            </a:r>
            <a:r>
              <a:rPr lang="ru-RU" sz="2000" b="1" dirty="0">
                <a:solidFill>
                  <a:srgbClr val="000000"/>
                </a:solidFill>
                <a:latin typeface="Times New Roman" pitchFamily="18" charset="0"/>
                <a:ea typeface="Times New Roman" pitchFamily="18" charset="0"/>
                <a:cs typeface="Times New Roman" pitchFamily="18" charset="0"/>
              </a:rPr>
              <a:t>краткосрочный </a:t>
            </a:r>
            <a:r>
              <a:rPr lang="ru-RU" sz="2000" b="1" dirty="0" smtClean="0">
                <a:solidFill>
                  <a:srgbClr val="000000"/>
                </a:solidFill>
                <a:latin typeface="Times New Roman" pitchFamily="18" charset="0"/>
                <a:ea typeface="Times New Roman" pitchFamily="18" charset="0"/>
                <a:cs typeface="Times New Roman" pitchFamily="18" charset="0"/>
              </a:rPr>
              <a:t>(октябрь- апрель)</a:t>
            </a:r>
            <a:endParaRPr lang="ru-RU" sz="2000" b="1" dirty="0">
              <a:solidFill>
                <a:srgbClr val="000000"/>
              </a:solidFill>
              <a:latin typeface="Times New Roman" pitchFamily="18" charset="0"/>
              <a:ea typeface="Times New Roman" pitchFamily="18" charset="0"/>
              <a:cs typeface="Times New Roman" pitchFamily="18" charset="0"/>
            </a:endParaRPr>
          </a:p>
          <a:p>
            <a:pPr lvl="0" indent="360363" algn="just" eaLnBrk="0" hangingPunct="0"/>
            <a:endParaRPr lang="ru-RU" sz="2000" b="1" dirty="0">
              <a:solidFill>
                <a:srgbClr val="000000"/>
              </a:solidFill>
              <a:latin typeface="Times New Roman" pitchFamily="18" charset="0"/>
              <a:cs typeface="Times New Roman" pitchFamily="18" charset="0"/>
            </a:endParaRPr>
          </a:p>
          <a:p>
            <a:pPr lvl="0" indent="360363" eaLnBrk="0" hangingPunct="0"/>
            <a:r>
              <a:rPr lang="ru-RU" sz="2000" b="1" dirty="0">
                <a:solidFill>
                  <a:schemeClr val="accent6">
                    <a:lumMod val="50000"/>
                  </a:schemeClr>
                </a:solidFill>
                <a:latin typeface="Times New Roman" pitchFamily="18" charset="0"/>
                <a:cs typeface="Times New Roman" pitchFamily="18" charset="0"/>
              </a:rPr>
              <a:t>Цель:</a:t>
            </a:r>
            <a:r>
              <a:rPr lang="ru-RU" sz="2000" dirty="0">
                <a:solidFill>
                  <a:srgbClr val="000000"/>
                </a:solidFill>
                <a:latin typeface="Times New Roman" pitchFamily="18" charset="0"/>
                <a:cs typeface="Times New Roman" pitchFamily="18" charset="0"/>
              </a:rPr>
              <a:t> - </a:t>
            </a:r>
            <a:r>
              <a:rPr lang="ru-RU" sz="2000" b="1" dirty="0">
                <a:solidFill>
                  <a:srgbClr val="000000"/>
                </a:solidFill>
                <a:latin typeface="Times New Roman" pitchFamily="18" charset="0"/>
                <a:cs typeface="Times New Roman" pitchFamily="18" charset="0"/>
              </a:rPr>
              <a:t>приобщение дошкольников к системе культурных ценностей народов республики Башкортостан;</a:t>
            </a:r>
          </a:p>
          <a:p>
            <a:pPr lvl="0" indent="360363" eaLnBrk="0" hangingPunct="0"/>
            <a:r>
              <a:rPr lang="ru-RU" sz="2000" b="1" dirty="0">
                <a:solidFill>
                  <a:srgbClr val="000000"/>
                </a:solidFill>
                <a:latin typeface="Times New Roman" pitchFamily="18" charset="0"/>
                <a:cs typeface="Times New Roman" pitchFamily="18" charset="0"/>
              </a:rPr>
              <a:t>             - воспитание толерантного отношения к людям другой национальности.</a:t>
            </a:r>
            <a:endParaRPr lang="ru-RU" sz="20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900" cy="690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548680"/>
            <a:ext cx="7024744" cy="648072"/>
          </a:xfrm>
        </p:spPr>
        <p:txBody>
          <a:bodyPr>
            <a:normAutofit fontScale="90000"/>
          </a:bodyPr>
          <a:lstStyle/>
          <a:p>
            <a:pPr algn="ctr"/>
            <a:r>
              <a:rPr lang="ru-RU" b="1" i="1" dirty="0" smtClean="0">
                <a:ln w="10541" cmpd="sng">
                  <a:solidFill>
                    <a:schemeClr val="accent1">
                      <a:shade val="88000"/>
                      <a:satMod val="110000"/>
                    </a:schemeClr>
                  </a:solidFill>
                  <a:prstDash val="solid"/>
                </a:ln>
                <a:solidFill>
                  <a:srgbClr val="002060"/>
                </a:solidFill>
                <a:latin typeface="+mn-lt"/>
              </a:rPr>
              <a:t>Список литературы</a:t>
            </a:r>
            <a:endParaRPr lang="ru-RU" b="1" i="1" dirty="0">
              <a:ln w="10541" cmpd="sng">
                <a:solidFill>
                  <a:schemeClr val="accent1">
                    <a:shade val="88000"/>
                    <a:satMod val="110000"/>
                  </a:schemeClr>
                </a:solidFill>
                <a:prstDash val="solid"/>
              </a:ln>
              <a:solidFill>
                <a:srgbClr val="002060"/>
              </a:solidFill>
              <a:latin typeface="+mn-lt"/>
            </a:endParaRPr>
          </a:p>
        </p:txBody>
      </p:sp>
      <p:sp>
        <p:nvSpPr>
          <p:cNvPr id="4" name="Объект 3"/>
          <p:cNvSpPr>
            <a:spLocks noGrp="1"/>
          </p:cNvSpPr>
          <p:nvPr>
            <p:ph idx="1"/>
          </p:nvPr>
        </p:nvSpPr>
        <p:spPr>
          <a:xfrm>
            <a:off x="1043492" y="1412776"/>
            <a:ext cx="6777317" cy="5040560"/>
          </a:xfrm>
        </p:spPr>
        <p:style>
          <a:lnRef idx="1">
            <a:schemeClr val="accent1"/>
          </a:lnRef>
          <a:fillRef idx="2">
            <a:schemeClr val="accent1"/>
          </a:fillRef>
          <a:effectRef idx="1">
            <a:schemeClr val="accent1"/>
          </a:effectRef>
          <a:fontRef idx="minor">
            <a:schemeClr val="dk1"/>
          </a:fontRef>
        </p:style>
        <p:txBody>
          <a:bodyPr>
            <a:noAutofit/>
          </a:bodyPr>
          <a:lstStyle/>
          <a:p>
            <a:r>
              <a:rPr lang="ru-RU" sz="1800" dirty="0" smtClean="0">
                <a:latin typeface="Times New Roman" pitchFamily="18" charset="0"/>
                <a:cs typeface="Times New Roman" pitchFamily="18" charset="0"/>
              </a:rPr>
              <a:t>1</a:t>
            </a:r>
            <a:r>
              <a:rPr lang="ru-RU" sz="1800" dirty="0">
                <a:latin typeface="Times New Roman" pitchFamily="18" charset="0"/>
                <a:cs typeface="Times New Roman" pitchFamily="18" charset="0"/>
              </a:rPr>
              <a:t>. </a:t>
            </a:r>
            <a:r>
              <a:rPr lang="ru-RU" sz="1800" i="1" dirty="0">
                <a:latin typeface="Times New Roman" pitchFamily="18" charset="0"/>
                <a:cs typeface="Times New Roman" pitchFamily="18" charset="0"/>
              </a:rPr>
              <a:t>«Я Родину хочу свою познать»</a:t>
            </a:r>
            <a:r>
              <a:rPr lang="ru-RU" sz="1800" dirty="0">
                <a:latin typeface="Times New Roman" pitchFamily="18" charset="0"/>
                <a:cs typeface="Times New Roman" pitchFamily="18" charset="0"/>
              </a:rPr>
              <a:t> Р. Х. Гасанова. Уфа-2007.</a:t>
            </a:r>
          </a:p>
          <a:p>
            <a:r>
              <a:rPr lang="ru-RU" sz="1800" dirty="0">
                <a:latin typeface="Times New Roman" pitchFamily="18" charset="0"/>
                <a:cs typeface="Times New Roman" pitchFamily="18" charset="0"/>
              </a:rPr>
              <a:t>2. «</a:t>
            </a:r>
            <a:r>
              <a:rPr lang="ru-RU" sz="1800" b="1" dirty="0">
                <a:latin typeface="Times New Roman" pitchFamily="18" charset="0"/>
                <a:cs typeface="Times New Roman" pitchFamily="18" charset="0"/>
              </a:rPr>
              <a:t>Башкирская народная</a:t>
            </a:r>
            <a:r>
              <a:rPr lang="ru-RU" sz="1800" dirty="0">
                <a:latin typeface="Times New Roman" pitchFamily="18" charset="0"/>
                <a:cs typeface="Times New Roman" pitchFamily="18" charset="0"/>
              </a:rPr>
              <a:t> сказка в системе образ-</a:t>
            </a:r>
            <a:r>
              <a:rPr lang="ru-RU" sz="1800" dirty="0" err="1">
                <a:latin typeface="Times New Roman" pitchFamily="18" charset="0"/>
                <a:cs typeface="Times New Roman" pitchFamily="18" charset="0"/>
              </a:rPr>
              <a:t>го</a:t>
            </a:r>
            <a:r>
              <a:rPr lang="ru-RU" sz="1800" dirty="0">
                <a:latin typeface="Times New Roman" pitchFamily="18" charset="0"/>
                <a:cs typeface="Times New Roman" pitchFamily="18" charset="0"/>
              </a:rPr>
              <a:t> процесса ДОУ».З. Г. Нафикова. Уфа-2011.</a:t>
            </a:r>
          </a:p>
          <a:p>
            <a:r>
              <a:rPr lang="ru-RU" sz="1800" dirty="0">
                <a:latin typeface="Times New Roman" pitchFamily="18" charset="0"/>
                <a:cs typeface="Times New Roman" pitchFamily="18" charset="0"/>
              </a:rPr>
              <a:t>3. Л. Н. Гасанова, Р. Х. Гасанова «Словесное творчество старших дошкольников на основе национальной культуры </a:t>
            </a:r>
            <a:r>
              <a:rPr lang="ru-RU" sz="1800" b="1" dirty="0">
                <a:latin typeface="Times New Roman" pitchFamily="18" charset="0"/>
                <a:cs typeface="Times New Roman" pitchFamily="18" charset="0"/>
              </a:rPr>
              <a:t>башкирского народа</a:t>
            </a:r>
            <a:r>
              <a:rPr lang="ru-RU" sz="1800" dirty="0">
                <a:latin typeface="Times New Roman" pitchFamily="18" charset="0"/>
                <a:cs typeface="Times New Roman" pitchFamily="18" charset="0"/>
              </a:rPr>
              <a:t>». Учебно-методическое </a:t>
            </a:r>
            <a:r>
              <a:rPr lang="ru-RU" sz="1800" dirty="0" err="1">
                <a:latin typeface="Times New Roman" pitchFamily="18" charset="0"/>
                <a:cs typeface="Times New Roman" pitchFamily="18" charset="0"/>
              </a:rPr>
              <a:t>пособие.</a:t>
            </a:r>
            <a:r>
              <a:rPr lang="ru-RU" sz="1800" u="sng" dirty="0" err="1">
                <a:latin typeface="Times New Roman" pitchFamily="18" charset="0"/>
                <a:cs typeface="Times New Roman" pitchFamily="18" charset="0"/>
              </a:rPr>
              <a:t>Уфа</a:t>
            </a:r>
            <a:r>
              <a:rPr lang="ru-RU" sz="1800" dirty="0">
                <a:latin typeface="Times New Roman" pitchFamily="18" charset="0"/>
                <a:cs typeface="Times New Roman" pitchFamily="18" charset="0"/>
              </a:rPr>
              <a:t>: издательство ИРО РБ,2012г-136с.</a:t>
            </a:r>
          </a:p>
          <a:p>
            <a:r>
              <a:rPr lang="ru-RU" sz="1800" dirty="0">
                <a:latin typeface="Times New Roman" pitchFamily="18" charset="0"/>
                <a:cs typeface="Times New Roman" pitchFamily="18" charset="0"/>
              </a:rPr>
              <a:t>4. Р. Л, Агишева </a:t>
            </a:r>
            <a:r>
              <a:rPr lang="ru-RU" sz="1800" i="1" dirty="0">
                <a:latin typeface="Times New Roman" pitchFamily="18" charset="0"/>
                <a:cs typeface="Times New Roman" pitchFamily="18" charset="0"/>
              </a:rPr>
              <a:t>«Я познаю </a:t>
            </a:r>
            <a:r>
              <a:rPr lang="ru-RU" sz="1800" b="1" i="1" dirty="0">
                <a:latin typeface="Times New Roman" pitchFamily="18" charset="0"/>
                <a:cs typeface="Times New Roman" pitchFamily="18" charset="0"/>
              </a:rPr>
              <a:t>Башкортостан</a:t>
            </a:r>
            <a:r>
              <a:rPr lang="ru-RU" sz="1800" i="1" dirty="0">
                <a:latin typeface="Times New Roman" pitchFamily="18" charset="0"/>
                <a:cs typeface="Times New Roman" pitchFamily="18" charset="0"/>
              </a:rPr>
              <a:t>»</a:t>
            </a:r>
            <a:r>
              <a:rPr lang="ru-RU" sz="1800" dirty="0">
                <a:latin typeface="Times New Roman" pitchFamily="18" charset="0"/>
                <a:cs typeface="Times New Roman" pitchFamily="18" charset="0"/>
              </a:rPr>
              <a:t>. Издательство БИРО Уфа-2008-100с. Учебно-методическое пособие для педагогов дошкольных учреждений и учителей начальных классов.</a:t>
            </a:r>
          </a:p>
          <a:p>
            <a:r>
              <a:rPr lang="ru-RU" sz="1800" dirty="0">
                <a:latin typeface="Times New Roman" pitchFamily="18" charset="0"/>
                <a:cs typeface="Times New Roman" pitchFamily="18" charset="0"/>
              </a:rPr>
              <a:t>5. Р. Л, Агишева, Ф. Х. Губайдуллина </a:t>
            </a:r>
            <a:r>
              <a:rPr lang="ru-RU" sz="1800" i="1" dirty="0">
                <a:latin typeface="Times New Roman" pitchFamily="18" charset="0"/>
                <a:cs typeface="Times New Roman" pitchFamily="18" charset="0"/>
              </a:rPr>
              <a:t>«Я познаю </a:t>
            </a:r>
            <a:r>
              <a:rPr lang="ru-RU" sz="1800" b="1" i="1" dirty="0">
                <a:latin typeface="Times New Roman" pitchFamily="18" charset="0"/>
                <a:cs typeface="Times New Roman" pitchFamily="18" charset="0"/>
              </a:rPr>
              <a:t>Башкортостан</a:t>
            </a:r>
            <a:r>
              <a:rPr lang="ru-RU" sz="1800" i="1" dirty="0">
                <a:latin typeface="Times New Roman" pitchFamily="18" charset="0"/>
                <a:cs typeface="Times New Roman" pitchFamily="18" charset="0"/>
              </a:rPr>
              <a:t>»</a:t>
            </a:r>
            <a:r>
              <a:rPr lang="ru-RU" sz="1800" dirty="0">
                <a:latin typeface="Times New Roman" pitchFamily="18" charset="0"/>
                <a:cs typeface="Times New Roman" pitchFamily="18" charset="0"/>
              </a:rPr>
              <a:t>. Учебная хрестоматия.</a:t>
            </a:r>
          </a:p>
          <a:p>
            <a:r>
              <a:rPr lang="ru-RU" sz="1800" dirty="0">
                <a:latin typeface="Times New Roman" pitchFamily="18" charset="0"/>
                <a:cs typeface="Times New Roman" pitchFamily="18" charset="0"/>
              </a:rPr>
              <a:t>6. 8.</a:t>
            </a:r>
            <a:r>
              <a:rPr lang="ru-RU" sz="1800" i="1" dirty="0">
                <a:latin typeface="Times New Roman" pitchFamily="18" charset="0"/>
                <a:cs typeface="Times New Roman" pitchFamily="18" charset="0"/>
              </a:rPr>
              <a:t>«Фольклор и литература </a:t>
            </a:r>
            <a:r>
              <a:rPr lang="ru-RU" sz="1800" i="1" dirty="0" err="1">
                <a:latin typeface="Times New Roman" pitchFamily="18" charset="0"/>
                <a:cs typeface="Times New Roman" pitchFamily="18" charset="0"/>
              </a:rPr>
              <a:t>РБ»</a:t>
            </a:r>
            <a:r>
              <a:rPr lang="ru-RU" sz="1800" dirty="0" err="1">
                <a:latin typeface="Times New Roman" pitchFamily="18" charset="0"/>
                <a:cs typeface="Times New Roman" pitchFamily="18" charset="0"/>
              </a:rPr>
              <a:t>.Учебная</a:t>
            </a:r>
            <a:r>
              <a:rPr lang="ru-RU" sz="1800" dirty="0">
                <a:latin typeface="Times New Roman" pitchFamily="18" charset="0"/>
                <a:cs typeface="Times New Roman" pitchFamily="18" charset="0"/>
              </a:rPr>
              <a:t> хрестоматия для детей ДОУ.</a:t>
            </a:r>
          </a:p>
          <a:p>
            <a:r>
              <a:rPr lang="ru-RU" sz="1800" dirty="0">
                <a:latin typeface="Times New Roman" pitchFamily="18" charset="0"/>
                <a:cs typeface="Times New Roman" pitchFamily="18" charset="0"/>
              </a:rPr>
              <a:t>7. Г. М. Нафикова. Уфа-2004.</a:t>
            </a:r>
          </a:p>
          <a:p>
            <a:endParaRPr lang="ru-RU" sz="1800" dirty="0"/>
          </a:p>
        </p:txBody>
      </p:sp>
    </p:spTree>
    <p:extLst>
      <p:ext uri="{BB962C8B-B14F-4D97-AF65-F5344CB8AC3E}">
        <p14:creationId xmlns:p14="http://schemas.microsoft.com/office/powerpoint/2010/main" val="2116650370"/>
      </p:ext>
    </p:extLst>
  </p:cSld>
  <p:clrMapOvr>
    <a:masterClrMapping/>
  </p:clrMapOvr>
  <mc:AlternateContent xmlns:mc="http://schemas.openxmlformats.org/markup-compatibility/2006" xmlns:p14="http://schemas.microsoft.com/office/powerpoint/2010/main">
    <mc:Choice Requires="p14">
      <p:transition spd="slow" p14:dur="2000" advTm="14095"/>
    </mc:Choice>
    <mc:Fallback xmlns="">
      <p:transition spd="slow" advTm="14095"/>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1027664"/>
            <a:ext cx="6552728" cy="1315338"/>
          </a:xfrm>
        </p:spPr>
        <p:txBody>
          <a:bodyPr>
            <a:normAutofit/>
          </a:bodyPr>
          <a:lstStyle/>
          <a:p>
            <a:r>
              <a:rPr lang="ru-RU" sz="6600" b="1" i="1" dirty="0" smtClean="0">
                <a:latin typeface="Times New Roman" pitchFamily="18" charset="0"/>
                <a:cs typeface="Times New Roman" pitchFamily="18" charset="0"/>
              </a:rPr>
              <a:t>Приложения</a:t>
            </a:r>
            <a:endParaRPr lang="ru-RU" sz="6600" b="1" i="1" dirty="0">
              <a:latin typeface="Times New Roman" pitchFamily="18" charset="0"/>
              <a:cs typeface="Times New Roman" pitchFamily="18" charset="0"/>
            </a:endParaRPr>
          </a:p>
        </p:txBody>
      </p:sp>
      <p:grpSp>
        <p:nvGrpSpPr>
          <p:cNvPr id="4" name="Группа 3"/>
          <p:cNvGrpSpPr/>
          <p:nvPr/>
        </p:nvGrpSpPr>
        <p:grpSpPr>
          <a:xfrm>
            <a:off x="95250" y="-14362"/>
            <a:ext cx="1187624" cy="6858005"/>
            <a:chOff x="0" y="0"/>
            <a:chExt cx="1187624" cy="6539092"/>
          </a:xfrm>
          <a:solidFill>
            <a:schemeClr val="accent3">
              <a:lumMod val="75000"/>
            </a:schemeClr>
          </a:solidFill>
        </p:grpSpPr>
        <p:pic>
          <p:nvPicPr>
            <p:cNvPr id="5" name="Picture 2" descr="C:\Users\Юлия\Desktop\shablony_simvoly\0_7296e_ec26a6ad_L.jpg"/>
            <p:cNvPicPr>
              <a:picLocks noChangeAspect="1" noChangeArrowheads="1"/>
            </p:cNvPicPr>
            <p:nvPr/>
          </p:nvPicPr>
          <p:blipFill>
            <a:blip r:embed="rId2" cstate="print"/>
            <a:srcRect/>
            <a:stretch>
              <a:fillRect/>
            </a:stretch>
          </p:blipFill>
          <p:spPr bwMode="auto">
            <a:xfrm>
              <a:off x="0" y="2492896"/>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6" name="Picture 2" descr="C:\Users\Юлия\Desktop\shablony_simvoly\0_7296e_ec26a6ad_L.jpg"/>
            <p:cNvPicPr>
              <a:picLocks noChangeAspect="1" noChangeArrowheads="1"/>
            </p:cNvPicPr>
            <p:nvPr/>
          </p:nvPicPr>
          <p:blipFill>
            <a:blip r:embed="rId2" cstate="print"/>
            <a:srcRect/>
            <a:stretch>
              <a:fillRect/>
            </a:stretch>
          </p:blipFill>
          <p:spPr bwMode="auto">
            <a:xfrm>
              <a:off x="0" y="299695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7" name="Picture 2" descr="C:\Users\Юлия\Desktop\shablony_simvoly\0_7296e_ec26a6ad_L.jpg"/>
            <p:cNvPicPr>
              <a:picLocks noChangeAspect="1" noChangeArrowheads="1"/>
            </p:cNvPicPr>
            <p:nvPr/>
          </p:nvPicPr>
          <p:blipFill>
            <a:blip r:embed="rId2" cstate="print"/>
            <a:srcRect/>
            <a:stretch>
              <a:fillRect/>
            </a:stretch>
          </p:blipFill>
          <p:spPr bwMode="auto">
            <a:xfrm>
              <a:off x="0" y="3501008"/>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8" name="Picture 2" descr="C:\Users\Юлия\Desktop\shablony_simvoly\0_7296e_ec26a6ad_L.jpg"/>
            <p:cNvPicPr>
              <a:picLocks noChangeAspect="1" noChangeArrowheads="1"/>
            </p:cNvPicPr>
            <p:nvPr/>
          </p:nvPicPr>
          <p:blipFill>
            <a:blip r:embed="rId2" cstate="print"/>
            <a:srcRect/>
            <a:stretch>
              <a:fillRect/>
            </a:stretch>
          </p:blipFill>
          <p:spPr bwMode="auto">
            <a:xfrm>
              <a:off x="0" y="4005064"/>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9" name="Picture 2" descr="C:\Users\Юлия\Desktop\shablony_simvoly\0_7296e_ec26a6ad_L.jpg"/>
            <p:cNvPicPr>
              <a:picLocks noChangeAspect="1" noChangeArrowheads="1"/>
            </p:cNvPicPr>
            <p:nvPr/>
          </p:nvPicPr>
          <p:blipFill>
            <a:blip r:embed="rId2" cstate="print"/>
            <a:srcRect/>
            <a:stretch>
              <a:fillRect/>
            </a:stretch>
          </p:blipFill>
          <p:spPr bwMode="auto">
            <a:xfrm>
              <a:off x="0" y="450912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0" name="Picture 2" descr="C:\Users\Юлия\Desktop\shablony_simvoly\0_7296e_ec26a6ad_L.jpg"/>
            <p:cNvPicPr>
              <a:picLocks noChangeAspect="1" noChangeArrowheads="1"/>
            </p:cNvPicPr>
            <p:nvPr/>
          </p:nvPicPr>
          <p:blipFill>
            <a:blip r:embed="rId2" cstate="print"/>
            <a:srcRect/>
            <a:stretch>
              <a:fillRect/>
            </a:stretch>
          </p:blipFill>
          <p:spPr bwMode="auto">
            <a:xfrm>
              <a:off x="0" y="5013176"/>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1" name="Picture 2" descr="C:\Users\Юлия\Desktop\shablony_simvoly\0_7296e_ec26a6ad_L.jpg"/>
            <p:cNvPicPr>
              <a:picLocks noChangeAspect="1" noChangeArrowheads="1"/>
            </p:cNvPicPr>
            <p:nvPr/>
          </p:nvPicPr>
          <p:blipFill>
            <a:blip r:embed="rId2" cstate="print"/>
            <a:srcRect/>
            <a:stretch>
              <a:fillRect/>
            </a:stretch>
          </p:blipFill>
          <p:spPr bwMode="auto">
            <a:xfrm>
              <a:off x="0" y="551723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2" name="Picture 2" descr="C:\Users\Юлия\Desktop\shablony_simvoly\0_7296e_ec26a6ad_L.jpg"/>
            <p:cNvPicPr>
              <a:picLocks noChangeAspect="1" noChangeArrowheads="1"/>
            </p:cNvPicPr>
            <p:nvPr/>
          </p:nvPicPr>
          <p:blipFill>
            <a:blip r:embed="rId2" cstate="print"/>
            <a:srcRect/>
            <a:stretch>
              <a:fillRect/>
            </a:stretch>
          </p:blipFill>
          <p:spPr bwMode="auto">
            <a:xfrm>
              <a:off x="0" y="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3" name="Picture 2" descr="C:\Users\Юлия\Desktop\shablony_simvoly\0_7296e_ec26a6ad_L.jpg"/>
            <p:cNvPicPr>
              <a:picLocks noChangeAspect="1" noChangeArrowheads="1"/>
            </p:cNvPicPr>
            <p:nvPr/>
          </p:nvPicPr>
          <p:blipFill>
            <a:blip r:embed="rId2" cstate="print"/>
            <a:srcRect/>
            <a:stretch>
              <a:fillRect/>
            </a:stretch>
          </p:blipFill>
          <p:spPr bwMode="auto">
            <a:xfrm>
              <a:off x="0" y="47667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4" name="Picture 2" descr="C:\Users\Юлия\Desktop\shablony_simvoly\0_7296e_ec26a6ad_L.jpg"/>
            <p:cNvPicPr>
              <a:picLocks noChangeAspect="1" noChangeArrowheads="1"/>
            </p:cNvPicPr>
            <p:nvPr/>
          </p:nvPicPr>
          <p:blipFill>
            <a:blip r:embed="rId2" cstate="print"/>
            <a:srcRect/>
            <a:stretch>
              <a:fillRect/>
            </a:stretch>
          </p:blipFill>
          <p:spPr bwMode="auto">
            <a:xfrm>
              <a:off x="0" y="980728"/>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5" name="Picture 2" descr="C:\Users\Юлия\Desktop\shablony_simvoly\0_7296e_ec26a6ad_L.jpg"/>
            <p:cNvPicPr>
              <a:picLocks noChangeAspect="1" noChangeArrowheads="1"/>
            </p:cNvPicPr>
            <p:nvPr/>
          </p:nvPicPr>
          <p:blipFill>
            <a:blip r:embed="rId2" cstate="print"/>
            <a:srcRect/>
            <a:stretch>
              <a:fillRect/>
            </a:stretch>
          </p:blipFill>
          <p:spPr bwMode="auto">
            <a:xfrm>
              <a:off x="0" y="1484784"/>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6" name="Picture 2" descr="C:\Users\Юлия\Desktop\shablony_simvoly\0_7296e_ec26a6ad_L.jpg"/>
            <p:cNvPicPr>
              <a:picLocks noChangeAspect="1" noChangeArrowheads="1"/>
            </p:cNvPicPr>
            <p:nvPr/>
          </p:nvPicPr>
          <p:blipFill>
            <a:blip r:embed="rId2" cstate="print"/>
            <a:srcRect/>
            <a:stretch>
              <a:fillRect/>
            </a:stretch>
          </p:blipFill>
          <p:spPr bwMode="auto">
            <a:xfrm>
              <a:off x="0" y="198884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7" name="Picture 2" descr="C:\Users\Юлия\Desktop\shablony_simvoly\0_7296e_ec26a6ad_L.jpg"/>
            <p:cNvPicPr>
              <a:picLocks noChangeAspect="1" noChangeArrowheads="1"/>
            </p:cNvPicPr>
            <p:nvPr/>
          </p:nvPicPr>
          <p:blipFill>
            <a:blip r:embed="rId2" cstate="print"/>
            <a:srcRect/>
            <a:stretch>
              <a:fillRect/>
            </a:stretch>
          </p:blipFill>
          <p:spPr bwMode="auto">
            <a:xfrm>
              <a:off x="0" y="6021288"/>
              <a:ext cx="1187624" cy="517804"/>
            </a:xfrm>
            <a:prstGeom prst="rect">
              <a:avLst/>
            </a:prstGeom>
            <a:grpFill/>
          </p:spPr>
          <p:style>
            <a:lnRef idx="3">
              <a:schemeClr val="lt1"/>
            </a:lnRef>
            <a:fillRef idx="1">
              <a:schemeClr val="accent3"/>
            </a:fillRef>
            <a:effectRef idx="1">
              <a:schemeClr val="accent3"/>
            </a:effectRef>
            <a:fontRef idx="minor">
              <a:schemeClr val="lt1"/>
            </a:fontRef>
          </p:style>
        </p:pic>
      </p:grpSp>
      <p:sp>
        <p:nvSpPr>
          <p:cNvPr id="18" name="Прямоугольник 17"/>
          <p:cNvSpPr/>
          <p:nvPr/>
        </p:nvSpPr>
        <p:spPr>
          <a:xfrm>
            <a:off x="2286000" y="3105835"/>
            <a:ext cx="4572000" cy="646331"/>
          </a:xfrm>
          <a:prstGeom prst="rect">
            <a:avLst/>
          </a:prstGeom>
        </p:spPr>
        <p:txBody>
          <a:bodyPr>
            <a:spAutoFit/>
          </a:bodyPr>
          <a:lstStyle/>
          <a:p>
            <a:r>
              <a:rPr lang="ru-RU" b="1" dirty="0"/>
              <a:t>Консультация для родителей детского сада</a:t>
            </a:r>
            <a:endParaRPr lang="ru-RU" dirty="0"/>
          </a:p>
        </p:txBody>
      </p:sp>
    </p:spTree>
    <p:extLst>
      <p:ext uri="{BB962C8B-B14F-4D97-AF65-F5344CB8AC3E}">
        <p14:creationId xmlns:p14="http://schemas.microsoft.com/office/powerpoint/2010/main" val="37798151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88640"/>
            <a:ext cx="7200800" cy="1656184"/>
          </a:xfrm>
        </p:spPr>
        <p:txBody>
          <a:bodyPr>
            <a:normAutofit fontScale="90000"/>
          </a:bodyPr>
          <a:lstStyle/>
          <a:p>
            <a:r>
              <a:rPr lang="ru-RU" b="1" dirty="0"/>
              <a:t>Консультация для родителей детского сада</a:t>
            </a:r>
            <a:r>
              <a:rPr lang="ru-RU" dirty="0"/>
              <a:t/>
            </a:r>
            <a:br>
              <a:rPr lang="ru-RU" dirty="0"/>
            </a:br>
            <a:endParaRPr lang="ru-RU" dirty="0"/>
          </a:p>
        </p:txBody>
      </p:sp>
      <p:sp>
        <p:nvSpPr>
          <p:cNvPr id="3" name="Объект 2"/>
          <p:cNvSpPr>
            <a:spLocks noGrp="1"/>
          </p:cNvSpPr>
          <p:nvPr>
            <p:ph idx="1"/>
          </p:nvPr>
        </p:nvSpPr>
        <p:spPr/>
        <p:txBody>
          <a:bodyPr>
            <a:normAutofit/>
          </a:bodyPr>
          <a:lstStyle/>
          <a:p>
            <a:r>
              <a:rPr lang="ru-RU" sz="3200" b="1" i="1" dirty="0">
                <a:latin typeface="Times New Roman" pitchFamily="18" charset="0"/>
                <a:cs typeface="Times New Roman" pitchFamily="18" charset="0"/>
              </a:rPr>
              <a:t>Приобщение детей к традициям башкирского народа</a:t>
            </a:r>
            <a:endParaRPr lang="ru-RU" sz="3200" i="1" dirty="0">
              <a:latin typeface="Times New Roman" pitchFamily="18" charset="0"/>
              <a:cs typeface="Times New Roman" pitchFamily="18" charset="0"/>
            </a:endParaRPr>
          </a:p>
        </p:txBody>
      </p:sp>
    </p:spTree>
    <p:extLst>
      <p:ext uri="{BB962C8B-B14F-4D97-AF65-F5344CB8AC3E}">
        <p14:creationId xmlns:p14="http://schemas.microsoft.com/office/powerpoint/2010/main" val="21017973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67544" y="260648"/>
            <a:ext cx="7920880" cy="575542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sz="1600" b="1" i="1" dirty="0">
                <a:solidFill>
                  <a:schemeClr val="tx1"/>
                </a:solidFill>
                <a:latin typeface="Times New Roman" pitchFamily="18" charset="0"/>
                <a:cs typeface="Times New Roman" pitchFamily="18" charset="0"/>
              </a:rPr>
              <a:t>В последние годы возросло внимание в системе образования и в общественном сознании к духовному богатству культурного наследия башкирского народа. В этом следует видеть стремление башкир к национальному возрождению. Сегодня ведущим принципом воспитания следует считать воспитание, осуществляемое на корнях национальной, этнокультурной традиции.</a:t>
            </a:r>
            <a:br>
              <a:rPr lang="ru-RU" sz="1600" b="1" i="1" dirty="0">
                <a:solidFill>
                  <a:schemeClr val="tx1"/>
                </a:solidFill>
                <a:latin typeface="Times New Roman" pitchFamily="18" charset="0"/>
                <a:cs typeface="Times New Roman" pitchFamily="18" charset="0"/>
              </a:rPr>
            </a:br>
            <a:r>
              <a:rPr lang="ru-RU" sz="1600" b="1" i="1" dirty="0">
                <a:solidFill>
                  <a:schemeClr val="tx1"/>
                </a:solidFill>
                <a:latin typeface="Times New Roman" pitchFamily="18" charset="0"/>
                <a:cs typeface="Times New Roman" pitchFamily="18" charset="0"/>
              </a:rPr>
              <a:t>В башкирской национальной культуре следует выделить наиболее доступные детям по содержанию, форме воплощения, эмоциональной насыщенности компоненты: </a:t>
            </a:r>
            <a:r>
              <a:rPr lang="ru-RU" sz="1600" b="1" i="1" u="sng" dirty="0">
                <a:solidFill>
                  <a:schemeClr val="tx1"/>
                </a:solidFill>
                <a:latin typeface="Times New Roman" pitchFamily="18" charset="0"/>
                <a:cs typeface="Times New Roman" pitchFamily="18" charset="0"/>
              </a:rPr>
              <a:t>это устное народное творчество, музыкальное народное творчество, народные игры, праздники, декоративно-прикладное искусство, традиции и обычаи.</a:t>
            </a:r>
            <a:r>
              <a:rPr lang="ru-RU" sz="1600" b="1" i="1" dirty="0">
                <a:solidFill>
                  <a:schemeClr val="tx1"/>
                </a:solidFill>
                <a:latin typeface="Times New Roman" pitchFamily="18" charset="0"/>
                <a:cs typeface="Times New Roman" pitchFamily="18" charset="0"/>
              </a:rPr>
              <a:t/>
            </a:r>
            <a:br>
              <a:rPr lang="ru-RU" sz="1600" b="1" i="1" dirty="0">
                <a:solidFill>
                  <a:schemeClr val="tx1"/>
                </a:solidFill>
                <a:latin typeface="Times New Roman" pitchFamily="18" charset="0"/>
                <a:cs typeface="Times New Roman" pitchFamily="18" charset="0"/>
              </a:rPr>
            </a:br>
            <a:r>
              <a:rPr lang="ru-RU" sz="1600" b="1" i="1" dirty="0">
                <a:solidFill>
                  <a:schemeClr val="tx1"/>
                </a:solidFill>
                <a:latin typeface="Times New Roman" pitchFamily="18" charset="0"/>
                <a:cs typeface="Times New Roman" pitchFamily="18" charset="0"/>
              </a:rPr>
              <a:t>В нашем саду приобщение детей к культуре башкирского народа строится на основе бесед, занятий, игровой деятельности, во время которых дети знакомятся с устным народным творчеством (фольклором), играми, традициями и обычаями башкир.</a:t>
            </a:r>
            <a:br>
              <a:rPr lang="ru-RU" sz="1600" b="1" i="1" dirty="0">
                <a:solidFill>
                  <a:schemeClr val="tx1"/>
                </a:solidFill>
                <a:latin typeface="Times New Roman" pitchFamily="18" charset="0"/>
                <a:cs typeface="Times New Roman" pitchFamily="18" charset="0"/>
              </a:rPr>
            </a:br>
            <a:r>
              <a:rPr lang="ru-RU" sz="1600" b="1" i="1" dirty="0">
                <a:solidFill>
                  <a:schemeClr val="tx1"/>
                </a:solidFill>
                <a:latin typeface="Times New Roman" pitchFamily="18" charset="0"/>
                <a:cs typeface="Times New Roman" pitchFamily="18" charset="0"/>
              </a:rPr>
              <a:t>Башкирский фольклор имеет огромное познавательное и воспитательное значение. Он представляет собой большую художественную ценность. Приобщение детей к башкирскому фольклору воспитывает в детях любовь к своему родному краю, к своему народу, его культуре, помогает усваивать высокие нравственные принципы. Образный и живой язык народных загадок, пословиц, поговорок; четкость и законченность выражений приобщает детей к поэзии, расширяет их кругозор, развивает умственно, эстетически. Башкирский фольклор необычайно богат и разнообразен. Он представлен сказками, стихами, произведениями малых жанров (пословицы, поговорки, загадки).</a:t>
            </a:r>
            <a:br>
              <a:rPr lang="ru-RU" sz="1600" b="1" i="1" dirty="0">
                <a:solidFill>
                  <a:schemeClr val="tx1"/>
                </a:solidFill>
                <a:latin typeface="Times New Roman" pitchFamily="18" charset="0"/>
                <a:cs typeface="Times New Roman" pitchFamily="18" charset="0"/>
              </a:rPr>
            </a:br>
            <a:endParaRPr lang="ru-RU" sz="1600"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178705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0"/>
            <a:ext cx="8352928" cy="563231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b="1" i="1" dirty="0">
                <a:solidFill>
                  <a:schemeClr val="tx1"/>
                </a:solidFill>
                <a:latin typeface="Times New Roman" pitchFamily="18" charset="0"/>
                <a:cs typeface="Times New Roman" pitchFamily="18" charset="0"/>
              </a:rPr>
              <a:t>В пословицах восхваляется трудолюбие, храбрость, честность, уважение к старшим и другие положительные свойства человеческого характера. В них заложена воспитательная значимость для нравственного воспитания детей. Поговорка формирует речь, делает ее выразительнее. Вместе они украшают речь человека, делают ее образной и живой, поэтому включение ребенка в мир пословиц и поговорок является эффективным средством обогащения его речи.</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Загадки - это своеобразные тексты на сообразительность. Они способствуют развитию памяти, образного мышления, быстроты умственных реакций, так как они загадываются всем детям, и каждый ребенок в отдельности старается первым дать правильный ответ. Загадка позволяет воспитателю, без тестов и анкет выявить степень наблюдательности, сообразительности, умственного развития, а также уровень творческого мышления ребенка.</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Для знакомства детей с башкирскими народными пословицами, поговорками, загадками отбираем только те, которые доступны детям, смысл которых они смогут понять и усвоить. В повседневной жизни с детьми используем пословицы к месту и ко времени: на занятиях и прогулках, во время еды, трудовой и игровой деятельности детей находим подходящие пословицы и поговорки. До детского понимания стремимся донести такую мысль, что башкирский народ в каждую пословицу или поговорку заложил нравственный смысл, он одобряет или осуждает разные поступки людей.</a:t>
            </a:r>
          </a:p>
        </p:txBody>
      </p:sp>
    </p:spTree>
    <p:extLst>
      <p:ext uri="{BB962C8B-B14F-4D97-AF65-F5344CB8AC3E}">
        <p14:creationId xmlns:p14="http://schemas.microsoft.com/office/powerpoint/2010/main" val="27160297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352928" cy="590931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b="1" i="1" dirty="0">
                <a:solidFill>
                  <a:schemeClr val="tx1"/>
                </a:solidFill>
                <a:latin typeface="Times New Roman" pitchFamily="18" charset="0"/>
                <a:cs typeface="Times New Roman" pitchFamily="18" charset="0"/>
              </a:rPr>
              <a:t>Сказки, пожалуй, самое большое наслаждение детства. С какой огромной радостью и желанием воспринимаются они детьми. Башкирские сказки знакомят детей с историческим прошлым башкирского народа, особенностями его быта, обычаев, с красотой родной природы, разнообразием животного мира.</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Читая детям сказки башкирских поэтов: </a:t>
            </a:r>
            <a:r>
              <a:rPr lang="ru-RU" b="1" i="1" u="sng" dirty="0">
                <a:solidFill>
                  <a:schemeClr val="tx1"/>
                </a:solidFill>
                <a:latin typeface="Times New Roman" pitchFamily="18" charset="0"/>
                <a:cs typeface="Times New Roman" pitchFamily="18" charset="0"/>
              </a:rPr>
              <a:t>«Сказ о </a:t>
            </a:r>
            <a:r>
              <a:rPr lang="ru-RU" b="1" i="1" u="sng" dirty="0" err="1">
                <a:solidFill>
                  <a:schemeClr val="tx1"/>
                </a:solidFill>
                <a:latin typeface="Times New Roman" pitchFamily="18" charset="0"/>
                <a:cs typeface="Times New Roman" pitchFamily="18" charset="0"/>
              </a:rPr>
              <a:t>курае</a:t>
            </a:r>
            <a:r>
              <a:rPr lang="ru-RU" b="1" i="1" u="sng" dirty="0">
                <a:solidFill>
                  <a:schemeClr val="tx1"/>
                </a:solidFill>
                <a:latin typeface="Times New Roman" pitchFamily="18" charset="0"/>
                <a:cs typeface="Times New Roman" pitchFamily="18" charset="0"/>
              </a:rPr>
              <a:t>», «Лиса и волк», «Лиса-сирота»</a:t>
            </a:r>
            <a:r>
              <a:rPr lang="ru-RU" b="1" i="1" dirty="0">
                <a:solidFill>
                  <a:schemeClr val="tx1"/>
                </a:solidFill>
                <a:latin typeface="Times New Roman" pitchFamily="18" charset="0"/>
                <a:cs typeface="Times New Roman" pitchFamily="18" charset="0"/>
              </a:rPr>
              <a:t>, обращаем внимание на то, что они воспевают победу добра над злом, мир и дружбу. Забавляя, сказка несет ребенку идеи, необходимые для нравственного формирования его личности. Из сказок дети узнают о красивых традициях башкирского народа: глубокая почтительность и уважение детьми родителей, старших по возрасту, отзывчивость, сострадание ближнему. Знакомство со сказкой начинается со словарной работы, поясняются незнакомые слова, непереводимые, исконно национальные изречения. При чтении сказки всегда обращаем внимание детей на ее содержание, на отражение в ней быта, деятельности и обычаев, на особенности характера башкирского народа. Заостряем внимание на нравственных поступках героев сказки. Подчеркиваем, что доброта и нежность, заботливое, почтительное отношение к старшим –основная черта характера, которая присуща большинству башкир. Во время чтения рассматриваем с детьми иллюстрации к сказкам. По прочитанным сказкам проводим беседу с детьми.</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Рассказываем о жизни и творчестве детских писателей и поэтов. </a:t>
            </a:r>
          </a:p>
        </p:txBody>
      </p:sp>
    </p:spTree>
    <p:extLst>
      <p:ext uri="{BB962C8B-B14F-4D97-AF65-F5344CB8AC3E}">
        <p14:creationId xmlns:p14="http://schemas.microsoft.com/office/powerpoint/2010/main" val="3652910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751344"/>
            <a:ext cx="7992888" cy="507831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dirty="0"/>
              <a:t>. </a:t>
            </a:r>
            <a:r>
              <a:rPr lang="ru-RU" b="1" i="1" dirty="0">
                <a:solidFill>
                  <a:schemeClr val="tx1"/>
                </a:solidFill>
                <a:latin typeface="Times New Roman" pitchFamily="18" charset="0"/>
                <a:cs typeface="Times New Roman" pitchFamily="18" charset="0"/>
              </a:rPr>
              <a:t>Читаем стихи башкирских поэтов, дети заучивают их и затем с удовольствием рассказывают. Особый интерес дети проявили к башкирскому народному писателю </a:t>
            </a:r>
            <a:r>
              <a:rPr lang="ru-RU" b="1" i="1" dirty="0" err="1">
                <a:solidFill>
                  <a:schemeClr val="tx1"/>
                </a:solidFill>
                <a:latin typeface="Times New Roman" pitchFamily="18" charset="0"/>
                <a:cs typeface="Times New Roman" pitchFamily="18" charset="0"/>
              </a:rPr>
              <a:t>Мустаю</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Кариму</a:t>
            </a:r>
            <a:r>
              <a:rPr lang="ru-RU" b="1" i="1" dirty="0">
                <a:solidFill>
                  <a:schemeClr val="tx1"/>
                </a:solidFill>
                <a:latin typeface="Times New Roman" pitchFamily="18" charset="0"/>
                <a:cs typeface="Times New Roman" pitchFamily="18" charset="0"/>
              </a:rPr>
              <a:t>. Они узнают его на портрете, рассказывают о его жизни. Дети очень полюбили его произведения.</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Произведения фольклора являются уникальными по своей всесторонности средствами формирования личности ребенка, когда открывается естественное взращивание в нем лучших черт: нравственного, чуткого отношения к людям, любви к своему народу; эстетических вкусов и разнообразных творческих способностей</a:t>
            </a:r>
            <a:r>
              <a:rPr lang="ru-RU" b="1" i="1" dirty="0" smtClean="0">
                <a:solidFill>
                  <a:schemeClr val="tx1"/>
                </a:solidFill>
                <a:latin typeface="Times New Roman" pitchFamily="18" charset="0"/>
                <a:cs typeface="Times New Roman" pitchFamily="18" charset="0"/>
              </a:rPr>
              <a:t>.</a:t>
            </a:r>
            <a:r>
              <a:rPr lang="ru-RU" b="1" i="1" dirty="0">
                <a:solidFill>
                  <a:schemeClr val="tx1"/>
                </a:solidFill>
                <a:latin typeface="Times New Roman" pitchFamily="18" charset="0"/>
                <a:cs typeface="Times New Roman" pitchFamily="18" charset="0"/>
              </a:rPr>
              <a:t> В свободное от занятий время проводятся башкирские народные игры. Игра – естественный спутник жизни ребенка, источник радостных эмоций, обладающий великой воспитательной силой. Народные игры являются неотъемлемой частью интернационального, художественного и физического воспитания дошкольников. Главное достоинство игры – самостоятельный характер, что является положительной основой для проявления творчества, фантазии</a:t>
            </a:r>
            <a:br>
              <a:rPr lang="ru-RU" b="1" i="1" dirty="0">
                <a:solidFill>
                  <a:schemeClr val="tx1"/>
                </a:solidFill>
                <a:latin typeface="Times New Roman" pitchFamily="18" charset="0"/>
                <a:cs typeface="Times New Roman" pitchFamily="18" charset="0"/>
              </a:rPr>
            </a:br>
            <a:endParaRPr lang="ru-RU"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518027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476672"/>
            <a:ext cx="7632848" cy="4801314"/>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b="1" i="1" dirty="0">
                <a:solidFill>
                  <a:schemeClr val="tx1"/>
                </a:solidFill>
                <a:latin typeface="Times New Roman" pitchFamily="18" charset="0"/>
                <a:cs typeface="Times New Roman" pitchFamily="18" charset="0"/>
              </a:rPr>
              <a:t>. По содержанию все народные игры выразительны и доступны ребенку; в них много юмора, шуток, соревновательного задора; они часто сопровождаются неожиданными моментами, считалками. Подвижные игры проводятся во время прогулки. Они используются с целью оказания влияния на воспитание характера, воли, развитие нравственных чувств, физического укрепления ребенка, создание определенного духовного настроя, интереса к народному творчеству. Это такие игры как </a:t>
            </a:r>
            <a:r>
              <a:rPr lang="ru-RU" b="1" i="1" u="sng" dirty="0">
                <a:solidFill>
                  <a:schemeClr val="tx1"/>
                </a:solidFill>
                <a:latin typeface="Times New Roman" pitchFamily="18" charset="0"/>
                <a:cs typeface="Times New Roman" pitchFamily="18" charset="0"/>
              </a:rPr>
              <a:t>«Медведь и пчёлы», «Займи место», «Юрта»,»</a:t>
            </a:r>
            <a:r>
              <a:rPr lang="ru-RU" b="1" i="1" u="sng" dirty="0" err="1">
                <a:solidFill>
                  <a:schemeClr val="tx1"/>
                </a:solidFill>
                <a:latin typeface="Times New Roman" pitchFamily="18" charset="0"/>
                <a:cs typeface="Times New Roman" pitchFamily="18" charset="0"/>
              </a:rPr>
              <a:t>Курай</a:t>
            </a:r>
            <a:r>
              <a:rPr lang="ru-RU" b="1" i="1" u="sng" dirty="0">
                <a:solidFill>
                  <a:schemeClr val="tx1"/>
                </a:solidFill>
                <a:latin typeface="Times New Roman" pitchFamily="18" charset="0"/>
                <a:cs typeface="Times New Roman" pitchFamily="18" charset="0"/>
              </a:rPr>
              <a:t>». </a:t>
            </a:r>
            <a:r>
              <a:rPr lang="ru-RU" b="1" i="1" dirty="0">
                <a:solidFill>
                  <a:schemeClr val="tx1"/>
                </a:solidFill>
                <a:latin typeface="Times New Roman" pitchFamily="18" charset="0"/>
                <a:cs typeface="Times New Roman" pitchFamily="18" charset="0"/>
              </a:rPr>
              <a:t>Игры способствуют воспитанию ловкости, воспитывают силу, развивают выносливость организма, способствуют воспитанию гибкости тела. Они носят коллективный характер, в связи с чем приучают детей к деятельности в коллективе. Игры развивают у детей чувства товарищества, солидарности и ответственности за действия друг друга. В группе в свободное время дети играют национальные дидактические игры:</a:t>
            </a:r>
            <a:r>
              <a:rPr lang="ru-RU" b="1" i="1" u="sng" dirty="0">
                <a:solidFill>
                  <a:schemeClr val="tx1"/>
                </a:solidFill>
                <a:latin typeface="Times New Roman" pitchFamily="18" charset="0"/>
                <a:cs typeface="Times New Roman" pitchFamily="18" charset="0"/>
              </a:rPr>
              <a:t> «Составь узор», «Назови элемент», «Животный мир Башкортостана», «Растительный мир Башкортостана».</a:t>
            </a:r>
            <a:endParaRPr lang="ru-RU"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3727999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132856"/>
            <a:ext cx="8208912" cy="3970318"/>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b="1" i="1" dirty="0">
                <a:solidFill>
                  <a:schemeClr val="tx1"/>
                </a:solidFill>
                <a:latin typeface="Times New Roman" pitchFamily="18" charset="0"/>
                <a:cs typeface="Times New Roman" pitchFamily="18" charset="0"/>
              </a:rPr>
              <a:t>С интересом дети рассматривают предметы башкирской национальной одежды, познакомились с башкирским орнаментом (тюльпан, рог, лист). Свои впечатления дети стараются отобразить на занятии по рисованию при раскрашивании моделей башкирской одежды.</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В групповой комнате в доступном для детей месте имеется региональный уголок, где находятся книги башкирских писателей, их портреты, иллюстрации к сказкам, куклы в национальных костюмах, башкирские дидактические игры. Постоянно ведется работа с родителями. В родительском уголке помещаем задания для чтения и заучивания в семье (башкирские слова, стихи башкирских поэтов).</a:t>
            </a:r>
            <a:br>
              <a:rPr lang="ru-RU" b="1" i="1" dirty="0">
                <a:solidFill>
                  <a:schemeClr val="tx1"/>
                </a:solidFill>
                <a:latin typeface="Times New Roman" pitchFamily="18" charset="0"/>
                <a:cs typeface="Times New Roman" pitchFamily="18" charset="0"/>
              </a:rPr>
            </a:br>
            <a:r>
              <a:rPr lang="ru-RU" b="1" i="1" dirty="0">
                <a:solidFill>
                  <a:schemeClr val="tx1"/>
                </a:solidFill>
                <a:latin typeface="Times New Roman" pitchFamily="18" charset="0"/>
                <a:cs typeface="Times New Roman" pitchFamily="18" charset="0"/>
              </a:rPr>
              <a:t>Так, через беседы, чтение книг, рассматривание иллюстраций, игры дети знакомятся с богатством и разнообразием башкирской культуры. Интерес ребенка к национальной культуре – это одно из условий формирования его личности</a:t>
            </a:r>
          </a:p>
        </p:txBody>
      </p:sp>
    </p:spTree>
    <p:extLst>
      <p:ext uri="{BB962C8B-B14F-4D97-AF65-F5344CB8AC3E}">
        <p14:creationId xmlns:p14="http://schemas.microsoft.com/office/powerpoint/2010/main" val="26381017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95736" y="3271939"/>
            <a:ext cx="6345346" cy="76944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sz="4400" b="1" i="1" dirty="0">
                <a:latin typeface="Times New Roman" pitchFamily="18" charset="0"/>
                <a:cs typeface="Times New Roman" pitchFamily="18" charset="0"/>
              </a:rPr>
              <a:t>Дидактические игры </a:t>
            </a:r>
            <a:endParaRPr lang="ru-RU" sz="4400" i="1"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900" cy="690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664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31900" y="548680"/>
            <a:ext cx="7228532" cy="563231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sz="2000" b="1" i="1" dirty="0">
                <a:solidFill>
                  <a:schemeClr val="tx1"/>
                </a:solidFill>
                <a:latin typeface="Times New Roman" pitchFamily="18" charset="0"/>
                <a:cs typeface="Times New Roman" pitchFamily="18" charset="0"/>
              </a:rPr>
              <a:t>Чувство родины начинается у ребенка с отношения к семье, к самым близким ему людям – матери, отцу, дедушке, бабушке, братьям и сестрам. Развитие любви и привязанности к родному дому – это первая ступень патриотического воспитания детей дошкольного возраста. «Родной дом» - сложное многогранное понятие, оно включает отношение к себе как к личности, отношение к своей семье, включенность в семейные традиции. Первые друзья малыша, детский сад, куда он ходит, улица, на которой стоит его дом – все это включается в представление ребенка о родном доме, о своей малой Родине. Постепенно эти представления расширяются. Родина уже ассоциируется не только с домом и с улицей, но с родным </a:t>
            </a:r>
            <a:r>
              <a:rPr lang="ru-RU" sz="2000" b="1" i="1" dirty="0" smtClean="0">
                <a:solidFill>
                  <a:schemeClr val="tx1"/>
                </a:solidFill>
                <a:latin typeface="Times New Roman" pitchFamily="18" charset="0"/>
                <a:cs typeface="Times New Roman" pitchFamily="18" charset="0"/>
              </a:rPr>
              <a:t>селом, </a:t>
            </a:r>
            <a:r>
              <a:rPr lang="ru-RU" sz="2000" b="1" i="1" dirty="0">
                <a:solidFill>
                  <a:schemeClr val="tx1"/>
                </a:solidFill>
                <a:latin typeface="Times New Roman" pitchFamily="18" charset="0"/>
                <a:cs typeface="Times New Roman" pitchFamily="18" charset="0"/>
              </a:rPr>
              <a:t>с окружающей природой. Позже приходит осознание причастности к краю, к своей республике, к России. Эта тема актуальна, так как провиденные беседы с детьми, мониторинговые мероприятия показывают, что знания детей в этой области недостаточные, поверхностные</a:t>
            </a:r>
            <a:r>
              <a:rPr lang="ru-RU" sz="2000" b="1" i="1" dirty="0">
                <a:latin typeface="Times New Roman" pitchFamily="18" charset="0"/>
                <a:cs typeface="Times New Roman" pitchFamily="18" charset="0"/>
              </a:rPr>
              <a: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900" cy="690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93762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08721"/>
            <a:ext cx="7560840" cy="6463308"/>
          </a:xfrm>
          <a:prstGeom prst="rect">
            <a:avLst/>
          </a:prstGeom>
        </p:spPr>
        <p:txBody>
          <a:bodyPr wrap="square">
            <a:spAutoFit/>
          </a:bodyPr>
          <a:lstStyle/>
          <a:p>
            <a:r>
              <a:rPr lang="ru-RU" b="1" dirty="0">
                <a:latin typeface="Times New Roman" pitchFamily="18" charset="0"/>
                <a:cs typeface="Times New Roman" pitchFamily="18" charset="0"/>
              </a:rPr>
              <a:t>ЛОТО </a:t>
            </a:r>
            <a:r>
              <a:rPr lang="ru-RU" b="1" i="1" dirty="0">
                <a:latin typeface="Times New Roman" pitchFamily="18" charset="0"/>
                <a:cs typeface="Times New Roman" pitchFamily="18" charset="0"/>
              </a:rPr>
              <a:t>«БАШКИРСКОЕ НАРОДНОЕ ТВОРЧЕСТВО»</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Дидактическая игра для детей 4-7 лет</a:t>
            </a:r>
          </a:p>
          <a:p>
            <a:r>
              <a:rPr lang="ru-RU" b="1" dirty="0">
                <a:latin typeface="Times New Roman" pitchFamily="18" charset="0"/>
                <a:cs typeface="Times New Roman" pitchFamily="18" charset="0"/>
              </a:rPr>
              <a:t>Комплект игры:</a:t>
            </a: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Большие игровые карты – 10 шт. На каждой по 6 фотографий с изображением башкирского народного </a:t>
            </a:r>
            <a:r>
              <a:rPr lang="ru-RU" dirty="0" smtClean="0">
                <a:latin typeface="Times New Roman" pitchFamily="18" charset="0"/>
                <a:cs typeface="Times New Roman" pitchFamily="18" charset="0"/>
              </a:rPr>
              <a:t>творчества</a:t>
            </a:r>
            <a:endParaRPr lang="ru-RU" dirty="0">
              <a:latin typeface="Times New Roman" pitchFamily="18" charset="0"/>
              <a:cs typeface="Times New Roman" pitchFamily="18" charset="0"/>
            </a:endParaRPr>
          </a:p>
          <a:p>
            <a:r>
              <a:rPr lang="ru-RU" b="1" dirty="0">
                <a:latin typeface="Times New Roman" pitchFamily="18" charset="0"/>
                <a:cs typeface="Times New Roman" pitchFamily="18" charset="0"/>
              </a:rPr>
              <a:t>Цель игры:</a:t>
            </a: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изучать, расширять и закреплять знания о башкирском народном </a:t>
            </a:r>
            <a:r>
              <a:rPr lang="ru-RU" dirty="0" err="1" smtClean="0">
                <a:latin typeface="Times New Roman" pitchFamily="18" charset="0"/>
                <a:cs typeface="Times New Roman" pitchFamily="18" charset="0"/>
              </a:rPr>
              <a:t>творчестве,тренировать</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зрительное, слуховое внимание и память, переключаемость внимания и умение логически мыслить</a:t>
            </a:r>
          </a:p>
          <a:p>
            <a:r>
              <a:rPr lang="ru-RU" dirty="0">
                <a:latin typeface="Times New Roman" pitchFamily="18" charset="0"/>
                <a:cs typeface="Times New Roman" pitchFamily="18" charset="0"/>
              </a:rPr>
              <a:t>тренировать умение работать в </a:t>
            </a:r>
            <a:r>
              <a:rPr lang="ru-RU" dirty="0" smtClean="0">
                <a:latin typeface="Times New Roman" pitchFamily="18" charset="0"/>
                <a:cs typeface="Times New Roman" pitchFamily="18" charset="0"/>
              </a:rPr>
              <a:t>группе</a:t>
            </a:r>
          </a:p>
          <a:p>
            <a:r>
              <a:rPr lang="ru-RU" b="1" i="1" dirty="0" smtClean="0"/>
              <a:t>«</a:t>
            </a:r>
            <a:r>
              <a:rPr lang="ru-RU" b="1" i="1" dirty="0">
                <a:latin typeface="Times New Roman" pitchFamily="18" charset="0"/>
                <a:cs typeface="Times New Roman" pitchFamily="18" charset="0"/>
              </a:rPr>
              <a:t>ВЫБЕРИ ЗАПЛАТКУ»</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Дидактическая игра для детей 3-4 лет</a:t>
            </a:r>
          </a:p>
          <a:p>
            <a:r>
              <a:rPr lang="ru-RU" b="1" dirty="0">
                <a:latin typeface="Times New Roman" pitchFamily="18" charset="0"/>
                <a:cs typeface="Times New Roman" pitchFamily="18" charset="0"/>
              </a:rPr>
              <a:t>Комплект игры:</a:t>
            </a: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карточки с изображением башкирской национальной одежды</a:t>
            </a:r>
          </a:p>
          <a:p>
            <a:r>
              <a:rPr lang="ru-RU" dirty="0">
                <a:latin typeface="Times New Roman" pitchFamily="18" charset="0"/>
                <a:cs typeface="Times New Roman" pitchFamily="18" charset="0"/>
              </a:rPr>
              <a:t>- заплатки к карточкам.</a:t>
            </a:r>
          </a:p>
          <a:p>
            <a:r>
              <a:rPr lang="ru-RU" b="1" dirty="0">
                <a:latin typeface="Times New Roman" pitchFamily="18" charset="0"/>
                <a:cs typeface="Times New Roman" pitchFamily="18" charset="0"/>
              </a:rPr>
              <a:t>Цель игры:</a:t>
            </a: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учить детей подбирать соответствующие "заплатки" по форме и рисунку</a:t>
            </a:r>
          </a:p>
          <a:p>
            <a:pPr lvl="0"/>
            <a:r>
              <a:rPr lang="ru-RU" dirty="0">
                <a:latin typeface="Times New Roman" pitchFamily="18" charset="0"/>
                <a:cs typeface="Times New Roman" pitchFamily="18" charset="0"/>
              </a:rPr>
              <a:t>развивать у детей логическое мышление</a:t>
            </a:r>
          </a:p>
          <a:p>
            <a:pPr lvl="0"/>
            <a:r>
              <a:rPr lang="ru-RU" dirty="0">
                <a:latin typeface="Times New Roman" pitchFamily="18" charset="0"/>
                <a:cs typeface="Times New Roman" pitchFamily="18" charset="0"/>
              </a:rPr>
              <a:t>развивать </a:t>
            </a:r>
            <a:r>
              <a:rPr lang="ru-RU" dirty="0" smtClean="0">
                <a:latin typeface="Times New Roman" pitchFamily="18" charset="0"/>
                <a:cs typeface="Times New Roman" pitchFamily="18" charset="0"/>
              </a:rPr>
              <a:t>внимание закрепить </a:t>
            </a:r>
            <a:r>
              <a:rPr lang="ru-RU" dirty="0">
                <a:latin typeface="Times New Roman" pitchFamily="18" charset="0"/>
                <a:cs typeface="Times New Roman" pitchFamily="18" charset="0"/>
              </a:rPr>
              <a:t>знание геометрических фигур</a:t>
            </a:r>
          </a:p>
          <a:p>
            <a:pPr lvl="0"/>
            <a:r>
              <a:rPr lang="ru-RU" dirty="0">
                <a:latin typeface="Times New Roman" pitchFamily="18" charset="0"/>
                <a:cs typeface="Times New Roman" pitchFamily="18" charset="0"/>
              </a:rPr>
              <a:t>воспитывать усидчивость, желание довести начатое дело до конц</a:t>
            </a:r>
            <a:r>
              <a:rPr lang="ru-RU" dirty="0"/>
              <a:t>а</a:t>
            </a:r>
          </a:p>
          <a:p>
            <a:r>
              <a:rPr lang="ru-RU" dirty="0"/>
              <a:t> </a:t>
            </a:r>
          </a:p>
          <a:p>
            <a:r>
              <a:rPr lang="ru-RU" dirty="0"/>
              <a:t> </a:t>
            </a:r>
          </a:p>
          <a:p>
            <a:pPr lvl="0"/>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015463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332656"/>
            <a:ext cx="7416824" cy="5909310"/>
          </a:xfrm>
          <a:prstGeom prst="rect">
            <a:avLst/>
          </a:prstGeom>
        </p:spPr>
        <p:txBody>
          <a:bodyPr wrap="square">
            <a:spAutoFit/>
          </a:bodyPr>
          <a:lstStyle/>
          <a:p>
            <a:r>
              <a:rPr lang="ru-RU" b="1" dirty="0"/>
              <a:t>РАЗРЕЗНЫЕ КАРТИНКИ </a:t>
            </a:r>
            <a:r>
              <a:rPr lang="ru-RU" b="1" i="1" dirty="0"/>
              <a:t>«СЕМЬ ЧУДЕС БАШКОРТОСТАНА»</a:t>
            </a:r>
            <a:endParaRPr lang="ru-RU" dirty="0"/>
          </a:p>
          <a:p>
            <a:r>
              <a:rPr lang="ru-RU" dirty="0"/>
              <a:t>Дидактическая игра для детей 5-7 лет</a:t>
            </a:r>
          </a:p>
          <a:p>
            <a:r>
              <a:rPr lang="ru-RU" b="1" dirty="0"/>
              <a:t>Комплект игры:</a:t>
            </a:r>
            <a:endParaRPr lang="ru-RU" dirty="0"/>
          </a:p>
          <a:p>
            <a:r>
              <a:rPr lang="ru-RU" dirty="0"/>
              <a:t>- 7 комплектов разрезных картинок в виде пчелиных сот, с изображением 7 чудес Башкортостана.</a:t>
            </a:r>
          </a:p>
          <a:p>
            <a:r>
              <a:rPr lang="ru-RU" b="1" dirty="0"/>
              <a:t>Цель игры:</a:t>
            </a:r>
            <a:endParaRPr lang="ru-RU" dirty="0"/>
          </a:p>
          <a:p>
            <a:pPr lvl="0"/>
            <a:r>
              <a:rPr lang="ru-RU" dirty="0"/>
              <a:t>расширять представление о родном крае</a:t>
            </a:r>
          </a:p>
          <a:p>
            <a:pPr lvl="0"/>
            <a:r>
              <a:rPr lang="ru-RU" dirty="0"/>
              <a:t>учить собирать целое из частей</a:t>
            </a:r>
          </a:p>
          <a:p>
            <a:pPr lvl="0"/>
            <a:r>
              <a:rPr lang="ru-RU" dirty="0"/>
              <a:t>развивать зрительное восприятие, внимание</a:t>
            </a:r>
          </a:p>
          <a:p>
            <a:r>
              <a:rPr lang="ru-RU" dirty="0"/>
              <a:t>- развитие моторики пальцев рук.</a:t>
            </a:r>
          </a:p>
          <a:p>
            <a:r>
              <a:rPr lang="ru-RU" dirty="0"/>
              <a:t> </a:t>
            </a:r>
          </a:p>
          <a:p>
            <a:r>
              <a:rPr lang="ru-RU" dirty="0"/>
              <a:t> </a:t>
            </a:r>
          </a:p>
          <a:p>
            <a:r>
              <a:rPr lang="ru-RU" b="1" i="1" dirty="0"/>
              <a:t>«ПОМОГИ ПЧЕЛКЕ»</a:t>
            </a:r>
            <a:endParaRPr lang="ru-RU" dirty="0"/>
          </a:p>
          <a:p>
            <a:r>
              <a:rPr lang="ru-RU" dirty="0"/>
              <a:t>Дидактическая игра для детей 5-7 лет</a:t>
            </a:r>
          </a:p>
          <a:p>
            <a:r>
              <a:rPr lang="ru-RU" b="1" dirty="0"/>
              <a:t>Комплект игры:</a:t>
            </a:r>
            <a:endParaRPr lang="ru-RU" dirty="0"/>
          </a:p>
          <a:p>
            <a:r>
              <a:rPr lang="ru-RU" dirty="0"/>
              <a:t>- 11 карточек с изображением пчелки и горшочков с медом.</a:t>
            </a:r>
          </a:p>
          <a:p>
            <a:r>
              <a:rPr lang="ru-RU" b="1" dirty="0"/>
              <a:t>Цель игры:</a:t>
            </a:r>
            <a:endParaRPr lang="ru-RU" dirty="0"/>
          </a:p>
          <a:p>
            <a:pPr lvl="0"/>
            <a:r>
              <a:rPr lang="ru-RU" dirty="0"/>
              <a:t>развивать умения считать в пределах 10</a:t>
            </a:r>
          </a:p>
          <a:p>
            <a:pPr lvl="0"/>
            <a:r>
              <a:rPr lang="ru-RU" dirty="0"/>
              <a:t>практиковать в согласовании числительных с существительными</a:t>
            </a:r>
          </a:p>
          <a:p>
            <a:r>
              <a:rPr lang="ru-RU" dirty="0"/>
              <a:t>- вызвать интерес к счету через башкирский персонаж </a:t>
            </a:r>
            <a:r>
              <a:rPr lang="ru-RU" b="1" i="1" dirty="0"/>
              <a:t>«Пчелку»</a:t>
            </a:r>
            <a:r>
              <a:rPr lang="ru-RU" dirty="0"/>
              <a:t>.</a:t>
            </a:r>
          </a:p>
          <a:p>
            <a:r>
              <a:rPr lang="ru-RU" dirty="0"/>
              <a:t> </a:t>
            </a:r>
          </a:p>
        </p:txBody>
      </p:sp>
    </p:spTree>
    <p:extLst>
      <p:ext uri="{BB962C8B-B14F-4D97-AF65-F5344CB8AC3E}">
        <p14:creationId xmlns:p14="http://schemas.microsoft.com/office/powerpoint/2010/main" val="4985816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36713"/>
            <a:ext cx="7704856" cy="6309420"/>
          </a:xfrm>
          <a:prstGeom prst="rect">
            <a:avLst/>
          </a:prstGeom>
        </p:spPr>
        <p:txBody>
          <a:bodyPr wrap="square">
            <a:spAutoFit/>
          </a:bodyPr>
          <a:lstStyle/>
          <a:p>
            <a:r>
              <a:rPr lang="ru-RU" sz="1400" b="1" i="1" dirty="0"/>
              <a:t>БАШКИРСКИЕ ПОДВИЖНЫЕ ИГРЫ»</a:t>
            </a:r>
            <a:endParaRPr lang="ru-RU" sz="1400" dirty="0"/>
          </a:p>
          <a:p>
            <a:r>
              <a:rPr lang="ru-RU" sz="1400" dirty="0"/>
              <a:t>для детей 4-7 лет</a:t>
            </a:r>
          </a:p>
          <a:p>
            <a:r>
              <a:rPr lang="ru-RU" sz="1400" b="1" dirty="0"/>
              <a:t>Комплект игры:</a:t>
            </a:r>
            <a:endParaRPr lang="ru-RU" sz="1400" dirty="0"/>
          </a:p>
          <a:p>
            <a:r>
              <a:rPr lang="ru-RU" sz="1400" dirty="0"/>
              <a:t>- 7 карточек с изображением семи чудес Башкортостана и привязанными к ним </a:t>
            </a:r>
            <a:r>
              <a:rPr lang="ru-RU" sz="1400" dirty="0" err="1"/>
              <a:t>башкирискими</a:t>
            </a:r>
            <a:r>
              <a:rPr lang="ru-RU" sz="1400" dirty="0"/>
              <a:t> подвижными играми</a:t>
            </a:r>
          </a:p>
          <a:p>
            <a:r>
              <a:rPr lang="ru-RU" sz="1400" b="1" dirty="0"/>
              <a:t>Цель игры:</a:t>
            </a:r>
            <a:endParaRPr lang="ru-RU" sz="1400" dirty="0"/>
          </a:p>
          <a:p>
            <a:r>
              <a:rPr lang="ru-RU" sz="1400" dirty="0"/>
              <a:t>- развивать меткость, увертливость; закреплять переменный шаг; улучшать качество выполнения прямого галопа; развивать прыгучесть; закрепить навыки лазанья, умение быстро действовать по сигналу.</a:t>
            </a:r>
          </a:p>
          <a:p>
            <a:pPr lvl="0"/>
            <a:r>
              <a:rPr lang="ru-RU" sz="1400" dirty="0"/>
              <a:t>познакомить детей с башкирскими народными играми</a:t>
            </a:r>
          </a:p>
          <a:p>
            <a:r>
              <a:rPr lang="ru-RU" sz="1400" dirty="0"/>
              <a:t>- воспитывать интерес к башкирским национальным играм.</a:t>
            </a:r>
          </a:p>
          <a:p>
            <a:r>
              <a:rPr lang="ru-RU" sz="1400" dirty="0"/>
              <a:t> </a:t>
            </a:r>
          </a:p>
          <a:p>
            <a:r>
              <a:rPr lang="ru-RU" sz="1400" dirty="0"/>
              <a:t> </a:t>
            </a:r>
          </a:p>
          <a:p>
            <a:r>
              <a:rPr lang="ru-RU" sz="1400" b="1" i="1" dirty="0"/>
              <a:t>«СОБЕРИ ЛЕПЕСТКИ КУРАЯ»</a:t>
            </a:r>
            <a:endParaRPr lang="ru-RU" sz="1400" dirty="0"/>
          </a:p>
          <a:p>
            <a:r>
              <a:rPr lang="ru-RU" sz="1400" dirty="0"/>
              <a:t>Дидактическая игра для детей 6-7 лет</a:t>
            </a:r>
          </a:p>
          <a:p>
            <a:r>
              <a:rPr lang="ru-RU" sz="1400" b="1" dirty="0"/>
              <a:t>Комплект игры:</a:t>
            </a:r>
            <a:endParaRPr lang="ru-RU" sz="1400" dirty="0"/>
          </a:p>
          <a:p>
            <a:r>
              <a:rPr lang="ru-RU" sz="1400" dirty="0"/>
              <a:t>- 2 набора карточек по 7 штук </a:t>
            </a:r>
            <a:r>
              <a:rPr lang="ru-RU" sz="1400" i="1" dirty="0"/>
              <a:t>(семь чудес Башкортостана и достопримечательности </a:t>
            </a:r>
            <a:r>
              <a:rPr lang="ru-RU" sz="1400" i="1" dirty="0" smtClean="0"/>
              <a:t>и села Раевский)</a:t>
            </a:r>
            <a:endParaRPr lang="ru-RU" sz="1400" dirty="0"/>
          </a:p>
          <a:p>
            <a:r>
              <a:rPr lang="ru-RU" sz="1400" dirty="0"/>
              <a:t>- 2 кружочка – основания.</a:t>
            </a:r>
          </a:p>
          <a:p>
            <a:r>
              <a:rPr lang="ru-RU" sz="1400" b="1" dirty="0"/>
              <a:t>Цель игры:</a:t>
            </a:r>
            <a:endParaRPr lang="ru-RU" sz="1400" dirty="0"/>
          </a:p>
          <a:p>
            <a:pPr lvl="0"/>
            <a:r>
              <a:rPr lang="ru-RU" sz="1400" dirty="0" smtClean="0"/>
              <a:t>Изучать о </a:t>
            </a:r>
            <a:r>
              <a:rPr lang="ru-RU" sz="1400" dirty="0"/>
              <a:t>семь чудес Башкортостана</a:t>
            </a:r>
          </a:p>
          <a:p>
            <a:pPr lvl="0"/>
            <a:r>
              <a:rPr lang="ru-RU" sz="1400" dirty="0"/>
              <a:t>тренировать зрительное внимание и память, переключаемость внимания и умение логически мыслить</a:t>
            </a:r>
          </a:p>
          <a:p>
            <a:pPr lvl="0"/>
            <a:r>
              <a:rPr lang="ru-RU" sz="1400" dirty="0"/>
              <a:t>закреплять умение самостоятельно рассуждать по картинке</a:t>
            </a:r>
          </a:p>
          <a:p>
            <a:pPr lvl="0"/>
            <a:r>
              <a:rPr lang="ru-RU" sz="1400" dirty="0"/>
              <a:t>развивать пространственную ориентацию</a:t>
            </a:r>
          </a:p>
          <a:p>
            <a:endParaRPr lang="ru-RU" dirty="0"/>
          </a:p>
          <a:p>
            <a:r>
              <a:rPr lang="ru-RU" dirty="0"/>
              <a:t> </a:t>
            </a:r>
          </a:p>
          <a:p>
            <a:r>
              <a:rPr lang="ru-RU" dirty="0"/>
              <a:t> </a:t>
            </a:r>
          </a:p>
        </p:txBody>
      </p:sp>
    </p:spTree>
    <p:extLst>
      <p:ext uri="{BB962C8B-B14F-4D97-AF65-F5344CB8AC3E}">
        <p14:creationId xmlns:p14="http://schemas.microsoft.com/office/powerpoint/2010/main" val="4942157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268760"/>
            <a:ext cx="5800490" cy="2184846"/>
          </a:xfrm>
        </p:spPr>
        <p:txBody>
          <a:bodyPr>
            <a:normAutofit/>
          </a:bodyPr>
          <a:lstStyle/>
          <a:p>
            <a:r>
              <a:rPr lang="ru-RU" sz="5400" b="1" i="1" dirty="0" smtClean="0">
                <a:latin typeface="Times New Roman" pitchFamily="18" charset="0"/>
                <a:cs typeface="Times New Roman" pitchFamily="18" charset="0"/>
              </a:rPr>
              <a:t>Спасибо за внимание !</a:t>
            </a:r>
            <a:endParaRPr lang="ru-RU" sz="5400" b="1" i="1"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4408"/>
            <a:ext cx="1691680" cy="6696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0135696"/>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1835696" y="461665"/>
            <a:ext cx="6840760" cy="59400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lvl="0" indent="360363" algn="just">
              <a:tabLst>
                <a:tab pos="457200" algn="l"/>
              </a:tabLst>
            </a:pPr>
            <a:r>
              <a:rPr lang="ru-RU" sz="2000" b="1" dirty="0">
                <a:solidFill>
                  <a:schemeClr val="accent6">
                    <a:lumMod val="50000"/>
                  </a:schemeClr>
                </a:solidFill>
                <a:latin typeface="Georgia" pitchFamily="18" charset="0"/>
                <a:ea typeface="Times New Roman" pitchFamily="18" charset="0"/>
                <a:cs typeface="Times New Roman" pitchFamily="18" charset="0"/>
              </a:rPr>
              <a:t>Задачи:</a:t>
            </a:r>
            <a:endParaRPr lang="ru-RU" sz="2000" dirty="0">
              <a:solidFill>
                <a:schemeClr val="accent6">
                  <a:lumMod val="50000"/>
                </a:schemeClr>
              </a:solidFill>
              <a:latin typeface="Georgia" pitchFamily="18" charset="0"/>
              <a:cs typeface="Arial" pitchFamily="34" charset="0"/>
            </a:endParaRPr>
          </a:p>
          <a:p>
            <a:pPr lvl="0" algn="just" eaLnBrk="0" hangingPunct="0">
              <a:buFontTx/>
              <a:buChar char="•"/>
              <a:tabLst>
                <a:tab pos="457200" algn="l"/>
              </a:tabLst>
            </a:pPr>
            <a:r>
              <a:rPr lang="ru-RU" sz="2000" b="1" dirty="0">
                <a:solidFill>
                  <a:srgbClr val="000000"/>
                </a:solidFill>
                <a:latin typeface="Times New Roman" pitchFamily="18" charset="0"/>
                <a:ea typeface="Times New Roman" pitchFamily="18" charset="0"/>
                <a:cs typeface="Times New Roman" pitchFamily="18" charset="0"/>
              </a:rPr>
              <a:t>Развивать у детей эмоциональное, активное отношение, действительный интерес к народной культуре жителей Башкортостана.</a:t>
            </a:r>
          </a:p>
          <a:p>
            <a:pPr lvl="0" algn="just" eaLnBrk="0" hangingPunct="0">
              <a:tabLst>
                <a:tab pos="457200" algn="l"/>
              </a:tabLst>
            </a:pPr>
            <a:endParaRPr lang="ru-RU" sz="2000" b="1" dirty="0">
              <a:latin typeface="Times New Roman" pitchFamily="18" charset="0"/>
              <a:cs typeface="Times New Roman" pitchFamily="18" charset="0"/>
            </a:endParaRPr>
          </a:p>
          <a:p>
            <a:pPr lvl="0" algn="just" eaLnBrk="0" hangingPunct="0">
              <a:buFontTx/>
              <a:buChar char="•"/>
              <a:tabLst>
                <a:tab pos="457200" algn="l"/>
              </a:tabLst>
            </a:pPr>
            <a:r>
              <a:rPr lang="ru-RU" sz="2000" b="1" dirty="0">
                <a:solidFill>
                  <a:srgbClr val="000000"/>
                </a:solidFill>
                <a:latin typeface="Times New Roman" pitchFamily="18" charset="0"/>
                <a:ea typeface="Times New Roman" pitchFamily="18" charset="0"/>
                <a:cs typeface="Times New Roman" pitchFamily="18" charset="0"/>
              </a:rPr>
              <a:t>Познакомить детей с особенностями культуры, быта, традициями народа (жилище, народный костюм, национальная кухня).</a:t>
            </a:r>
          </a:p>
          <a:p>
            <a:pPr lvl="0" algn="just" eaLnBrk="0" hangingPunct="0">
              <a:tabLst>
                <a:tab pos="457200" algn="l"/>
              </a:tabLst>
            </a:pPr>
            <a:endParaRPr lang="ru-RU" sz="2000" b="1" dirty="0">
              <a:latin typeface="Times New Roman" pitchFamily="18" charset="0"/>
              <a:cs typeface="Times New Roman" pitchFamily="18" charset="0"/>
            </a:endParaRPr>
          </a:p>
          <a:p>
            <a:pPr lvl="0" algn="just" eaLnBrk="0" hangingPunct="0">
              <a:buFontTx/>
              <a:buChar char="•"/>
              <a:tabLst>
                <a:tab pos="457200" algn="l"/>
              </a:tabLst>
            </a:pPr>
            <a:r>
              <a:rPr lang="ru-RU" sz="2000" b="1" dirty="0" smtClean="0">
                <a:solidFill>
                  <a:srgbClr val="000000"/>
                </a:solidFill>
                <a:latin typeface="Times New Roman" pitchFamily="18" charset="0"/>
                <a:ea typeface="Times New Roman" pitchFamily="18" charset="0"/>
                <a:cs typeface="Times New Roman" pitchFamily="18" charset="0"/>
              </a:rPr>
              <a:t>Обогащать интеллектуальную</a:t>
            </a:r>
            <a:r>
              <a:rPr lang="ru-RU" sz="2000" b="1" dirty="0">
                <a:solidFill>
                  <a:srgbClr val="000000"/>
                </a:solidFill>
                <a:latin typeface="Times New Roman" pitchFamily="18" charset="0"/>
                <a:ea typeface="Times New Roman" pitchFamily="18" charset="0"/>
                <a:cs typeface="Times New Roman" pitchFamily="18" charset="0"/>
              </a:rPr>
              <a:t>, информационную сторону ребёнка.</a:t>
            </a:r>
          </a:p>
          <a:p>
            <a:pPr lvl="0" algn="just" eaLnBrk="0" hangingPunct="0">
              <a:tabLst>
                <a:tab pos="457200" algn="l"/>
              </a:tabLst>
            </a:pPr>
            <a:endParaRPr lang="ru-RU" sz="2000" b="1" dirty="0">
              <a:latin typeface="Times New Roman" pitchFamily="18" charset="0"/>
              <a:cs typeface="Times New Roman" pitchFamily="18" charset="0"/>
            </a:endParaRPr>
          </a:p>
          <a:p>
            <a:pPr lvl="0" algn="just" eaLnBrk="0" hangingPunct="0">
              <a:buFontTx/>
              <a:buChar char="•"/>
              <a:tabLst>
                <a:tab pos="457200" algn="l"/>
              </a:tabLst>
            </a:pPr>
            <a:r>
              <a:rPr lang="ru-RU" sz="2000" b="1" dirty="0">
                <a:solidFill>
                  <a:srgbClr val="000000"/>
                </a:solidFill>
                <a:latin typeface="Times New Roman" pitchFamily="18" charset="0"/>
                <a:ea typeface="Times New Roman" pitchFamily="18" charset="0"/>
                <a:cs typeface="Times New Roman" pitchFamily="18" charset="0"/>
              </a:rPr>
              <a:t>Формировать интерес к самостоятельному изготовлению поделок, отражающих национальное искусство башкир.</a:t>
            </a:r>
          </a:p>
          <a:p>
            <a:pPr lvl="0" algn="just" eaLnBrk="0" hangingPunct="0">
              <a:tabLst>
                <a:tab pos="457200" algn="l"/>
              </a:tabLst>
            </a:pPr>
            <a:endParaRPr lang="ru-RU" sz="2000" b="1" dirty="0">
              <a:latin typeface="Times New Roman" pitchFamily="18" charset="0"/>
              <a:cs typeface="Times New Roman" pitchFamily="18" charset="0"/>
            </a:endParaRPr>
          </a:p>
          <a:p>
            <a:pPr lvl="0" algn="just" eaLnBrk="0" hangingPunct="0">
              <a:buFontTx/>
              <a:buChar char="•"/>
              <a:tabLst>
                <a:tab pos="457200" algn="l"/>
              </a:tabLst>
            </a:pPr>
            <a:r>
              <a:rPr lang="ru-RU" sz="2000" b="1" dirty="0">
                <a:solidFill>
                  <a:srgbClr val="000000"/>
                </a:solidFill>
                <a:latin typeface="Times New Roman" pitchFamily="18" charset="0"/>
                <a:ea typeface="Times New Roman" pitchFamily="18" charset="0"/>
                <a:cs typeface="Times New Roman" pitchFamily="18" charset="0"/>
              </a:rPr>
              <a:t>Воспитывать уважение к культурным традициям других народов.</a:t>
            </a:r>
            <a:endParaRPr lang="ru-RU" sz="2000" b="1" dirty="0">
              <a:latin typeface="Times New Roman" pitchFamily="18" charset="0"/>
              <a:cs typeface="Times New Roman" pitchFamily="18" charset="0"/>
            </a:endParaRPr>
          </a:p>
          <a:p>
            <a:pPr algn="just"/>
            <a:endParaRPr lang="ru-RU" sz="2000" dirty="0">
              <a:solidFill>
                <a:srgbClr val="800000"/>
              </a:solidFill>
              <a:latin typeface="Times New Roman" pitchFamily="18" charset="0"/>
              <a:cs typeface="Times New Roman" pitchFamily="18" charset="0"/>
            </a:endParaRPr>
          </a:p>
        </p:txBody>
      </p:sp>
      <p:sp>
        <p:nvSpPr>
          <p:cNvPr id="3" name="Rectangle 1"/>
          <p:cNvSpPr>
            <a:spLocks noChangeArrowheads="1"/>
          </p:cNvSpPr>
          <p:nvPr/>
        </p:nvSpPr>
        <p:spPr bwMode="auto">
          <a:xfrm>
            <a:off x="-986408" y="111531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51123"/>
            <a:ext cx="1437556" cy="690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2874" y="-19277"/>
            <a:ext cx="7861126" cy="680186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indent="360363" algn="just"/>
            <a:r>
              <a:rPr lang="ru-RU" sz="2400" b="1" dirty="0">
                <a:solidFill>
                  <a:schemeClr val="accent6">
                    <a:lumMod val="50000"/>
                  </a:schemeClr>
                </a:solidFill>
                <a:latin typeface="Times New Roman" pitchFamily="18" charset="0"/>
                <a:ea typeface="Times New Roman" pitchFamily="18" charset="0"/>
                <a:cs typeface="Times New Roman" pitchFamily="18" charset="0"/>
              </a:rPr>
              <a:t>Формы и методы работы</a:t>
            </a:r>
            <a:r>
              <a:rPr lang="ru-RU" sz="2000" b="1" dirty="0">
                <a:solidFill>
                  <a:schemeClr val="accent6">
                    <a:lumMod val="50000"/>
                  </a:schemeClr>
                </a:solidFill>
                <a:latin typeface="Times New Roman" pitchFamily="18" charset="0"/>
                <a:ea typeface="Times New Roman" pitchFamily="18" charset="0"/>
                <a:cs typeface="Times New Roman" pitchFamily="18" charset="0"/>
              </a:rPr>
              <a:t>:</a:t>
            </a:r>
          </a:p>
          <a:p>
            <a:pPr lvl="0" indent="360363" algn="just"/>
            <a:endParaRPr lang="ru-RU" sz="2000" b="1" dirty="0">
              <a:solidFill>
                <a:schemeClr val="accent6">
                  <a:lumMod val="50000"/>
                </a:schemeClr>
              </a:solidFill>
              <a:latin typeface="Times New Roman" pitchFamily="18" charset="0"/>
              <a:ea typeface="Times New Roman" pitchFamily="18" charset="0"/>
              <a:cs typeface="Times New Roman" pitchFamily="18" charset="0"/>
            </a:endParaRPr>
          </a:p>
          <a:p>
            <a:pPr lvl="0" indent="360363">
              <a:buFontTx/>
              <a:buAutoNum type="arabicPeriod"/>
            </a:pPr>
            <a:r>
              <a:rPr lang="ru-RU" sz="2400" b="1" dirty="0">
                <a:solidFill>
                  <a:srgbClr val="000000"/>
                </a:solidFill>
                <a:latin typeface="Times New Roman" pitchFamily="18" charset="0"/>
                <a:ea typeface="Times New Roman" pitchFamily="18" charset="0"/>
                <a:cs typeface="Times New Roman" pitchFamily="18" charset="0"/>
              </a:rPr>
              <a:t>Художественно-дидактические и конструктивные игры (изучение внешнего и внутреннего убранства башкирского жилища, декоративного оформления предметов быта и утвари, национальной мужской и женской одежды, костюмов батыров воинов).</a:t>
            </a:r>
          </a:p>
          <a:p>
            <a:pPr lvl="0" indent="360363"/>
            <a:endParaRPr lang="ru-RU" sz="2000" b="1" dirty="0">
              <a:solidFill>
                <a:srgbClr val="000000"/>
              </a:solidFill>
              <a:latin typeface="Times New Roman" pitchFamily="18" charset="0"/>
              <a:ea typeface="Times New Roman" pitchFamily="18" charset="0"/>
              <a:cs typeface="Times New Roman" pitchFamily="18" charset="0"/>
            </a:endParaRPr>
          </a:p>
          <a:p>
            <a:pPr lvl="0" indent="360363" eaLnBrk="0" hangingPunct="0"/>
            <a:endParaRPr lang="ru-RU" sz="2000" b="1" dirty="0">
              <a:solidFill>
                <a:srgbClr val="000000"/>
              </a:solidFill>
              <a:latin typeface="Times New Roman" pitchFamily="18" charset="0"/>
              <a:ea typeface="Times New Roman" pitchFamily="18" charset="0"/>
              <a:cs typeface="Times New Roman" pitchFamily="18" charset="0"/>
            </a:endParaRPr>
          </a:p>
          <a:p>
            <a:pPr lvl="0" indent="360363" eaLnBrk="0" hangingPunct="0"/>
            <a:endParaRPr lang="ru-RU" sz="2000" b="1" dirty="0">
              <a:latin typeface="Times New Roman" pitchFamily="18" charset="0"/>
              <a:cs typeface="Times New Roman" pitchFamily="18" charset="0"/>
            </a:endParaRPr>
          </a:p>
          <a:p>
            <a:pPr lvl="0" indent="360363" eaLnBrk="0" hangingPunct="0"/>
            <a:r>
              <a:rPr lang="ru-RU" sz="2400" b="1" dirty="0" smtClean="0">
                <a:solidFill>
                  <a:srgbClr val="000000"/>
                </a:solidFill>
                <a:latin typeface="Times New Roman" pitchFamily="18" charset="0"/>
                <a:ea typeface="Times New Roman" pitchFamily="18" charset="0"/>
                <a:cs typeface="Times New Roman" pitchFamily="18" charset="0"/>
              </a:rPr>
              <a:t>2.Художественно-продуктивная </a:t>
            </a:r>
            <a:r>
              <a:rPr lang="ru-RU" sz="2400" b="1" dirty="0">
                <a:solidFill>
                  <a:srgbClr val="000000"/>
                </a:solidFill>
                <a:latin typeface="Times New Roman" pitchFamily="18" charset="0"/>
                <a:ea typeface="Times New Roman" pitchFamily="18" charset="0"/>
                <a:cs typeface="Times New Roman" pitchFamily="18" charset="0"/>
              </a:rPr>
              <a:t>деятельность: лепка, рисование.</a:t>
            </a:r>
          </a:p>
          <a:p>
            <a:pPr lvl="0" indent="360363" eaLnBrk="0" hangingPunct="0"/>
            <a:endParaRPr lang="ru-RU" sz="2400" b="1" dirty="0" smtClean="0">
              <a:latin typeface="Times New Roman" pitchFamily="18" charset="0"/>
              <a:cs typeface="Times New Roman" pitchFamily="18" charset="0"/>
            </a:endParaRPr>
          </a:p>
          <a:p>
            <a:pPr lvl="0" indent="360363" eaLnBrk="0" hangingPunct="0"/>
            <a:endParaRPr lang="ru-RU" sz="2400" b="1" dirty="0">
              <a:latin typeface="Times New Roman" pitchFamily="18" charset="0"/>
              <a:cs typeface="Times New Roman" pitchFamily="18" charset="0"/>
            </a:endParaRPr>
          </a:p>
          <a:p>
            <a:pPr lvl="0" indent="360363" eaLnBrk="0" hangingPunct="0"/>
            <a:r>
              <a:rPr lang="ru-RU" sz="2400" b="1" dirty="0" smtClean="0">
                <a:solidFill>
                  <a:srgbClr val="000000"/>
                </a:solidFill>
                <a:latin typeface="Times New Roman" pitchFamily="18" charset="0"/>
                <a:ea typeface="Times New Roman" pitchFamily="18" charset="0"/>
                <a:cs typeface="Times New Roman" pitchFamily="18" charset="0"/>
              </a:rPr>
              <a:t>3. </a:t>
            </a:r>
            <a:r>
              <a:rPr lang="ru-RU" sz="2400" b="1" dirty="0">
                <a:solidFill>
                  <a:srgbClr val="000000"/>
                </a:solidFill>
                <a:latin typeface="Times New Roman" pitchFamily="18" charset="0"/>
                <a:ea typeface="Times New Roman" pitchFamily="18" charset="0"/>
                <a:cs typeface="Times New Roman" pitchFamily="18" charset="0"/>
              </a:rPr>
              <a:t>Использование на занятиях сюжетно-ролевых, режиссерских, театрализовано - дидактических игр.</a:t>
            </a:r>
          </a:p>
          <a:p>
            <a:pPr lvl="0" indent="360363" eaLnBrk="0" hangingPunct="0"/>
            <a:endParaRPr lang="ru-RU" sz="2400" b="1" dirty="0">
              <a:latin typeface="Times New Roman" pitchFamily="18" charset="0"/>
              <a:cs typeface="Times New Roman" pitchFamily="18" charset="0"/>
            </a:endParaRPr>
          </a:p>
          <a:p>
            <a:pPr lvl="0" indent="360363" eaLnBrk="0" hangingPunct="0"/>
            <a:r>
              <a:rPr lang="ru-RU" sz="2400" b="1" dirty="0" smtClean="0">
                <a:solidFill>
                  <a:srgbClr val="000000"/>
                </a:solidFill>
                <a:latin typeface="Times New Roman" pitchFamily="18" charset="0"/>
                <a:ea typeface="Times New Roman" pitchFamily="18" charset="0"/>
                <a:cs typeface="Times New Roman" pitchFamily="18" charset="0"/>
              </a:rPr>
              <a:t>4. </a:t>
            </a:r>
            <a:r>
              <a:rPr lang="ru-RU" sz="2400" b="1" dirty="0">
                <a:solidFill>
                  <a:srgbClr val="000000"/>
                </a:solidFill>
                <a:latin typeface="Times New Roman" pitchFamily="18" charset="0"/>
                <a:ea typeface="Times New Roman" pitchFamily="18" charset="0"/>
                <a:cs typeface="Times New Roman" pitchFamily="18" charset="0"/>
              </a:rPr>
              <a:t>Знакомство с башкирскими народными подвижными играми, с устным народным творчеством</a:t>
            </a:r>
            <a:endParaRPr lang="ru-RU" sz="2400" b="1" dirty="0">
              <a:latin typeface="Times New Roman" pitchFamily="18" charset="0"/>
              <a:cs typeface="Times New Roman" pitchFamily="18" charset="0"/>
            </a:endParaRPr>
          </a:p>
        </p:txBody>
      </p:sp>
      <p:grpSp>
        <p:nvGrpSpPr>
          <p:cNvPr id="3" name="Группа 2"/>
          <p:cNvGrpSpPr/>
          <p:nvPr/>
        </p:nvGrpSpPr>
        <p:grpSpPr>
          <a:xfrm>
            <a:off x="95250" y="-14362"/>
            <a:ext cx="1187624" cy="6858005"/>
            <a:chOff x="0" y="0"/>
            <a:chExt cx="1187624" cy="6539092"/>
          </a:xfrm>
          <a:solidFill>
            <a:schemeClr val="accent3">
              <a:lumMod val="75000"/>
            </a:schemeClr>
          </a:solidFill>
        </p:grpSpPr>
        <p:pic>
          <p:nvPicPr>
            <p:cNvPr id="4" name="Picture 2" descr="C:\Users\Юлия\Desktop\shablony_simvoly\0_7296e_ec26a6ad_L.jpg"/>
            <p:cNvPicPr>
              <a:picLocks noChangeAspect="1" noChangeArrowheads="1"/>
            </p:cNvPicPr>
            <p:nvPr/>
          </p:nvPicPr>
          <p:blipFill>
            <a:blip r:embed="rId2" cstate="print"/>
            <a:srcRect/>
            <a:stretch>
              <a:fillRect/>
            </a:stretch>
          </p:blipFill>
          <p:spPr bwMode="auto">
            <a:xfrm>
              <a:off x="0" y="2492896"/>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5" name="Picture 2" descr="C:\Users\Юлия\Desktop\shablony_simvoly\0_7296e_ec26a6ad_L.jpg"/>
            <p:cNvPicPr>
              <a:picLocks noChangeAspect="1" noChangeArrowheads="1"/>
            </p:cNvPicPr>
            <p:nvPr/>
          </p:nvPicPr>
          <p:blipFill>
            <a:blip r:embed="rId2" cstate="print"/>
            <a:srcRect/>
            <a:stretch>
              <a:fillRect/>
            </a:stretch>
          </p:blipFill>
          <p:spPr bwMode="auto">
            <a:xfrm>
              <a:off x="0" y="299695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6" name="Picture 2" descr="C:\Users\Юлия\Desktop\shablony_simvoly\0_7296e_ec26a6ad_L.jpg"/>
            <p:cNvPicPr>
              <a:picLocks noChangeAspect="1" noChangeArrowheads="1"/>
            </p:cNvPicPr>
            <p:nvPr/>
          </p:nvPicPr>
          <p:blipFill>
            <a:blip r:embed="rId2" cstate="print"/>
            <a:srcRect/>
            <a:stretch>
              <a:fillRect/>
            </a:stretch>
          </p:blipFill>
          <p:spPr bwMode="auto">
            <a:xfrm>
              <a:off x="0" y="3501008"/>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7" name="Picture 2" descr="C:\Users\Юлия\Desktop\shablony_simvoly\0_7296e_ec26a6ad_L.jpg"/>
            <p:cNvPicPr>
              <a:picLocks noChangeAspect="1" noChangeArrowheads="1"/>
            </p:cNvPicPr>
            <p:nvPr/>
          </p:nvPicPr>
          <p:blipFill>
            <a:blip r:embed="rId2" cstate="print"/>
            <a:srcRect/>
            <a:stretch>
              <a:fillRect/>
            </a:stretch>
          </p:blipFill>
          <p:spPr bwMode="auto">
            <a:xfrm>
              <a:off x="0" y="4005064"/>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8" name="Picture 2" descr="C:\Users\Юлия\Desktop\shablony_simvoly\0_7296e_ec26a6ad_L.jpg"/>
            <p:cNvPicPr>
              <a:picLocks noChangeAspect="1" noChangeArrowheads="1"/>
            </p:cNvPicPr>
            <p:nvPr/>
          </p:nvPicPr>
          <p:blipFill>
            <a:blip r:embed="rId2" cstate="print"/>
            <a:srcRect/>
            <a:stretch>
              <a:fillRect/>
            </a:stretch>
          </p:blipFill>
          <p:spPr bwMode="auto">
            <a:xfrm>
              <a:off x="0" y="450912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9" name="Picture 2" descr="C:\Users\Юлия\Desktop\shablony_simvoly\0_7296e_ec26a6ad_L.jpg"/>
            <p:cNvPicPr>
              <a:picLocks noChangeAspect="1" noChangeArrowheads="1"/>
            </p:cNvPicPr>
            <p:nvPr/>
          </p:nvPicPr>
          <p:blipFill>
            <a:blip r:embed="rId2" cstate="print"/>
            <a:srcRect/>
            <a:stretch>
              <a:fillRect/>
            </a:stretch>
          </p:blipFill>
          <p:spPr bwMode="auto">
            <a:xfrm>
              <a:off x="0" y="5013176"/>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0" name="Picture 2" descr="C:\Users\Юлия\Desktop\shablony_simvoly\0_7296e_ec26a6ad_L.jpg"/>
            <p:cNvPicPr>
              <a:picLocks noChangeAspect="1" noChangeArrowheads="1"/>
            </p:cNvPicPr>
            <p:nvPr/>
          </p:nvPicPr>
          <p:blipFill>
            <a:blip r:embed="rId2" cstate="print"/>
            <a:srcRect/>
            <a:stretch>
              <a:fillRect/>
            </a:stretch>
          </p:blipFill>
          <p:spPr bwMode="auto">
            <a:xfrm>
              <a:off x="0" y="551723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1" name="Picture 2" descr="C:\Users\Юлия\Desktop\shablony_simvoly\0_7296e_ec26a6ad_L.jpg"/>
            <p:cNvPicPr>
              <a:picLocks noChangeAspect="1" noChangeArrowheads="1"/>
            </p:cNvPicPr>
            <p:nvPr/>
          </p:nvPicPr>
          <p:blipFill>
            <a:blip r:embed="rId2" cstate="print"/>
            <a:srcRect/>
            <a:stretch>
              <a:fillRect/>
            </a:stretch>
          </p:blipFill>
          <p:spPr bwMode="auto">
            <a:xfrm>
              <a:off x="0" y="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2" name="Picture 2" descr="C:\Users\Юлия\Desktop\shablony_simvoly\0_7296e_ec26a6ad_L.jpg"/>
            <p:cNvPicPr>
              <a:picLocks noChangeAspect="1" noChangeArrowheads="1"/>
            </p:cNvPicPr>
            <p:nvPr/>
          </p:nvPicPr>
          <p:blipFill>
            <a:blip r:embed="rId2" cstate="print"/>
            <a:srcRect/>
            <a:stretch>
              <a:fillRect/>
            </a:stretch>
          </p:blipFill>
          <p:spPr bwMode="auto">
            <a:xfrm>
              <a:off x="0" y="47667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3" name="Picture 2" descr="C:\Users\Юлия\Desktop\shablony_simvoly\0_7296e_ec26a6ad_L.jpg"/>
            <p:cNvPicPr>
              <a:picLocks noChangeAspect="1" noChangeArrowheads="1"/>
            </p:cNvPicPr>
            <p:nvPr/>
          </p:nvPicPr>
          <p:blipFill>
            <a:blip r:embed="rId2" cstate="print"/>
            <a:srcRect/>
            <a:stretch>
              <a:fillRect/>
            </a:stretch>
          </p:blipFill>
          <p:spPr bwMode="auto">
            <a:xfrm>
              <a:off x="0" y="980728"/>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4" name="Picture 2" descr="C:\Users\Юлия\Desktop\shablony_simvoly\0_7296e_ec26a6ad_L.jpg"/>
            <p:cNvPicPr>
              <a:picLocks noChangeAspect="1" noChangeArrowheads="1"/>
            </p:cNvPicPr>
            <p:nvPr/>
          </p:nvPicPr>
          <p:blipFill>
            <a:blip r:embed="rId2" cstate="print"/>
            <a:srcRect/>
            <a:stretch>
              <a:fillRect/>
            </a:stretch>
          </p:blipFill>
          <p:spPr bwMode="auto">
            <a:xfrm>
              <a:off x="0" y="1484784"/>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5" name="Picture 2" descr="C:\Users\Юлия\Desktop\shablony_simvoly\0_7296e_ec26a6ad_L.jpg"/>
            <p:cNvPicPr>
              <a:picLocks noChangeAspect="1" noChangeArrowheads="1"/>
            </p:cNvPicPr>
            <p:nvPr/>
          </p:nvPicPr>
          <p:blipFill>
            <a:blip r:embed="rId2" cstate="print"/>
            <a:srcRect/>
            <a:stretch>
              <a:fillRect/>
            </a:stretch>
          </p:blipFill>
          <p:spPr bwMode="auto">
            <a:xfrm>
              <a:off x="0" y="198884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6" name="Picture 2" descr="C:\Users\Юлия\Desktop\shablony_simvoly\0_7296e_ec26a6ad_L.jpg"/>
            <p:cNvPicPr>
              <a:picLocks noChangeAspect="1" noChangeArrowheads="1"/>
            </p:cNvPicPr>
            <p:nvPr/>
          </p:nvPicPr>
          <p:blipFill>
            <a:blip r:embed="rId2" cstate="print"/>
            <a:srcRect/>
            <a:stretch>
              <a:fillRect/>
            </a:stretch>
          </p:blipFill>
          <p:spPr bwMode="auto">
            <a:xfrm>
              <a:off x="0" y="6021288"/>
              <a:ext cx="1187624" cy="517804"/>
            </a:xfrm>
            <a:prstGeom prst="rect">
              <a:avLst/>
            </a:prstGeom>
            <a:grpFill/>
          </p:spPr>
          <p:style>
            <a:lnRef idx="3">
              <a:schemeClr val="lt1"/>
            </a:lnRef>
            <a:fillRef idx="1">
              <a:schemeClr val="accent3"/>
            </a:fillRef>
            <a:effectRef idx="1">
              <a:schemeClr val="accent3"/>
            </a:effectRef>
            <a:fontRef idx="minor">
              <a:schemeClr val="lt1"/>
            </a:fontRef>
          </p:style>
        </p:pic>
      </p:grpSp>
    </p:spTree>
    <p:extLst>
      <p:ext uri="{BB962C8B-B14F-4D97-AF65-F5344CB8AC3E}">
        <p14:creationId xmlns:p14="http://schemas.microsoft.com/office/powerpoint/2010/main" val="3220374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0"/>
            <a:ext cx="7861126" cy="674030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lvl="0" indent="360363" algn="just"/>
            <a:r>
              <a:rPr lang="ru-RU" sz="2400" b="1" dirty="0">
                <a:solidFill>
                  <a:schemeClr val="accent6">
                    <a:lumMod val="50000"/>
                  </a:schemeClr>
                </a:solidFill>
                <a:latin typeface="Georgia" pitchFamily="18" charset="0"/>
                <a:ea typeface="Times New Roman" pitchFamily="18" charset="0"/>
                <a:cs typeface="Times New Roman" pitchFamily="18" charset="0"/>
              </a:rPr>
              <a:t>Этапы реализации:</a:t>
            </a:r>
          </a:p>
          <a:p>
            <a:pPr lvl="0" indent="360363" algn="just"/>
            <a:endParaRPr lang="ru-RU" sz="2400" dirty="0">
              <a:solidFill>
                <a:schemeClr val="accent6">
                  <a:lumMod val="50000"/>
                </a:schemeClr>
              </a:solidFill>
              <a:latin typeface="Georgia" pitchFamily="18" charset="0"/>
              <a:cs typeface="Arial" pitchFamily="34" charset="0"/>
            </a:endParaRPr>
          </a:p>
          <a:p>
            <a:pPr lvl="0" indent="360363" algn="just" eaLnBrk="0" hangingPunct="0"/>
            <a:r>
              <a:rPr lang="ru-RU" sz="2400" b="1" dirty="0">
                <a:solidFill>
                  <a:srgbClr val="000000"/>
                </a:solidFill>
                <a:latin typeface="Georgia" pitchFamily="18" charset="0"/>
                <a:ea typeface="Times New Roman" pitchFamily="18" charset="0"/>
                <a:cs typeface="Times New Roman" pitchFamily="18" charset="0"/>
              </a:rPr>
              <a:t>подготовительный</a:t>
            </a:r>
            <a:r>
              <a:rPr lang="ru-RU" sz="2400" dirty="0">
                <a:solidFill>
                  <a:srgbClr val="000000"/>
                </a:solidFill>
                <a:latin typeface="Georgia" pitchFamily="18" charset="0"/>
                <a:ea typeface="Times New Roman" pitchFamily="18" charset="0"/>
                <a:cs typeface="Times New Roman" pitchFamily="18" charset="0"/>
              </a:rPr>
              <a:t> - сбор информации из различных источников по теме; обогащение и дополнение развивающей среды в группе, составление тематического планирования мероприятий;</a:t>
            </a:r>
          </a:p>
          <a:p>
            <a:pPr lvl="0" indent="360363" algn="just" eaLnBrk="0" hangingPunct="0"/>
            <a:endParaRPr lang="ru-RU" sz="2400" dirty="0">
              <a:latin typeface="Georgia" pitchFamily="18" charset="0"/>
              <a:cs typeface="Arial" pitchFamily="34" charset="0"/>
            </a:endParaRPr>
          </a:p>
          <a:p>
            <a:pPr lvl="0" indent="360363" algn="just" eaLnBrk="0" hangingPunct="0"/>
            <a:r>
              <a:rPr lang="ru-RU" sz="2400" b="1" dirty="0">
                <a:solidFill>
                  <a:srgbClr val="000000"/>
                </a:solidFill>
                <a:latin typeface="Georgia" pitchFamily="18" charset="0"/>
                <a:ea typeface="Times New Roman" pitchFamily="18" charset="0"/>
                <a:cs typeface="Times New Roman" pitchFamily="18" charset="0"/>
              </a:rPr>
              <a:t>основной </a:t>
            </a:r>
            <a:r>
              <a:rPr lang="ru-RU" sz="2400" dirty="0">
                <a:solidFill>
                  <a:srgbClr val="000000"/>
                </a:solidFill>
                <a:latin typeface="Georgia" pitchFamily="18" charset="0"/>
                <a:ea typeface="Times New Roman" pitchFamily="18" charset="0"/>
                <a:cs typeface="Times New Roman" pitchFamily="18" charset="0"/>
              </a:rPr>
              <a:t>- осуществление деятельности в соответствии с тематическим планированием; привлечение родителей к участию в мероприятиях детского сада, осуществлению проектной деятельности; осуществление контроля над реализацией проекта;</a:t>
            </a:r>
          </a:p>
          <a:p>
            <a:pPr lvl="0" indent="360363" algn="just" eaLnBrk="0" hangingPunct="0"/>
            <a:endParaRPr lang="ru-RU" sz="2400" dirty="0">
              <a:latin typeface="Georgia" pitchFamily="18" charset="0"/>
              <a:cs typeface="Arial" pitchFamily="34" charset="0"/>
            </a:endParaRPr>
          </a:p>
          <a:p>
            <a:pPr lvl="0" indent="360363" algn="just" eaLnBrk="0" hangingPunct="0"/>
            <a:r>
              <a:rPr lang="ru-RU" sz="2400" b="1" dirty="0">
                <a:solidFill>
                  <a:srgbClr val="000000"/>
                </a:solidFill>
                <a:latin typeface="Georgia" pitchFamily="18" charset="0"/>
                <a:ea typeface="Times New Roman" pitchFamily="18" charset="0"/>
                <a:cs typeface="Times New Roman" pitchFamily="18" charset="0"/>
              </a:rPr>
              <a:t>заключительный</a:t>
            </a:r>
            <a:r>
              <a:rPr lang="ru-RU" sz="2400" dirty="0">
                <a:solidFill>
                  <a:srgbClr val="000000"/>
                </a:solidFill>
                <a:latin typeface="Georgia" pitchFamily="18" charset="0"/>
                <a:ea typeface="Times New Roman" pitchFamily="18" charset="0"/>
                <a:cs typeface="Times New Roman" pitchFamily="18" charset="0"/>
              </a:rPr>
              <a:t>– </a:t>
            </a:r>
            <a:r>
              <a:rPr lang="ru-RU" sz="2400" dirty="0">
                <a:latin typeface="Georgia" pitchFamily="18" charset="0"/>
                <a:ea typeface="Times New Roman" pitchFamily="18" charset="0"/>
                <a:cs typeface="Times New Roman" pitchFamily="18" charset="0"/>
              </a:rPr>
              <a:t>НОД,</a:t>
            </a:r>
            <a:r>
              <a:rPr lang="ru-RU" sz="2400" dirty="0">
                <a:solidFill>
                  <a:srgbClr val="FF0000"/>
                </a:solidFill>
                <a:latin typeface="Georgia" pitchFamily="18" charset="0"/>
                <a:ea typeface="Times New Roman" pitchFamily="18" charset="0"/>
                <a:cs typeface="Times New Roman" pitchFamily="18" charset="0"/>
              </a:rPr>
              <a:t> </a:t>
            </a:r>
            <a:r>
              <a:rPr lang="ru-RU" sz="2400" dirty="0">
                <a:solidFill>
                  <a:srgbClr val="000000"/>
                </a:solidFill>
                <a:latin typeface="Georgia" pitchFamily="18" charset="0"/>
                <a:ea typeface="Times New Roman" pitchFamily="18" charset="0"/>
                <a:cs typeface="Times New Roman" pitchFamily="18" charset="0"/>
              </a:rPr>
              <a:t>презентация опыта работы по проекту.</a:t>
            </a:r>
            <a:endParaRPr lang="ru-RU" sz="2400" dirty="0">
              <a:latin typeface="Georgia" pitchFamily="18" charset="0"/>
              <a:cs typeface="Arial" pitchFamily="34" charset="0"/>
            </a:endParaRPr>
          </a:p>
          <a:p>
            <a:pPr lvl="0" indent="360363" algn="just"/>
            <a:endParaRPr lang="ru-RU" sz="2400" dirty="0">
              <a:latin typeface="Times New Roman" pitchFamily="18" charset="0"/>
              <a:cs typeface="Times New Roman" pitchFamily="18" charset="0"/>
            </a:endParaRPr>
          </a:p>
        </p:txBody>
      </p:sp>
      <p:grpSp>
        <p:nvGrpSpPr>
          <p:cNvPr id="3" name="Группа 2"/>
          <p:cNvGrpSpPr/>
          <p:nvPr/>
        </p:nvGrpSpPr>
        <p:grpSpPr>
          <a:xfrm>
            <a:off x="95250" y="-14362"/>
            <a:ext cx="1187624" cy="6858005"/>
            <a:chOff x="0" y="0"/>
            <a:chExt cx="1187624" cy="6539092"/>
          </a:xfrm>
          <a:solidFill>
            <a:schemeClr val="accent3">
              <a:lumMod val="75000"/>
            </a:schemeClr>
          </a:solidFill>
        </p:grpSpPr>
        <p:pic>
          <p:nvPicPr>
            <p:cNvPr id="4" name="Picture 2" descr="C:\Users\Юлия\Desktop\shablony_simvoly\0_7296e_ec26a6ad_L.jpg"/>
            <p:cNvPicPr>
              <a:picLocks noChangeAspect="1" noChangeArrowheads="1"/>
            </p:cNvPicPr>
            <p:nvPr/>
          </p:nvPicPr>
          <p:blipFill>
            <a:blip r:embed="rId2" cstate="print"/>
            <a:srcRect/>
            <a:stretch>
              <a:fillRect/>
            </a:stretch>
          </p:blipFill>
          <p:spPr bwMode="auto">
            <a:xfrm>
              <a:off x="0" y="2492896"/>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5" name="Picture 2" descr="C:\Users\Юлия\Desktop\shablony_simvoly\0_7296e_ec26a6ad_L.jpg"/>
            <p:cNvPicPr>
              <a:picLocks noChangeAspect="1" noChangeArrowheads="1"/>
            </p:cNvPicPr>
            <p:nvPr/>
          </p:nvPicPr>
          <p:blipFill>
            <a:blip r:embed="rId2" cstate="print"/>
            <a:srcRect/>
            <a:stretch>
              <a:fillRect/>
            </a:stretch>
          </p:blipFill>
          <p:spPr bwMode="auto">
            <a:xfrm>
              <a:off x="0" y="299695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6" name="Picture 2" descr="C:\Users\Юлия\Desktop\shablony_simvoly\0_7296e_ec26a6ad_L.jpg"/>
            <p:cNvPicPr>
              <a:picLocks noChangeAspect="1" noChangeArrowheads="1"/>
            </p:cNvPicPr>
            <p:nvPr/>
          </p:nvPicPr>
          <p:blipFill>
            <a:blip r:embed="rId2" cstate="print"/>
            <a:srcRect/>
            <a:stretch>
              <a:fillRect/>
            </a:stretch>
          </p:blipFill>
          <p:spPr bwMode="auto">
            <a:xfrm>
              <a:off x="0" y="3501008"/>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7" name="Picture 2" descr="C:\Users\Юлия\Desktop\shablony_simvoly\0_7296e_ec26a6ad_L.jpg"/>
            <p:cNvPicPr>
              <a:picLocks noChangeAspect="1" noChangeArrowheads="1"/>
            </p:cNvPicPr>
            <p:nvPr/>
          </p:nvPicPr>
          <p:blipFill>
            <a:blip r:embed="rId2" cstate="print"/>
            <a:srcRect/>
            <a:stretch>
              <a:fillRect/>
            </a:stretch>
          </p:blipFill>
          <p:spPr bwMode="auto">
            <a:xfrm>
              <a:off x="0" y="4005064"/>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8" name="Picture 2" descr="C:\Users\Юлия\Desktop\shablony_simvoly\0_7296e_ec26a6ad_L.jpg"/>
            <p:cNvPicPr>
              <a:picLocks noChangeAspect="1" noChangeArrowheads="1"/>
            </p:cNvPicPr>
            <p:nvPr/>
          </p:nvPicPr>
          <p:blipFill>
            <a:blip r:embed="rId2" cstate="print"/>
            <a:srcRect/>
            <a:stretch>
              <a:fillRect/>
            </a:stretch>
          </p:blipFill>
          <p:spPr bwMode="auto">
            <a:xfrm>
              <a:off x="0" y="450912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9" name="Picture 2" descr="C:\Users\Юлия\Desktop\shablony_simvoly\0_7296e_ec26a6ad_L.jpg"/>
            <p:cNvPicPr>
              <a:picLocks noChangeAspect="1" noChangeArrowheads="1"/>
            </p:cNvPicPr>
            <p:nvPr/>
          </p:nvPicPr>
          <p:blipFill>
            <a:blip r:embed="rId2" cstate="print"/>
            <a:srcRect/>
            <a:stretch>
              <a:fillRect/>
            </a:stretch>
          </p:blipFill>
          <p:spPr bwMode="auto">
            <a:xfrm>
              <a:off x="0" y="5013176"/>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0" name="Picture 2" descr="C:\Users\Юлия\Desktop\shablony_simvoly\0_7296e_ec26a6ad_L.jpg"/>
            <p:cNvPicPr>
              <a:picLocks noChangeAspect="1" noChangeArrowheads="1"/>
            </p:cNvPicPr>
            <p:nvPr/>
          </p:nvPicPr>
          <p:blipFill>
            <a:blip r:embed="rId2" cstate="print"/>
            <a:srcRect/>
            <a:stretch>
              <a:fillRect/>
            </a:stretch>
          </p:blipFill>
          <p:spPr bwMode="auto">
            <a:xfrm>
              <a:off x="0" y="551723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1" name="Picture 2" descr="C:\Users\Юлия\Desktop\shablony_simvoly\0_7296e_ec26a6ad_L.jpg"/>
            <p:cNvPicPr>
              <a:picLocks noChangeAspect="1" noChangeArrowheads="1"/>
            </p:cNvPicPr>
            <p:nvPr/>
          </p:nvPicPr>
          <p:blipFill>
            <a:blip r:embed="rId2" cstate="print"/>
            <a:srcRect/>
            <a:stretch>
              <a:fillRect/>
            </a:stretch>
          </p:blipFill>
          <p:spPr bwMode="auto">
            <a:xfrm>
              <a:off x="0" y="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2" name="Picture 2" descr="C:\Users\Юлия\Desktop\shablony_simvoly\0_7296e_ec26a6ad_L.jpg"/>
            <p:cNvPicPr>
              <a:picLocks noChangeAspect="1" noChangeArrowheads="1"/>
            </p:cNvPicPr>
            <p:nvPr/>
          </p:nvPicPr>
          <p:blipFill>
            <a:blip r:embed="rId2" cstate="print"/>
            <a:srcRect/>
            <a:stretch>
              <a:fillRect/>
            </a:stretch>
          </p:blipFill>
          <p:spPr bwMode="auto">
            <a:xfrm>
              <a:off x="0" y="476672"/>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3" name="Picture 2" descr="C:\Users\Юлия\Desktop\shablony_simvoly\0_7296e_ec26a6ad_L.jpg"/>
            <p:cNvPicPr>
              <a:picLocks noChangeAspect="1" noChangeArrowheads="1"/>
            </p:cNvPicPr>
            <p:nvPr/>
          </p:nvPicPr>
          <p:blipFill>
            <a:blip r:embed="rId2" cstate="print"/>
            <a:srcRect/>
            <a:stretch>
              <a:fillRect/>
            </a:stretch>
          </p:blipFill>
          <p:spPr bwMode="auto">
            <a:xfrm>
              <a:off x="0" y="980728"/>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4" name="Picture 2" descr="C:\Users\Юлия\Desktop\shablony_simvoly\0_7296e_ec26a6ad_L.jpg"/>
            <p:cNvPicPr>
              <a:picLocks noChangeAspect="1" noChangeArrowheads="1"/>
            </p:cNvPicPr>
            <p:nvPr/>
          </p:nvPicPr>
          <p:blipFill>
            <a:blip r:embed="rId2" cstate="print"/>
            <a:srcRect/>
            <a:stretch>
              <a:fillRect/>
            </a:stretch>
          </p:blipFill>
          <p:spPr bwMode="auto">
            <a:xfrm>
              <a:off x="0" y="1484784"/>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5" name="Picture 2" descr="C:\Users\Юлия\Desktop\shablony_simvoly\0_7296e_ec26a6ad_L.jpg"/>
            <p:cNvPicPr>
              <a:picLocks noChangeAspect="1" noChangeArrowheads="1"/>
            </p:cNvPicPr>
            <p:nvPr/>
          </p:nvPicPr>
          <p:blipFill>
            <a:blip r:embed="rId2" cstate="print"/>
            <a:srcRect/>
            <a:stretch>
              <a:fillRect/>
            </a:stretch>
          </p:blipFill>
          <p:spPr bwMode="auto">
            <a:xfrm>
              <a:off x="0" y="1988840"/>
              <a:ext cx="1187624" cy="517804"/>
            </a:xfrm>
            <a:prstGeom prst="rect">
              <a:avLst/>
            </a:prstGeom>
            <a:grpFill/>
          </p:spPr>
          <p:style>
            <a:lnRef idx="3">
              <a:schemeClr val="lt1"/>
            </a:lnRef>
            <a:fillRef idx="1">
              <a:schemeClr val="accent3"/>
            </a:fillRef>
            <a:effectRef idx="1">
              <a:schemeClr val="accent3"/>
            </a:effectRef>
            <a:fontRef idx="minor">
              <a:schemeClr val="lt1"/>
            </a:fontRef>
          </p:style>
        </p:pic>
        <p:pic>
          <p:nvPicPr>
            <p:cNvPr id="16" name="Picture 2" descr="C:\Users\Юлия\Desktop\shablony_simvoly\0_7296e_ec26a6ad_L.jpg"/>
            <p:cNvPicPr>
              <a:picLocks noChangeAspect="1" noChangeArrowheads="1"/>
            </p:cNvPicPr>
            <p:nvPr/>
          </p:nvPicPr>
          <p:blipFill>
            <a:blip r:embed="rId2" cstate="print"/>
            <a:srcRect/>
            <a:stretch>
              <a:fillRect/>
            </a:stretch>
          </p:blipFill>
          <p:spPr bwMode="auto">
            <a:xfrm>
              <a:off x="0" y="6021288"/>
              <a:ext cx="1187624" cy="517804"/>
            </a:xfrm>
            <a:prstGeom prst="rect">
              <a:avLst/>
            </a:prstGeom>
            <a:grpFill/>
          </p:spPr>
          <p:style>
            <a:lnRef idx="3">
              <a:schemeClr val="lt1"/>
            </a:lnRef>
            <a:fillRef idx="1">
              <a:schemeClr val="accent3"/>
            </a:fillRef>
            <a:effectRef idx="1">
              <a:schemeClr val="accent3"/>
            </a:effectRef>
            <a:fontRef idx="minor">
              <a:schemeClr val="lt1"/>
            </a:fontRef>
          </p:style>
        </p:pic>
      </p:grpSp>
    </p:spTree>
    <p:extLst>
      <p:ext uri="{BB962C8B-B14F-4D97-AF65-F5344CB8AC3E}">
        <p14:creationId xmlns:p14="http://schemas.microsoft.com/office/powerpoint/2010/main" val="947358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12845"/>
            <a:ext cx="8208912" cy="600164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ru-RU" sz="2400" b="1" dirty="0">
                <a:solidFill>
                  <a:srgbClr val="333333"/>
                </a:solidFill>
                <a:latin typeface="Times New Roman" pitchFamily="18" charset="0"/>
                <a:cs typeface="Times New Roman" pitchFamily="18" charset="0"/>
              </a:rPr>
              <a:t>ОЖИДАЕМЫЕ РЕЗУЛЬТАТЫ</a:t>
            </a:r>
          </a:p>
          <a:p>
            <a:pPr algn="just"/>
            <a:r>
              <a:rPr lang="ru-RU" sz="2400" b="1" dirty="0">
                <a:solidFill>
                  <a:srgbClr val="333333"/>
                </a:solidFill>
                <a:latin typeface="Times New Roman" pitchFamily="18" charset="0"/>
                <a:cs typeface="Times New Roman" pitchFamily="18" charset="0"/>
              </a:rPr>
              <a:t>Ожидаемые результаты для детей:</a:t>
            </a:r>
          </a:p>
          <a:p>
            <a:pPr algn="just">
              <a:buFont typeface="Arial"/>
              <a:buChar char="•"/>
            </a:pPr>
            <a:r>
              <a:rPr lang="ru-RU" sz="2400" b="1" dirty="0">
                <a:solidFill>
                  <a:srgbClr val="333333"/>
                </a:solidFill>
                <a:latin typeface="Times New Roman" pitchFamily="18" charset="0"/>
                <a:cs typeface="Times New Roman" pitchFamily="18" charset="0"/>
              </a:rPr>
              <a:t>Понимание своей связи с разными уровнями культуры: национальной (русской), и региональной (башкирской).</a:t>
            </a:r>
          </a:p>
          <a:p>
            <a:pPr algn="just">
              <a:buFont typeface="Arial"/>
              <a:buChar char="•"/>
            </a:pPr>
            <a:r>
              <a:rPr lang="ru-RU" sz="2400" b="1" dirty="0">
                <a:solidFill>
                  <a:srgbClr val="333333"/>
                </a:solidFill>
                <a:latin typeface="Times New Roman" pitchFamily="18" charset="0"/>
                <a:cs typeface="Times New Roman" pitchFamily="18" charset="0"/>
              </a:rPr>
              <a:t>Наличие у детей представлений о культурных традициях, образе жизни, народных промыслах башкирского народов, умения различать изделия разных народных промыслов.</a:t>
            </a:r>
          </a:p>
          <a:p>
            <a:pPr algn="just">
              <a:buFont typeface="Arial"/>
              <a:buChar char="•"/>
            </a:pPr>
            <a:r>
              <a:rPr lang="ru-RU" sz="2400" b="1" dirty="0">
                <a:solidFill>
                  <a:srgbClr val="333333"/>
                </a:solidFill>
                <a:latin typeface="Times New Roman" pitchFamily="18" charset="0"/>
                <a:cs typeface="Times New Roman" pitchFamily="18" charset="0"/>
              </a:rPr>
              <a:t>Формирование у детей уважения к историческому наследию; интереса к истории и культуре башкирского народа.</a:t>
            </a:r>
          </a:p>
          <a:p>
            <a:pPr algn="just">
              <a:buFont typeface="Arial"/>
              <a:buChar char="•"/>
            </a:pPr>
            <a:r>
              <a:rPr lang="ru-RU" sz="2400" b="1" dirty="0">
                <a:solidFill>
                  <a:srgbClr val="333333"/>
                </a:solidFill>
                <a:latin typeface="Times New Roman" pitchFamily="18" charset="0"/>
                <a:cs typeface="Times New Roman" pitchFamily="18" charset="0"/>
              </a:rPr>
              <a:t>Умение детей различать виды и жанры произведений основных видов башкирского народного искусства.</a:t>
            </a:r>
          </a:p>
          <a:p>
            <a:pPr algn="just">
              <a:buFont typeface="Arial"/>
              <a:buChar char="•"/>
            </a:pPr>
            <a:r>
              <a:rPr lang="ru-RU" sz="2400" b="1" dirty="0">
                <a:solidFill>
                  <a:srgbClr val="333333"/>
                </a:solidFill>
                <a:latin typeface="Times New Roman" pitchFamily="18" charset="0"/>
                <a:cs typeface="Times New Roman" pitchFamily="18" charset="0"/>
              </a:rPr>
              <a:t>Появление у детей устойчивого положительного интереса к эстетическим явлениям окружающей действительности и в искусстве.</a:t>
            </a:r>
            <a:endParaRPr lang="ru-RU" sz="2400" b="1" i="0" dirty="0">
              <a:solidFill>
                <a:srgbClr val="333333"/>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007216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357188" y="2798564"/>
            <a:ext cx="8607425" cy="523220"/>
          </a:xfrm>
          <a:prstGeom prst="rect">
            <a:avLst/>
          </a:prstGeom>
          <a:noFill/>
          <a:ln w="9525">
            <a:noFill/>
            <a:miter lim="800000"/>
            <a:headEnd/>
            <a:tailEnd/>
          </a:ln>
        </p:spPr>
        <p:txBody>
          <a:bodyPr anchor="ctr">
            <a:spAutoFit/>
          </a:bodyPr>
          <a:lstStyle/>
          <a:p>
            <a:pPr algn="just"/>
            <a:endParaRPr lang="ru-RU" sz="1400" b="1" dirty="0">
              <a:cs typeface="Times New Roman" pitchFamily="18" charset="0"/>
            </a:endParaRPr>
          </a:p>
          <a:p>
            <a:pPr algn="just"/>
            <a:endParaRPr lang="ru-RU" sz="1400" b="1" dirty="0">
              <a:solidFill>
                <a:srgbClr val="800000"/>
              </a:solidFill>
              <a:cs typeface="Times New Roman" pitchFamily="18" charset="0"/>
            </a:endParaRPr>
          </a:p>
        </p:txBody>
      </p:sp>
      <p:sp>
        <p:nvSpPr>
          <p:cNvPr id="2" name="Прямоугольник 1"/>
          <p:cNvSpPr/>
          <p:nvPr/>
        </p:nvSpPr>
        <p:spPr>
          <a:xfrm>
            <a:off x="1231900" y="3105835"/>
            <a:ext cx="7228532" cy="156966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ru-RU" sz="4800" b="1" i="1" dirty="0">
                <a:latin typeface="Times New Roman" pitchFamily="18" charset="0"/>
                <a:cs typeface="Times New Roman" pitchFamily="18" charset="0"/>
              </a:rPr>
              <a:t>Перспективный план по реализации проекта</a:t>
            </a:r>
            <a:endParaRPr lang="ru-RU" sz="4800" i="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900" cy="690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43514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2347</TotalTime>
  <Words>1373</Words>
  <Application>Microsoft Office PowerPoint</Application>
  <PresentationFormat>Экран (4:3)</PresentationFormat>
  <Paragraphs>263</Paragraphs>
  <Slides>43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43</vt:i4>
      </vt:variant>
    </vt:vector>
  </HeadingPairs>
  <TitlesOfParts>
    <vt:vector size="50" baseType="lpstr">
      <vt:lpstr>Arial</vt:lpstr>
      <vt:lpstr>Calibri</vt:lpstr>
      <vt:lpstr>Century Gothic</vt:lpstr>
      <vt:lpstr>Georgia</vt:lpstr>
      <vt:lpstr>Times New Roman</vt:lpstr>
      <vt:lpstr>Wingdings 2</vt:lpstr>
      <vt:lpstr>Остин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Знакомство с республикой       Башкортостан</vt:lpstr>
      <vt:lpstr>Столица - город УФА </vt:lpstr>
      <vt:lpstr>Национальные костюмы </vt:lpstr>
      <vt:lpstr>Башкирское жилище  ЮРТА </vt:lpstr>
      <vt:lpstr>Национальные праздники </vt:lpstr>
      <vt:lpstr>Сабантуй – праздник плуга</vt:lpstr>
      <vt:lpstr>Презентация PowerPoint</vt:lpstr>
      <vt:lpstr>Презентация PowerPoint</vt:lpstr>
      <vt:lpstr>Презентация PowerPoint</vt:lpstr>
      <vt:lpstr>Рисуем, лепим </vt:lpstr>
      <vt:lpstr>Презентация PowerPoint</vt:lpstr>
      <vt:lpstr>Наш башкирский уголок </vt:lpstr>
      <vt:lpstr>Презентация PowerPoint</vt:lpstr>
      <vt:lpstr>Чтение башкирских сказок и рассказов </vt:lpstr>
      <vt:lpstr>Презентация PowerPoint</vt:lpstr>
      <vt:lpstr>Презентация PowerPoint</vt:lpstr>
      <vt:lpstr>Презентация PowerPoint</vt:lpstr>
      <vt:lpstr>Презентация PowerPoint</vt:lpstr>
      <vt:lpstr>Список литературы</vt:lpstr>
      <vt:lpstr>Приложения</vt:lpstr>
      <vt:lpstr>Консультация для родителей детского сада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vt:lpstr>
    </vt:vector>
  </TitlesOfParts>
  <Company>Krokoz™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User</cp:lastModifiedBy>
  <cp:revision>180</cp:revision>
  <dcterms:created xsi:type="dcterms:W3CDTF">2015-03-31T05:11:28Z</dcterms:created>
  <dcterms:modified xsi:type="dcterms:W3CDTF">2025-05-06T12:35:18Z</dcterms:modified>
</cp:coreProperties>
</file>