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85" r:id="rId3"/>
    <p:sldId id="286" r:id="rId4"/>
    <p:sldId id="287" r:id="rId5"/>
    <p:sldId id="288" r:id="rId6"/>
    <p:sldId id="289" r:id="rId7"/>
    <p:sldId id="284" r:id="rId8"/>
    <p:sldId id="258" r:id="rId9"/>
    <p:sldId id="274" r:id="rId10"/>
    <p:sldId id="275" r:id="rId11"/>
    <p:sldId id="276" r:id="rId12"/>
    <p:sldId id="277" r:id="rId13"/>
    <p:sldId id="278" r:id="rId14"/>
    <p:sldId id="279" r:id="rId15"/>
    <p:sldId id="264" r:id="rId16"/>
    <p:sldId id="265" r:id="rId17"/>
    <p:sldId id="266" r:id="rId18"/>
    <p:sldId id="269" r:id="rId19"/>
    <p:sldId id="267" r:id="rId20"/>
    <p:sldId id="268" r:id="rId21"/>
    <p:sldId id="270" r:id="rId22"/>
    <p:sldId id="290" r:id="rId23"/>
    <p:sldId id="291" r:id="rId24"/>
    <p:sldId id="292" r:id="rId25"/>
    <p:sldId id="293" r:id="rId26"/>
    <p:sldId id="294" r:id="rId27"/>
    <p:sldId id="295" r:id="rId28"/>
    <p:sldId id="281" r:id="rId29"/>
    <p:sldId id="283" r:id="rId30"/>
    <p:sldId id="271" r:id="rId31"/>
    <p:sldId id="272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130B95-96EC-42BF-8B4F-A042468B80F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DD5E2-3DD4-4123-8A6B-9D7A5B8C2D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75287" cy="410368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4225588" y="-11796713"/>
            <a:ext cx="16643351" cy="12482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75287" cy="410368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798300" y="-11796712"/>
            <a:ext cx="11788775" cy="124825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льзовательский макет">
  <p:cSld name="Пользовательский макет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457200" y="212725"/>
            <a:ext cx="8218488" cy="12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8780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ВОЗРАСТНЫЕ  ОСОБЕННОСТИ 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   ДЕТЕЙ  5-6 ЛЕТ</a:t>
            </a:r>
            <a:endParaRPr lang="ru-RU" b="1" i="1" dirty="0" smtClean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16632"/>
            <a:ext cx="8424937" cy="767008"/>
          </a:xfrm>
        </p:spPr>
        <p:txBody>
          <a:bodyPr rtlCol="0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 smtClean="0">
              <a:solidFill>
                <a:srgbClr val="000066"/>
              </a:solidFill>
            </a:endParaRPr>
          </a:p>
          <a:p>
            <a:pPr algn="r" fontAlgn="auto">
              <a:spcAft>
                <a:spcPts val="0"/>
              </a:spcAft>
              <a:defRPr/>
            </a:pPr>
            <a:endParaRPr lang="ru-RU" dirty="0" smtClean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6444208" y="5497264"/>
            <a:ext cx="2088233" cy="767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 smtClean="0">
              <a:solidFill>
                <a:srgbClr val="000066"/>
              </a:solidFill>
            </a:endParaRPr>
          </a:p>
          <a:p>
            <a:pPr algn="r" fontAlgn="auto">
              <a:spcAft>
                <a:spcPts val="0"/>
              </a:spcAft>
              <a:defRPr/>
            </a:pPr>
            <a:endParaRPr lang="ru-RU" dirty="0" smtClean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3" grpId="0" build="p"/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132856"/>
            <a:ext cx="8013576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solidFill>
                  <a:srgbClr val="002060"/>
                </a:solidFill>
              </a:rPr>
              <a:t>К этому периоду жизни у ребенка накапливается достаточно большой багаж знаний, который продолжает интенсивно пополняться. Ребенок стремится поделиться своими знаниями и впечатлениями со сверстниками, что способствует появлению </a:t>
            </a:r>
            <a:r>
              <a:rPr lang="ru-RU" sz="2800" b="1" i="1" dirty="0">
                <a:solidFill>
                  <a:srgbClr val="002060"/>
                </a:solidFill>
              </a:rPr>
              <a:t>познавательной мотивации в общении</a:t>
            </a:r>
            <a:r>
              <a:rPr lang="ru-RU" sz="2800" dirty="0">
                <a:solidFill>
                  <a:srgbClr val="002060"/>
                </a:solidFill>
              </a:rPr>
              <a:t>. С другой стороны, широкий кругозор ребенка может являться фактором, позитивно влияющем на его успешность среди сверстников.</a:t>
            </a:r>
          </a:p>
        </p:txBody>
      </p:sp>
    </p:spTree>
    <p:extLst>
      <p:ext uri="{BB962C8B-B14F-4D97-AF65-F5344CB8AC3E}">
        <p14:creationId xmlns:p14="http://schemas.microsoft.com/office/powerpoint/2010/main" val="389591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pPr marL="0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П</a:t>
            </a:r>
            <a:r>
              <a:rPr lang="ru-RU" sz="2400" dirty="0" smtClean="0">
                <a:solidFill>
                  <a:srgbClr val="002060"/>
                </a:solidFill>
              </a:rPr>
              <a:t>роисходит </a:t>
            </a:r>
            <a:r>
              <a:rPr lang="ru-RU" sz="2400" dirty="0">
                <a:solidFill>
                  <a:srgbClr val="002060"/>
                </a:solidFill>
              </a:rPr>
              <a:t>дальнейшее развитие познавательной сферы ребенка;</a:t>
            </a:r>
          </a:p>
          <a:p>
            <a:pPr marL="0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развитие произвольности и волевых качеств;</a:t>
            </a:r>
          </a:p>
          <a:p>
            <a:pPr marL="0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развивается соподчинение мотивов;</a:t>
            </a:r>
          </a:p>
          <a:p>
            <a:pPr marL="0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появляется интерес к арифметике и чтению;</a:t>
            </a:r>
          </a:p>
          <a:p>
            <a:pPr marL="0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запоминание становится целенаправленным;</a:t>
            </a:r>
          </a:p>
          <a:p>
            <a:pPr marL="0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развивается  коммуникативная  и планирующая функция речи;</a:t>
            </a:r>
          </a:p>
          <a:p>
            <a:pPr marL="0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развивается </a:t>
            </a:r>
            <a:r>
              <a:rPr lang="ru-RU" sz="2400" dirty="0" err="1">
                <a:solidFill>
                  <a:srgbClr val="002060"/>
                </a:solidFill>
              </a:rPr>
              <a:t>самоинструктирование</a:t>
            </a:r>
            <a:r>
              <a:rPr lang="ru-RU" sz="2400" dirty="0">
                <a:solidFill>
                  <a:srgbClr val="002060"/>
                </a:solidFill>
              </a:rPr>
              <a:t>;</a:t>
            </a:r>
          </a:p>
          <a:p>
            <a:pPr marL="0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у ребенка появляются устойчивые чувства и отношения;</a:t>
            </a:r>
          </a:p>
          <a:p>
            <a:pPr marL="0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формируются «высшие чувства»: интеллектуальные, моральные, эстетические.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446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132856"/>
            <a:ext cx="7941568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На </a:t>
            </a:r>
            <a:r>
              <a:rPr lang="ru-RU" dirty="0">
                <a:solidFill>
                  <a:srgbClr val="002060"/>
                </a:solidFill>
              </a:rPr>
              <a:t>фоне эмоциональной зависимости от оценок взрослого у ребенка </a:t>
            </a:r>
            <a:r>
              <a:rPr lang="ru-RU" b="1" i="1" dirty="0">
                <a:solidFill>
                  <a:srgbClr val="002060"/>
                </a:solidFill>
              </a:rPr>
              <a:t>развивается притязание на признание</a:t>
            </a:r>
            <a:r>
              <a:rPr lang="ru-RU" dirty="0">
                <a:solidFill>
                  <a:srgbClr val="002060"/>
                </a:solidFill>
              </a:rPr>
              <a:t>, выраженное в стремлении получить одобрение и похвалу, подтвердить свою значимость.</a:t>
            </a:r>
          </a:p>
        </p:txBody>
      </p:sp>
    </p:spTree>
    <p:extLst>
      <p:ext uri="{BB962C8B-B14F-4D97-AF65-F5344CB8AC3E}">
        <p14:creationId xmlns:p14="http://schemas.microsoft.com/office/powerpoint/2010/main" val="252767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988840"/>
            <a:ext cx="8013576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600" dirty="0">
                <a:solidFill>
                  <a:srgbClr val="002060"/>
                </a:solidFill>
              </a:rPr>
              <a:t>Достаточно часто в этом возрасте у детей появляется такая черта, как </a:t>
            </a:r>
            <a:r>
              <a:rPr lang="ru-RU" sz="2600" b="1" i="1" dirty="0">
                <a:solidFill>
                  <a:srgbClr val="002060"/>
                </a:solidFill>
              </a:rPr>
              <a:t>лживость</a:t>
            </a:r>
            <a:r>
              <a:rPr lang="ru-RU" sz="2600" dirty="0">
                <a:solidFill>
                  <a:srgbClr val="002060"/>
                </a:solidFill>
              </a:rPr>
              <a:t>, т.е. целенаправленное искажение истины. Развитию этой черты способствует нарушение детско-родительских отношений, когда близкий взрослый чрезмерной строгостью или негативным отношением блокирует развитие у ребенка позитивного самоощущения, уверенности в своих силах. И чтобы не потерять доверия взрослого, а часто и оградить себя от нападок, ребенок начинает придумывать оправдания своим оплошностям, перекладывать вину на других.</a:t>
            </a:r>
          </a:p>
        </p:txBody>
      </p:sp>
    </p:spTree>
    <p:extLst>
      <p:ext uri="{BB962C8B-B14F-4D97-AF65-F5344CB8AC3E}">
        <p14:creationId xmlns:p14="http://schemas.microsoft.com/office/powerpoint/2010/main" val="243287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060848"/>
            <a:ext cx="8013576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Нравственное </a:t>
            </a:r>
            <a:r>
              <a:rPr lang="ru-RU" sz="2800" dirty="0">
                <a:solidFill>
                  <a:srgbClr val="002060"/>
                </a:solidFill>
              </a:rPr>
              <a:t>развитие старшего дошкольника во многом зависит от степени участия в нем взрослого, т.к. именно в общении со взрослым ребенок узнает, осмысливает и интерпретирует нравственные нормы и правила. У ребенка необходимо формировать привычку нравственного поведения. Этому способствует создание проблемных ситуаций и включение в них детей в процессе повседневной жизни.</a:t>
            </a:r>
          </a:p>
        </p:txBody>
      </p:sp>
    </p:spTree>
    <p:extLst>
      <p:ext uri="{BB962C8B-B14F-4D97-AF65-F5344CB8AC3E}">
        <p14:creationId xmlns:p14="http://schemas.microsoft.com/office/powerpoint/2010/main" val="197405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611560" y="2133436"/>
            <a:ext cx="806489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ВНИМАНИЕ: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517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выполнить задание, не отвлекаясь в течение 10-12 минут;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удерживать в поле зрения 6-7 предметов;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находить 5-6 отличий между предметами;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  выполнять самостоятельно задания по предложенному образцу;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находить 4-5 пар одинаковых предметов.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539552" y="2348880"/>
            <a:ext cx="828092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ПАМЯТЬ: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запоминать 6-8 картинок в течение 1-2 минут;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рассказывать наизусть несколько стихотворений;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пересказать близко к тексту прочитанное произведение;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сравнивать два изображения по памяти.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67544" y="2022862"/>
            <a:ext cx="828092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МЫШЛЕНИЕ: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определять последовательность событий;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складывать разрезанную картинку из 9 частей;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находить и объяснять несоответствия на рисунках;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находить и объяснять отличия между предметами и явлениями;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 находить среди предложенных 4 предметов лишний, объяснять свой выбор.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79512" y="1790963"/>
            <a:ext cx="8784976" cy="4909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МАТЕМАТИКА</a:t>
            </a:r>
            <a:endParaRPr kumimoji="0" lang="ru-RU" sz="2800" b="1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Счет в пределах 10.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Правильно пользоваться количественными и порядковыми числительными (в пределах 10), отвечает на вопросы: «Сколько?». «Который по счету?»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Уравнивать неравные группы предметов двумя способами.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Сравнивать предметы на глаз(по длине, ширине, высоте, толщине); проверяет точность определенным путем наложения или приложения.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Размещать предметы различной величины (до 7-10) в порядке возрастания, убывания их длины, ширины, высоты, толщины.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Выражать местонахождение предмета по отношению к себе, к другим предметам.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Знать некоторые характерные особенности знакомых геометрических фигур.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Называть утро, день, вечер, ночь; иметь представление о смене частей суток.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Называть текущий день недели.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23528" y="1763885"/>
            <a:ext cx="8640960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РАЗВИТИЕ РЕЧИ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Иметь достаточно богатый словарный запас.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Может участвовать в беседе, высказывать свое мнение.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Уметь аргументировано и доброжелательно оценить ответ, высказывание сверстника.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Составлять по образцу рассказ по сюжетной картине, по набору картинок; последовательно, без существенных пропусков пересказывать небольшие литературные произведения.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Определять место звука в слове.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Уметь подбирать к существительным несколько прилагательных; заменять слова другим словом со сходным значением.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40960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394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23528" y="1742619"/>
            <a:ext cx="849694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ПОЗНАНИЕ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Различать и называть виды транспорта, предметы, облегчающие труд человека в быту.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Классифицировать предметы, определять материалы, из которых они сделаны.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Знать название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родного села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страны, ее столицы, домашний адрес, И. О.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родителей, их профессии.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Знать о взаимодействии человека с природой в разное время года.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Знать о значении солнца, воздуха, воды для человека, животных, растений.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Бережно относится к природе.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827584" y="2050976"/>
            <a:ext cx="7668344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ЧТЕНИЕ ХУДОЖЕСТВЕННОЙ ЛИТЕРАТУРЫ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Знать 2-3 стихотворения, 2-3 считалки, 2-3 загадки.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Называть жанр произведения.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Драматизировать небольшие сказки, читать по ролям стихотворения.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Называть любимого детского автора, любимые сказки и рассказы.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7"/>
            <a:ext cx="799288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ПАМЯТКА ДЛЯ РОДИТЕЛЕЙ</a:t>
            </a:r>
            <a:endParaRPr lang="ru-RU" dirty="0"/>
          </a:p>
          <a:p>
            <a:r>
              <a:rPr lang="ru-RU" dirty="0"/>
              <a:t>Перечень знаний и умений ребенка 5-го года жизни.</a:t>
            </a:r>
          </a:p>
          <a:p>
            <a:r>
              <a:rPr lang="ru-RU" dirty="0"/>
              <a:t> </a:t>
            </a:r>
            <a:r>
              <a:rPr lang="ru-RU" b="1" dirty="0"/>
              <a:t>Представления о </a:t>
            </a:r>
            <a:r>
              <a:rPr lang="ru-RU" b="1" dirty="0" err="1"/>
              <a:t>сeбе</a:t>
            </a:r>
            <a:r>
              <a:rPr lang="ru-RU" b="1" dirty="0"/>
              <a:t>, семье:</a:t>
            </a:r>
            <a:endParaRPr lang="ru-RU" dirty="0"/>
          </a:p>
          <a:p>
            <a:r>
              <a:rPr lang="ru-RU" dirty="0"/>
              <a:t>◈ Название частей тела, лица, пальцев.</a:t>
            </a:r>
          </a:p>
          <a:p>
            <a:r>
              <a:rPr lang="ru-RU" dirty="0"/>
              <a:t>◈ Кто ты в своей семье? (Сын, дочь, ребенок, мальчик, девочка, внук, внучка, брат, сестра.)</a:t>
            </a:r>
          </a:p>
          <a:p>
            <a:r>
              <a:rPr lang="ru-RU" dirty="0"/>
              <a:t>◈ Сколько тебе лет?  ◈ Сколько человек в вашей семье? Назови имена членов семьи.</a:t>
            </a:r>
          </a:p>
          <a:p>
            <a:r>
              <a:rPr lang="ru-RU" dirty="0"/>
              <a:t>◈ Когда ты родился? (Время года, месяц...)  ◈ Кем работает мама, папа?</a:t>
            </a:r>
          </a:p>
          <a:p>
            <a:r>
              <a:rPr lang="ru-RU" dirty="0"/>
              <a:t>◈ Где ты живешь? (Адрес: город, улица, дом, квартира... В какой стране ты живешь? Главный город — столица?)</a:t>
            </a:r>
          </a:p>
          <a:p>
            <a:r>
              <a:rPr lang="ru-RU" b="1" dirty="0"/>
              <a:t>Представления об окружающих предметах</a:t>
            </a:r>
          </a:p>
          <a:p>
            <a:r>
              <a:rPr lang="ru-RU" dirty="0"/>
              <a:t>◈ Что это? Кто это?</a:t>
            </a:r>
          </a:p>
          <a:p>
            <a:r>
              <a:rPr lang="ru-RU" dirty="0"/>
              <a:t>◈ Узнать предмет по предложенной характеристике, например: то, из чего поливают цветы (лейка).</a:t>
            </a:r>
          </a:p>
          <a:p>
            <a:r>
              <a:rPr lang="ru-RU" dirty="0"/>
              <a:t>◈ Назвать части заданного предмета, например: у стула есть ножки, спинка, сиденье.</a:t>
            </a:r>
          </a:p>
          <a:p>
            <a:r>
              <a:rPr lang="ru-RU" dirty="0"/>
              <a:t>◈ Назвать детенышей, жилища животных, птиц.</a:t>
            </a:r>
          </a:p>
          <a:p>
            <a:r>
              <a:rPr lang="ru-RU" dirty="0"/>
              <a:t>◈ Знать названия деревьев, цветов, кустарников и т. д.</a:t>
            </a:r>
          </a:p>
          <a:p>
            <a:r>
              <a:rPr lang="ru-RU" dirty="0"/>
              <a:t>◈ Знать отличия диких животных от домашних, растений — диких от культурных.</a:t>
            </a:r>
          </a:p>
        </p:txBody>
      </p:sp>
    </p:spTree>
    <p:extLst>
      <p:ext uri="{BB962C8B-B14F-4D97-AF65-F5344CB8AC3E}">
        <p14:creationId xmlns:p14="http://schemas.microsoft.com/office/powerpoint/2010/main" val="237736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404664"/>
            <a:ext cx="69847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Словесно-логическое мышление</a:t>
            </a:r>
          </a:p>
          <a:p>
            <a:r>
              <a:rPr lang="ru-RU" b="1" dirty="0"/>
              <a:t>Классификация предметов</a:t>
            </a:r>
            <a:endParaRPr lang="ru-RU" dirty="0"/>
          </a:p>
          <a:p>
            <a:r>
              <a:rPr lang="ru-RU" dirty="0"/>
              <a:t>◈ Назвать обобщающее слово для ряда предметов, например: рубашка, куртка, юбка — одежда.</a:t>
            </a:r>
          </a:p>
          <a:p>
            <a:r>
              <a:rPr lang="ru-RU" dirty="0"/>
              <a:t>◈ Назвать один или несколько предметов, относящихся к предложенной группе, например: овощи — капуста, помидор.</a:t>
            </a:r>
          </a:p>
          <a:p>
            <a:r>
              <a:rPr lang="ru-RU" dirty="0"/>
              <a:t>◈ Выделить лишний из названных предметов, не относящийся к данной группе, например: платье, туфли, носки, кофта.</a:t>
            </a:r>
          </a:p>
          <a:p>
            <a:r>
              <a:rPr lang="ru-RU" b="1" dirty="0"/>
              <a:t>Сравнение: умение найти главное отличие или сходство</a:t>
            </a:r>
            <a:endParaRPr lang="ru-RU" dirty="0"/>
          </a:p>
          <a:p>
            <a:r>
              <a:rPr lang="ru-RU" dirty="0"/>
              <a:t>◈ Чем отличается человек от куклы, самолет от птицы, круг от квадрата, ручей от лужи, дерево от куста, хвойное дерево от лиственного. ◈ Чем похожи яблоко, помидор, мяч.</a:t>
            </a:r>
          </a:p>
          <a:p>
            <a:r>
              <a:rPr lang="ru-RU" b="1" dirty="0"/>
              <a:t>Умение определять причинно-следственные связи</a:t>
            </a:r>
            <a:endParaRPr lang="ru-RU" dirty="0"/>
          </a:p>
          <a:p>
            <a:r>
              <a:rPr lang="ru-RU" dirty="0"/>
              <a:t>◈ Подумай и догадайся: почему тает снег, почему качаются деревья?</a:t>
            </a:r>
          </a:p>
          <a:p>
            <a:r>
              <a:rPr lang="ru-RU" dirty="0"/>
              <a:t>◈ Сколько зайцев прячется за кустами, если видны четыре уха?</a:t>
            </a:r>
          </a:p>
          <a:p>
            <a:r>
              <a:rPr lang="ru-RU" b="1" dirty="0"/>
              <a:t>Временные представления</a:t>
            </a:r>
          </a:p>
          <a:p>
            <a:r>
              <a:rPr lang="ru-RU" dirty="0"/>
              <a:t>◈ Чередование частей суток: утро, день, вечер, ночь. ◈ Последовательность: вчера, сегодня, завтра.  ◈ Смена времен года: весна, лето, осень, зима.  ◈ Последовательность дней недели: от понедельника до воскресенья.</a:t>
            </a:r>
          </a:p>
        </p:txBody>
      </p:sp>
    </p:spTree>
    <p:extLst>
      <p:ext uri="{BB962C8B-B14F-4D97-AF65-F5344CB8AC3E}">
        <p14:creationId xmlns:p14="http://schemas.microsoft.com/office/powerpoint/2010/main" val="89645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2276871"/>
            <a:ext cx="7200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Математические представления</a:t>
            </a:r>
            <a:endParaRPr lang="ru-RU" dirty="0"/>
          </a:p>
          <a:p>
            <a:r>
              <a:rPr lang="ru-RU" dirty="0"/>
              <a:t>◈ Количественный и порядковый счет в пределах 10 (от любого числа). </a:t>
            </a:r>
          </a:p>
          <a:p>
            <a:r>
              <a:rPr lang="ru-RU" dirty="0"/>
              <a:t>◈ Знание цифр от 0 до 9.</a:t>
            </a:r>
          </a:p>
          <a:p>
            <a:r>
              <a:rPr lang="ru-RU" dirty="0"/>
              <a:t>◈ Уравнивание неравных групп предметов (сколько нужно прибавить, отнять, чтобы было поровну).</a:t>
            </a:r>
          </a:p>
          <a:p>
            <a:r>
              <a:rPr lang="ru-RU" dirty="0"/>
              <a:t>◈ Знание геометрических форм: круг, овал, квадрат, прямоугольник, треугольник.</a:t>
            </a:r>
          </a:p>
          <a:p>
            <a:r>
              <a:rPr lang="ru-RU" dirty="0"/>
              <a:t>◈ Группировка предметов по форме.</a:t>
            </a:r>
          </a:p>
          <a:p>
            <a:r>
              <a:rPr lang="ru-RU" dirty="0"/>
              <a:t>◈ Умение составлять и решать задачи в пределах 10 (на наглядной основе на сложение и вычитание).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552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916832"/>
            <a:ext cx="7200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Представления величины и пространства</a:t>
            </a:r>
          </a:p>
          <a:p>
            <a:r>
              <a:rPr lang="ru-RU" dirty="0"/>
              <a:t>◈ Умение измерять, сравнивать длину, ширину, высоту предмета с помощью условной мерки.</a:t>
            </a:r>
          </a:p>
          <a:p>
            <a:r>
              <a:rPr lang="ru-RU" dirty="0"/>
              <a:t>◈ Делить круг, квадрат на 2,4 равные части.</a:t>
            </a:r>
          </a:p>
          <a:p>
            <a:r>
              <a:rPr lang="ru-RU" dirty="0"/>
              <a:t>◈ Раскладывать предметы в возрастающей или убывающей последовательности (матрешки, детали пирамидки).</a:t>
            </a:r>
          </a:p>
          <a:p>
            <a:r>
              <a:rPr lang="ru-RU" dirty="0"/>
              <a:t>◈ Разбираться в понятиях: большой, меньше, еще меньше (и в обратном порядке), широкий, узкий, длинный, короткий, высокий, низкий.</a:t>
            </a:r>
          </a:p>
          <a:p>
            <a:r>
              <a:rPr lang="ru-RU" dirty="0"/>
              <a:t>◈ Ориентироваться в пространстве: вперед, назад, вправо, влево, близко, далеко, низко, высоко, между, за, перед, в, над, под, на.</a:t>
            </a:r>
          </a:p>
        </p:txBody>
      </p:sp>
    </p:spTree>
    <p:extLst>
      <p:ext uri="{BB962C8B-B14F-4D97-AF65-F5344CB8AC3E}">
        <p14:creationId xmlns:p14="http://schemas.microsoft.com/office/powerpoint/2010/main" val="392139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2564903"/>
            <a:ext cx="68407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Беседы обо всем</a:t>
            </a:r>
          </a:p>
          <a:p>
            <a:r>
              <a:rPr lang="ru-RU" dirty="0"/>
              <a:t>◈ Твои любимые игры, занятия?    ◈ Как послать письмо в другой город?</a:t>
            </a:r>
          </a:p>
          <a:p>
            <a:r>
              <a:rPr lang="ru-RU" dirty="0"/>
              <a:t>◈ Правила пешеходов — как надо переходить улицу?  ◈ Какую работу выполняешь дома, в детском саду?</a:t>
            </a:r>
          </a:p>
          <a:p>
            <a:r>
              <a:rPr lang="ru-RU" dirty="0"/>
              <a:t>◈ Расскажи о продуктах питания: их покупка, правила приготовления блюд (мыть, чистить, крошить, варить, тушить, жарить, запекать) на основе личного опыта, наблюдений.</a:t>
            </a:r>
          </a:p>
          <a:p>
            <a:r>
              <a:rPr lang="ru-RU" dirty="0"/>
              <a:t>◈ Как можно улучшить человеку настроение?</a:t>
            </a:r>
          </a:p>
          <a:p>
            <a:r>
              <a:rPr lang="ru-RU" dirty="0"/>
              <a:t>◈ Какие профессии бывают в театре? (Актер, костюмер, декоратор, режиссер.)</a:t>
            </a:r>
          </a:p>
          <a:p>
            <a:r>
              <a:rPr lang="ru-RU" dirty="0"/>
              <a:t>◈ Что такое музей?    ◈ Какая бывает погода?</a:t>
            </a:r>
          </a:p>
        </p:txBody>
      </p:sp>
    </p:spTree>
    <p:extLst>
      <p:ext uri="{BB962C8B-B14F-4D97-AF65-F5344CB8AC3E}">
        <p14:creationId xmlns:p14="http://schemas.microsoft.com/office/powerpoint/2010/main" val="137986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-1"/>
            <a:ext cx="792088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Определите список тем и направлений, согласно возрасту вашего ребенка, чем вы будете заниматься в ближайшее время.  </a:t>
            </a: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Напишите план. Позже делайте в нем пометки о пройденных темах. </a:t>
            </a: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Подготовьте материал по выбранной теме. Это необязательно могут быть дорогостоящие наборы. Очень многое можно сделать самим. Еще лучше с ребенком (собрать для счета шишки или каштаны, вырезать из бумаги листья деревьев  и т.д.). </a:t>
            </a: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Используйте любую бытовую ситуацию для закрепления пройденного - на прогулке (например, посчитать машины или птичек), по дороге в детский сад (например, лево, право), в магазине (например, верхняя. нижняя полки) и т.д.. </a:t>
            </a: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Превратите любой знакомый процесс (для вас!) в увлекательное наблюдение, научный опыт (для ребёнка!). </a:t>
            </a: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Давайте конкретные задания. Исключите такие просьбы как: "Порисуй что-нибудь", "Займись чем-нибудь". </a:t>
            </a: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Даже если ребенок плохо справился с заданием, обязательно найдите за что похвалить. Исключите критику. </a:t>
            </a: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отмахивайтесь от детских вопросов. Если не уверены в ответе, можно вместе его поискать. </a:t>
            </a: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Старайтесь как можно чаще сами задавать ребенку уточняющие вопросы, интересуйтесь его мнением. </a:t>
            </a: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Ограничьте просмотр телепередач и компьютерные игры, до 30 минут в день!!! </a:t>
            </a:r>
          </a:p>
        </p:txBody>
      </p:sp>
    </p:spTree>
    <p:extLst>
      <p:ext uri="{BB962C8B-B14F-4D97-AF65-F5344CB8AC3E}">
        <p14:creationId xmlns:p14="http://schemas.microsoft.com/office/powerpoint/2010/main" val="114870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7"/>
          <p:cNvSpPr txBox="1"/>
          <p:nvPr/>
        </p:nvSpPr>
        <p:spPr>
          <a:xfrm>
            <a:off x="360362" y="1836736"/>
            <a:ext cx="2620962" cy="173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022"/>
              </a:buClr>
              <a:buSzPts val="2000"/>
              <a:buFont typeface="Arial"/>
              <a:buNone/>
            </a:pPr>
            <a:r>
              <a:rPr lang="en-US" sz="20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Родители</a:t>
            </a:r>
            <a:r>
              <a:rPr lang="en-US" sz="20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влияют</a:t>
            </a:r>
            <a:r>
              <a:rPr lang="en-US" sz="20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на</a:t>
            </a:r>
            <a:r>
              <a:rPr lang="en-US" sz="20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поведение</a:t>
            </a:r>
            <a:r>
              <a:rPr lang="en-US" sz="20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ребенка</a:t>
            </a:r>
            <a:r>
              <a:rPr lang="en-US" sz="20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методами</a:t>
            </a:r>
            <a:r>
              <a:rPr lang="en-US" sz="20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поощрения</a:t>
            </a:r>
            <a:r>
              <a:rPr lang="en-US" sz="20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или</a:t>
            </a:r>
            <a:r>
              <a:rPr lang="en-US" sz="20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наказания</a:t>
            </a:r>
            <a:r>
              <a:rPr lang="en-US" sz="20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/>
          </a:p>
        </p:txBody>
      </p:sp>
      <p:sp>
        <p:nvSpPr>
          <p:cNvPr id="210" name="Google Shape;210;p37"/>
          <p:cNvSpPr txBox="1"/>
          <p:nvPr/>
        </p:nvSpPr>
        <p:spPr>
          <a:xfrm>
            <a:off x="3419475" y="188640"/>
            <a:ext cx="2239962" cy="18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022"/>
              </a:buClr>
              <a:buSzPts val="1800"/>
              <a:buFont typeface="Arial"/>
              <a:buNone/>
            </a:pPr>
            <a:r>
              <a:rPr lang="en-US" sz="18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Родители</a:t>
            </a:r>
            <a:r>
              <a:rPr lang="en-US" sz="18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являются</a:t>
            </a:r>
            <a:r>
              <a:rPr lang="en-US" sz="18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основным</a:t>
            </a:r>
            <a:r>
              <a:rPr lang="en-US" sz="18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источником</a:t>
            </a:r>
            <a:r>
              <a:rPr lang="en-US" sz="18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жизненного</a:t>
            </a:r>
            <a:r>
              <a:rPr lang="en-US" sz="18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опыта</a:t>
            </a:r>
            <a:r>
              <a:rPr lang="en-US" sz="18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/>
          </a:p>
        </p:txBody>
      </p:sp>
      <p:sp>
        <p:nvSpPr>
          <p:cNvPr id="211" name="Google Shape;211;p37"/>
          <p:cNvSpPr txBox="1"/>
          <p:nvPr/>
        </p:nvSpPr>
        <p:spPr>
          <a:xfrm>
            <a:off x="6300787" y="1836736"/>
            <a:ext cx="2520949" cy="209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022"/>
              </a:buClr>
              <a:buSzPts val="1800"/>
              <a:buFont typeface="Arial"/>
              <a:buNone/>
            </a:pPr>
            <a:r>
              <a:rPr lang="en-US" sz="18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Семья</a:t>
            </a:r>
            <a:r>
              <a:rPr lang="en-US" sz="18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обеспечивает</a:t>
            </a:r>
            <a:r>
              <a:rPr lang="en-US" sz="18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чувство</a:t>
            </a:r>
            <a:r>
              <a:rPr lang="en-US" sz="18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безопасности</a:t>
            </a:r>
            <a:r>
              <a:rPr lang="en-US" sz="18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ребенка</a:t>
            </a:r>
            <a:r>
              <a:rPr lang="en-US" sz="18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во</a:t>
            </a:r>
            <a:r>
              <a:rPr lang="en-US" sz="18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внешнем</a:t>
            </a:r>
            <a:r>
              <a:rPr lang="en-US" sz="18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мире</a:t>
            </a:r>
            <a:r>
              <a:rPr lang="en-US" sz="18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18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исследовании</a:t>
            </a:r>
            <a:r>
              <a:rPr lang="en-US" sz="18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новых</a:t>
            </a:r>
            <a:r>
              <a:rPr lang="en-US" sz="18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способов</a:t>
            </a:r>
            <a:r>
              <a:rPr lang="en-US" sz="18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его</a:t>
            </a:r>
            <a:r>
              <a:rPr lang="en-US" sz="18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освоения</a:t>
            </a:r>
            <a:r>
              <a:rPr lang="en-US" sz="1800" b="1" i="0" u="none" dirty="0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/>
          </a:p>
        </p:txBody>
      </p:sp>
      <p:sp>
        <p:nvSpPr>
          <p:cNvPr id="212" name="Google Shape;212;p37"/>
          <p:cNvSpPr txBox="1"/>
          <p:nvPr/>
        </p:nvSpPr>
        <p:spPr>
          <a:xfrm>
            <a:off x="500062" y="4922837"/>
            <a:ext cx="3271837" cy="173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022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Общение в семье является основным фактором, влияющим на развитие собственных взглядов, норм, установок и идей ребенка. </a:t>
            </a:r>
            <a:endParaRPr/>
          </a:p>
        </p:txBody>
      </p:sp>
      <p:sp>
        <p:nvSpPr>
          <p:cNvPr id="213" name="Google Shape;213;p37"/>
          <p:cNvSpPr txBox="1"/>
          <p:nvPr/>
        </p:nvSpPr>
        <p:spPr>
          <a:xfrm>
            <a:off x="6119812" y="4679950"/>
            <a:ext cx="2700337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022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rgbClr val="6E2022"/>
                </a:solidFill>
                <a:latin typeface="Arial"/>
                <a:ea typeface="Arial"/>
                <a:cs typeface="Arial"/>
                <a:sym typeface="Arial"/>
              </a:rPr>
              <a:t>Ребенок перенимает у родителей основы поведения в обществе. </a:t>
            </a:r>
            <a:endParaRPr/>
          </a:p>
        </p:txBody>
      </p:sp>
      <p:sp>
        <p:nvSpPr>
          <p:cNvPr id="214" name="Google Shape;214;p37"/>
          <p:cNvSpPr/>
          <p:nvPr/>
        </p:nvSpPr>
        <p:spPr>
          <a:xfrm>
            <a:off x="3157537" y="2339975"/>
            <a:ext cx="3143250" cy="2700337"/>
          </a:xfrm>
          <a:prstGeom prst="ellipse">
            <a:avLst/>
          </a:prstGeom>
          <a:gradFill>
            <a:gsLst>
              <a:gs pos="0">
                <a:srgbClr val="FFF200"/>
              </a:gs>
              <a:gs pos="100000">
                <a:srgbClr val="4D0808"/>
              </a:gs>
            </a:gsLst>
            <a:lin ang="13500000" scaled="0"/>
          </a:gradFill>
          <a:ln w="3815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37"/>
          <p:cNvSpPr txBox="1"/>
          <p:nvPr/>
        </p:nvSpPr>
        <p:spPr>
          <a:xfrm>
            <a:off x="3500437" y="2879725"/>
            <a:ext cx="2800350" cy="2519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Пять основных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принципов влияния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родителей на ребенка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6169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8"/>
          <p:cNvSpPr/>
          <p:nvPr/>
        </p:nvSpPr>
        <p:spPr>
          <a:xfrm>
            <a:off x="3143250" y="1643062"/>
            <a:ext cx="2782887" cy="492601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DFDFD"/>
              </a:gs>
              <a:gs pos="100000">
                <a:srgbClr val="D7D7D7"/>
              </a:gs>
            </a:gsLst>
            <a:lin ang="5400000" scaled="0"/>
          </a:gradFill>
          <a:ln w="19075" cap="flat" cmpd="sng">
            <a:solidFill>
              <a:srgbClr val="C0C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8"/>
          <p:cNvSpPr/>
          <p:nvPr/>
        </p:nvSpPr>
        <p:spPr>
          <a:xfrm>
            <a:off x="6000750" y="1643062"/>
            <a:ext cx="2941637" cy="492601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DFDFD"/>
              </a:gs>
              <a:gs pos="100000">
                <a:srgbClr val="D7D7D7"/>
              </a:gs>
            </a:gsLst>
            <a:lin ang="5400000" scaled="0"/>
          </a:gradFill>
          <a:ln w="19075" cap="flat" cmpd="sng">
            <a:solidFill>
              <a:srgbClr val="C0C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38"/>
          <p:cNvSpPr/>
          <p:nvPr/>
        </p:nvSpPr>
        <p:spPr>
          <a:xfrm>
            <a:off x="6029325" y="1357312"/>
            <a:ext cx="2955925" cy="1425575"/>
          </a:xfrm>
          <a:prstGeom prst="roundRect">
            <a:avLst>
              <a:gd name="adj" fmla="val 16667"/>
            </a:avLst>
          </a:prstGeom>
          <a:solidFill>
            <a:srgbClr val="E1595C"/>
          </a:solidFill>
          <a:ln w="3815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38"/>
          <p:cNvSpPr/>
          <p:nvPr/>
        </p:nvSpPr>
        <p:spPr>
          <a:xfrm>
            <a:off x="6075362" y="1444625"/>
            <a:ext cx="2852737" cy="57785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FFF"/>
              </a:gs>
              <a:gs pos="100000">
                <a:srgbClr val="E1595C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38"/>
          <p:cNvSpPr/>
          <p:nvPr/>
        </p:nvSpPr>
        <p:spPr>
          <a:xfrm>
            <a:off x="3071812" y="1357312"/>
            <a:ext cx="2898775" cy="1425575"/>
          </a:xfrm>
          <a:prstGeom prst="roundRect">
            <a:avLst>
              <a:gd name="adj" fmla="val 16667"/>
            </a:avLst>
          </a:prstGeom>
          <a:solidFill>
            <a:srgbClr val="4BA5EF"/>
          </a:solidFill>
          <a:ln w="3815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8"/>
          <p:cNvSpPr/>
          <p:nvPr/>
        </p:nvSpPr>
        <p:spPr>
          <a:xfrm>
            <a:off x="3116262" y="1444625"/>
            <a:ext cx="2795587" cy="57785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FFF"/>
              </a:gs>
              <a:gs pos="100000">
                <a:srgbClr val="4BA5EF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38"/>
          <p:cNvSpPr/>
          <p:nvPr/>
        </p:nvSpPr>
        <p:spPr>
          <a:xfrm>
            <a:off x="127000" y="1643062"/>
            <a:ext cx="2855912" cy="499745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DFDFD"/>
              </a:gs>
              <a:gs pos="100000">
                <a:srgbClr val="D7D7D7"/>
              </a:gs>
            </a:gsLst>
            <a:lin ang="5400000" scaled="0"/>
          </a:gradFill>
          <a:ln w="19075" cap="flat" cmpd="sng">
            <a:solidFill>
              <a:srgbClr val="C0C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38"/>
          <p:cNvSpPr/>
          <p:nvPr/>
        </p:nvSpPr>
        <p:spPr>
          <a:xfrm>
            <a:off x="127000" y="1428750"/>
            <a:ext cx="2855912" cy="1354137"/>
          </a:xfrm>
          <a:prstGeom prst="roundRect">
            <a:avLst>
              <a:gd name="adj" fmla="val 16667"/>
            </a:avLst>
          </a:prstGeom>
          <a:solidFill>
            <a:srgbClr val="80E05A"/>
          </a:solidFill>
          <a:ln w="3815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8"/>
          <p:cNvSpPr/>
          <p:nvPr/>
        </p:nvSpPr>
        <p:spPr>
          <a:xfrm>
            <a:off x="171450" y="1511300"/>
            <a:ext cx="2754312" cy="549275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FFF"/>
              </a:gs>
              <a:gs pos="100000">
                <a:srgbClr val="80E05A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38"/>
          <p:cNvSpPr txBox="1"/>
          <p:nvPr/>
        </p:nvSpPr>
        <p:spPr>
          <a:xfrm>
            <a:off x="214312" y="428625"/>
            <a:ext cx="9140825" cy="484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Arial"/>
              <a:buNone/>
            </a:pPr>
            <a:r>
              <a:rPr lang="en-US" sz="2600" b="1" i="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Причины серьезных нарушений поведения детей </a:t>
            </a:r>
            <a:endParaRPr/>
          </a:p>
        </p:txBody>
      </p:sp>
      <p:sp>
        <p:nvSpPr>
          <p:cNvPr id="230" name="Google Shape;230;p38"/>
          <p:cNvSpPr txBox="1"/>
          <p:nvPr/>
        </p:nvSpPr>
        <p:spPr>
          <a:xfrm>
            <a:off x="500062" y="1643062"/>
            <a:ext cx="2068512" cy="6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Борьба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за внимание</a:t>
            </a:r>
            <a:r>
              <a:rPr lang="en-US"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231" name="Google Shape;231;p38"/>
          <p:cNvSpPr txBox="1"/>
          <p:nvPr/>
        </p:nvSpPr>
        <p:spPr>
          <a:xfrm>
            <a:off x="285750" y="3071812"/>
            <a:ext cx="2425700" cy="2522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Ребенку не хватает внимания, которое ему так необходимо для нормального развития и эмоционального благополучия. Дети часто обижены на родителей. Причины могут быть разными. </a:t>
            </a:r>
            <a:endParaRPr/>
          </a:p>
        </p:txBody>
      </p:sp>
      <p:sp>
        <p:nvSpPr>
          <p:cNvPr id="232" name="Google Shape;232;p38"/>
          <p:cNvSpPr txBox="1"/>
          <p:nvPr/>
        </p:nvSpPr>
        <p:spPr>
          <a:xfrm>
            <a:off x="3286125" y="1714500"/>
            <a:ext cx="2497137" cy="6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Борьба за самоутверждение </a:t>
            </a:r>
            <a:endParaRPr/>
          </a:p>
        </p:txBody>
      </p:sp>
      <p:sp>
        <p:nvSpPr>
          <p:cNvPr id="233" name="Google Shape;233;p38"/>
          <p:cNvSpPr txBox="1"/>
          <p:nvPr/>
        </p:nvSpPr>
        <p:spPr>
          <a:xfrm>
            <a:off x="3500437" y="3214687"/>
            <a:ext cx="1925637" cy="1062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Борьба против чрезмерной родительской опеки и власти.</a:t>
            </a:r>
            <a:endParaRPr/>
          </a:p>
        </p:txBody>
      </p:sp>
      <p:sp>
        <p:nvSpPr>
          <p:cNvPr id="234" name="Google Shape;234;p38"/>
          <p:cNvSpPr txBox="1"/>
          <p:nvPr/>
        </p:nvSpPr>
        <p:spPr>
          <a:xfrm>
            <a:off x="6072187" y="1643062"/>
            <a:ext cx="2855912" cy="6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Потеря веры в собственный успех </a:t>
            </a:r>
            <a:endParaRPr/>
          </a:p>
        </p:txBody>
      </p:sp>
      <p:sp>
        <p:nvSpPr>
          <p:cNvPr id="235" name="Google Shape;235;p38"/>
          <p:cNvSpPr txBox="1"/>
          <p:nvPr/>
        </p:nvSpPr>
        <p:spPr>
          <a:xfrm>
            <a:off x="6215062" y="3143250"/>
            <a:ext cx="2711450" cy="2522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Ребенок переживает свое неблагополучие в какой-то одной области жизни, а неудачи у него возникают совсем в другой.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Он приходит к выводу: «Нечего стараться, все равно ничего не выйдет». </a:t>
            </a:r>
            <a:endParaRPr/>
          </a:p>
        </p:txBody>
      </p:sp>
      <p:sp>
        <p:nvSpPr>
          <p:cNvPr id="236" name="Google Shape;236;p38"/>
          <p:cNvSpPr txBox="1"/>
          <p:nvPr/>
        </p:nvSpPr>
        <p:spPr>
          <a:xfrm>
            <a:off x="2797175" y="-1571625"/>
            <a:ext cx="2373312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rPr lang="en-US"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3.Желание отомстить. </a:t>
            </a:r>
            <a:endParaRPr/>
          </a:p>
        </p:txBody>
      </p:sp>
      <p:pic>
        <p:nvPicPr>
          <p:cNvPr id="237" name="Google Shape;237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43250" y="4602162"/>
            <a:ext cx="1925637" cy="22526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373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9" y="404664"/>
            <a:ext cx="6408712" cy="5721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605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23528" y="2686854"/>
            <a:ext cx="828092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Но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родители продолжают оставаться примером для детей. Если родители несут позитивную информацию, если у ребенка на душе хорошо, нет страха, обиды, тревоги, то любую информацию (личностную и интеллектуальную) можно заложить в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ребенка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3140967"/>
            <a:ext cx="65982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7272807" cy="5721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4" descr="blob:https://web.whatsapp.com/72793085-8857-4820-963b-4ef5717a4a4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67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7416823" cy="5865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4" descr="blob:https://web.whatsapp.com/1a5c0a50-97cf-4b16-9c7c-eb6b55660e2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11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276872"/>
            <a:ext cx="5256584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111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1666041"/>
              </p:ext>
            </p:extLst>
          </p:nvPr>
        </p:nvGraphicFramePr>
        <p:xfrm>
          <a:off x="323528" y="620688"/>
          <a:ext cx="8640960" cy="62327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2980"/>
                <a:gridCol w="4025692"/>
                <a:gridCol w="2592288"/>
              </a:tblGrid>
              <a:tr h="116460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Дни недели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657" marR="39657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Образовательная деятельность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657" marR="39657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657" marR="39657" marT="0" marB="0"/>
                </a:tc>
              </a:tr>
              <a:tr h="148305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ПОНЕДЕЛЬНИК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657" marR="39657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1.Художественно-продуктивная деятельность. Рисование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2.Познавательно-исследовательская деятельность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3.Занятие физической культурой 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657" marR="39657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9.15 - 9.40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9.50 - 10.15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15.30 - 15.55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657" marR="39657" marT="0" marB="0"/>
                </a:tc>
              </a:tr>
              <a:tr h="1297673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ВТОРНИК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657" marR="39657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1.Познавательно-исследовательская деятельность (РЭМП)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2.Коммуникация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3.Музыкально-творческая деятельность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657" marR="39657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9.15 - 9.40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9.50 - 10.15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10.30 - 10.55</a:t>
                      </a:r>
                    </a:p>
                    <a:p>
                      <a:pPr indent="4495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657" marR="39657" marT="0" marB="0"/>
                </a:tc>
              </a:tr>
              <a:tr h="1297673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657" marR="39657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1.Подготовка к обучению грамоте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2.Ознакомление с художественной литературой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3.Занятие физической культурой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657" marR="39657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9.15 - 9.40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9.50 - 10.15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15.30 - 15.55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657" marR="39657" marT="0" marB="0"/>
                </a:tc>
              </a:tr>
              <a:tr h="1112289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ЧЕТВЕРГ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657" marR="39657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1.Познавательно-исследовательская деятельность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2.Занятие физической культурой (на воздухе)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657" marR="39657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9.15 - 9.40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10.40 - 11.05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657" marR="39657" marT="0" marB="0"/>
                </a:tc>
              </a:tr>
              <a:tr h="741527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ПЯТНИЦА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657" marR="39657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1.Художественно-продуктивная деятельность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2.Музыкально-творческая деятельность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657" marR="39657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9.15 - 9.40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11.00- 11.25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657" marR="3965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537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8002" y="620688"/>
            <a:ext cx="65527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+mn-lt"/>
              </a:rPr>
              <a:t>Возраст 5-6 лет - это старший дошкольный возраст. Он является очень важным возрастом в развитии познавательной сферы ребенка, интеллектуальной и личностной</a:t>
            </a:r>
            <a:r>
              <a:rPr lang="ru-RU" sz="28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950634"/>
            <a:ext cx="63367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+mn-lt"/>
              </a:rPr>
              <a:t>В 5-6 лет ребенок как губка впитывает всю познавательную информацию.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988840"/>
            <a:ext cx="7941568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Все больший интерес ребенка 5-ти лет направляется на сферу </a:t>
            </a:r>
            <a:r>
              <a:rPr lang="ru-RU" b="1" i="1" dirty="0">
                <a:solidFill>
                  <a:srgbClr val="002060"/>
                </a:solidFill>
              </a:rPr>
              <a:t>взаимоотношений между людьми</a:t>
            </a:r>
            <a:r>
              <a:rPr lang="ru-RU" dirty="0">
                <a:solidFill>
                  <a:srgbClr val="002060"/>
                </a:solidFill>
              </a:rPr>
              <a:t>. Оценки взрослого подвергаются критическому анализу и сравнению со своими собственными. Под воздействием этих оценок представления ребёнка о Я-реальном и Я-идеальном дифференцируются более четко.</a:t>
            </a:r>
          </a:p>
        </p:txBody>
      </p:sp>
    </p:spTree>
    <p:extLst>
      <p:ext uri="{BB962C8B-B14F-4D97-AF65-F5344CB8AC3E}">
        <p14:creationId xmlns:p14="http://schemas.microsoft.com/office/powerpoint/2010/main" val="221473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310</TotalTime>
  <Words>1687</Words>
  <Application>Microsoft Office PowerPoint</Application>
  <PresentationFormat>Экран (4:3)</PresentationFormat>
  <Paragraphs>195</Paragraphs>
  <Slides>31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Шаблон 2</vt:lpstr>
      <vt:lpstr>ВОЗРАСТНЫЕ  ОСОБЕННОСТИ       ДЕТЕЙ  5-6 ЛЕТ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ВОЗРАСТНЫЕ  ОСОБЕННОСТИ       ДЕТЕЙ  5-6 ЛЕТ</dc:title>
  <dc:creator>Пользователь</dc:creator>
  <cp:lastModifiedBy>Ира Шагапова</cp:lastModifiedBy>
  <cp:revision>33</cp:revision>
  <dcterms:created xsi:type="dcterms:W3CDTF">2013-10-18T17:44:48Z</dcterms:created>
  <dcterms:modified xsi:type="dcterms:W3CDTF">2021-10-22T05:53:35Z</dcterms:modified>
</cp:coreProperties>
</file>