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58" r:id="rId3"/>
    <p:sldId id="276" r:id="rId4"/>
    <p:sldId id="257" r:id="rId5"/>
    <p:sldId id="259" r:id="rId6"/>
    <p:sldId id="260" r:id="rId7"/>
    <p:sldId id="265" r:id="rId9"/>
    <p:sldId id="261" r:id="rId10"/>
    <p:sldId id="262" r:id="rId11"/>
    <p:sldId id="267" r:id="rId12"/>
    <p:sldId id="270" r:id="rId13"/>
    <p:sldId id="263" r:id="rId14"/>
    <p:sldId id="272" r:id="rId15"/>
    <p:sldId id="273" r:id="rId16"/>
    <p:sldId id="275" r:id="rId17"/>
    <p:sldId id="27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4D8FDF-2B0D-48AA-9F59-EE03595798F6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2A58E-4C3B-4DEC-91DC-073992429AE2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42A58E-4C3B-4DEC-91DC-073992429AE2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  <a:p>
            <a:pPr lvl="1" eaLnBrk="1" latinLnBrk="0" hangingPunct="1"/>
            <a:r>
              <a:rPr kumimoji="0" lang="ru-RU" smtClean="0"/>
              <a:t>Второй уровень</a:t>
            </a:r>
            <a:endParaRPr kumimoji="0" lang="ru-RU" smtClean="0"/>
          </a:p>
          <a:p>
            <a:pPr lvl="2" eaLnBrk="1" latinLnBrk="0" hangingPunct="1"/>
            <a:r>
              <a:rPr kumimoji="0" lang="ru-RU" smtClean="0"/>
              <a:t>Третий уровень</a:t>
            </a:r>
            <a:endParaRPr kumimoji="0" lang="ru-RU" smtClean="0"/>
          </a:p>
          <a:p>
            <a:pPr lvl="3" eaLnBrk="1" latinLnBrk="0" hangingPunct="1"/>
            <a:r>
              <a:rPr kumimoji="0" lang="ru-RU" smtClean="0"/>
              <a:t>Четвертый уровень</a:t>
            </a:r>
            <a:endParaRPr kumimoji="0" lang="ru-RU" smtClean="0"/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 panose="05000000000000000000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 panose="05020102010507070707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 panose="05000000000000000000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 panose="05000000000000000000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 panose="05020102010507070707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 panose="05000000000000000000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3.png"/><Relationship Id="rId1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7.jpeg"/><Relationship Id="rId2" Type="http://schemas.openxmlformats.org/officeDocument/2006/relationships/image" Target="../media/image19.jpeg"/><Relationship Id="rId1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539552" y="1988840"/>
            <a:ext cx="8136904" cy="45365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/>
              <a:t>Родительское собрание</a:t>
            </a:r>
            <a:endParaRPr lang="ru-RU" sz="2800" b="1" dirty="0" smtClean="0"/>
          </a:p>
          <a:p>
            <a:pPr marL="0" indent="0" algn="ctr">
              <a:buNone/>
            </a:pPr>
            <a:r>
              <a:rPr lang="ru-RU" sz="2800" b="1" dirty="0" smtClean="0"/>
              <a:t>«Возрастные и индивидуальные особенности развития детей 4-5 лет</a:t>
            </a:r>
            <a:r>
              <a:rPr lang="ru-RU" sz="2800" b="1" dirty="0" smtClean="0"/>
              <a:t>»</a:t>
            </a:r>
            <a:endParaRPr lang="ru-RU" sz="2800" b="1" dirty="0" smtClean="0"/>
          </a:p>
          <a:p>
            <a:pPr marL="0" indent="0" algn="ctr">
              <a:buNone/>
            </a:pPr>
            <a:endParaRPr lang="ru-RU" sz="2800" dirty="0"/>
          </a:p>
          <a:p>
            <a:pPr marL="0" indent="0" algn="r">
              <a:buNone/>
            </a:pPr>
            <a:endParaRPr lang="ru-RU" sz="2800" dirty="0" smtClean="0"/>
          </a:p>
          <a:p>
            <a:pPr marL="0" indent="0" algn="ctr">
              <a:buNone/>
            </a:pPr>
            <a:r>
              <a:rPr lang="ru-RU" sz="2000" dirty="0" smtClean="0"/>
              <a:t>2020г.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16632"/>
            <a:ext cx="4248472" cy="3672408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sz="3200" b="1" dirty="0">
                <a:solidFill>
                  <a:srgbClr val="0070C0"/>
                </a:solidFill>
              </a:rPr>
              <a:t>АППЛИКАЦИЯ</a:t>
            </a:r>
            <a:r>
              <a:rPr lang="ru-RU" b="1" dirty="0"/>
              <a:t> </a:t>
            </a:r>
            <a:br>
              <a:rPr lang="ru-RU" dirty="0"/>
            </a:br>
            <a:endParaRPr lang="ru-RU" dirty="0" smtClean="0"/>
          </a:p>
          <a:p>
            <a:r>
              <a:rPr lang="ru-RU" sz="3200" dirty="0" smtClean="0"/>
              <a:t>Правильно </a:t>
            </a:r>
            <a:r>
              <a:rPr lang="ru-RU" sz="3200" dirty="0"/>
              <a:t>держать ножницы и действовать </a:t>
            </a:r>
            <a:r>
              <a:rPr lang="ru-RU" sz="3200" dirty="0" smtClean="0"/>
              <a:t>ими.</a:t>
            </a:r>
            <a:r>
              <a:rPr lang="ru-RU" sz="3200" dirty="0"/>
              <a:t> </a:t>
            </a:r>
            <a:endParaRPr lang="ru-RU" sz="3200" dirty="0" smtClean="0"/>
          </a:p>
          <a:p>
            <a:r>
              <a:rPr lang="ru-RU" sz="3200" dirty="0" smtClean="0"/>
              <a:t>Раскладывать </a:t>
            </a:r>
            <a:r>
              <a:rPr lang="ru-RU" sz="3200" dirty="0"/>
              <a:t>и наклеивать предметы, состоящие из отдельных частей. </a:t>
            </a:r>
            <a:br>
              <a:rPr lang="ru-RU" sz="3200" dirty="0"/>
            </a:br>
            <a:r>
              <a:rPr lang="ru-RU" sz="3200" dirty="0"/>
              <a:t>Составлять узоры из </a:t>
            </a:r>
            <a:r>
              <a:rPr lang="ru-RU" sz="3200" dirty="0" smtClean="0"/>
              <a:t>геометрических </a:t>
            </a:r>
            <a:r>
              <a:rPr lang="ru-RU" sz="3200" dirty="0"/>
              <a:t>форм на полосе, квадрате, круге, </a:t>
            </a:r>
            <a:r>
              <a:rPr lang="ru-RU" sz="3200" dirty="0" smtClean="0"/>
              <a:t>чередовать </a:t>
            </a:r>
            <a:r>
              <a:rPr lang="ru-RU" sz="3200" dirty="0"/>
              <a:t>их по цвету, форме, величине и последовательно наклеивать </a:t>
            </a:r>
            <a:br>
              <a:rPr lang="ru-RU" sz="3200" dirty="0"/>
            </a:br>
            <a:endParaRPr lang="ru-RU" sz="3200" dirty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716016" y="118862"/>
            <a:ext cx="4248472" cy="5038330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sz="3200" b="1" dirty="0">
                <a:solidFill>
                  <a:srgbClr val="0070C0"/>
                </a:solidFill>
              </a:rPr>
              <a:t>КОНСТРУИРОВАНИЕ</a:t>
            </a:r>
            <a:r>
              <a:rPr lang="ru-RU" sz="3200" b="1" dirty="0"/>
              <a:t> </a:t>
            </a:r>
            <a:br>
              <a:rPr lang="ru-RU" dirty="0"/>
            </a:br>
            <a:endParaRPr lang="ru-RU" dirty="0" smtClean="0"/>
          </a:p>
          <a:p>
            <a:r>
              <a:rPr lang="ru-RU" sz="3200" dirty="0"/>
              <a:t>З</a:t>
            </a:r>
            <a:r>
              <a:rPr lang="ru-RU" sz="3200" dirty="0" smtClean="0"/>
              <a:t>нать </a:t>
            </a:r>
            <a:r>
              <a:rPr lang="ru-RU" sz="3200" dirty="0"/>
              <a:t>и называть основные детали строительного материала (куб, брусок, пластины) </a:t>
            </a:r>
            <a:endParaRPr lang="ru-RU" sz="3200" dirty="0" smtClean="0"/>
          </a:p>
          <a:p>
            <a:r>
              <a:rPr lang="ru-RU" sz="3200" dirty="0" smtClean="0"/>
              <a:t>учить </a:t>
            </a:r>
            <a:r>
              <a:rPr lang="ru-RU" sz="3200" dirty="0"/>
              <a:t>анализировать образец постройки: выделять основные части и различать их по величине и форме </a:t>
            </a:r>
            <a:endParaRPr lang="ru-RU" sz="3200" dirty="0" smtClean="0"/>
          </a:p>
          <a:p>
            <a:r>
              <a:rPr lang="ru-RU" sz="3200" dirty="0" smtClean="0"/>
              <a:t>изменять </a:t>
            </a:r>
            <a:r>
              <a:rPr lang="ru-RU" sz="3200" dirty="0"/>
              <a:t>постройки, надстраивая или заменяя одни детали другими </a:t>
            </a:r>
            <a:endParaRPr lang="ru-RU" sz="3200" dirty="0" smtClean="0"/>
          </a:p>
          <a:p>
            <a:r>
              <a:rPr lang="ru-RU" sz="3200" dirty="0" smtClean="0"/>
              <a:t>обучать </a:t>
            </a:r>
            <a:r>
              <a:rPr lang="ru-RU" sz="3200" dirty="0"/>
              <a:t>конструированию из бумаги: сгибать прямоугольный лист бумаги пополам, совмещая стороны и </a:t>
            </a:r>
            <a:r>
              <a:rPr lang="ru-RU" sz="3200" dirty="0" smtClean="0"/>
              <a:t>углы.</a:t>
            </a:r>
            <a:endParaRPr lang="ru-RU" sz="3200" dirty="0"/>
          </a:p>
          <a:p>
            <a:endParaRPr lang="ru-RU" dirty="0"/>
          </a:p>
        </p:txBody>
      </p:sp>
      <p:pic>
        <p:nvPicPr>
          <p:cNvPr id="2050" name="Picture 2" descr="C:\Users\Alex\Desktop\Катя дет.сад+аппо\картики дети с книгой\h4br8873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6520" y="4617878"/>
            <a:ext cx="3007091" cy="22048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lex\Desktop\Катя дет.сад+аппо\картики дети с книгой\27141-applikaciya-dlya-detey-ryb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116" y="3573016"/>
            <a:ext cx="3672408" cy="25494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0" y="101088"/>
            <a:ext cx="4427984" cy="6640280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ru-RU" sz="4200" b="1" cap="small" dirty="0" smtClean="0">
                <a:solidFill>
                  <a:srgbClr val="0070C0"/>
                </a:solidFill>
              </a:rPr>
              <a:t>Окружающий мир</a:t>
            </a:r>
            <a:endParaRPr lang="ru-RU" sz="4200" b="1" cap="small" dirty="0" smtClean="0">
              <a:solidFill>
                <a:srgbClr val="0070C0"/>
              </a:solidFill>
            </a:endParaRPr>
          </a:p>
          <a:p>
            <a:r>
              <a:rPr lang="ru-RU" sz="3300" dirty="0" smtClean="0"/>
              <a:t>-Свой </a:t>
            </a:r>
            <a:r>
              <a:rPr lang="ru-RU" sz="3300" dirty="0"/>
              <a:t>адрес.</a:t>
            </a:r>
            <a:endParaRPr lang="ru-RU" sz="3300" dirty="0"/>
          </a:p>
          <a:p>
            <a:r>
              <a:rPr lang="ru-RU" sz="3300" dirty="0"/>
              <a:t>-Имена и фамилию своих родителей; где родители работают.</a:t>
            </a:r>
            <a:endParaRPr lang="ru-RU" sz="3300" dirty="0"/>
          </a:p>
          <a:p>
            <a:r>
              <a:rPr lang="ru-RU" sz="3300" dirty="0"/>
              <a:t>-Все явления природы, и в какое время года они бывают.</a:t>
            </a:r>
            <a:endParaRPr lang="ru-RU" sz="3300" dirty="0"/>
          </a:p>
          <a:p>
            <a:r>
              <a:rPr lang="ru-RU" sz="3300" dirty="0"/>
              <a:t>-Элементарные правила дорожного движения (улицу переходить только в определенных местах и только на зеленый свет светофора).</a:t>
            </a:r>
            <a:endParaRPr lang="ru-RU" sz="3300" dirty="0"/>
          </a:p>
          <a:p>
            <a:r>
              <a:rPr lang="ru-RU" sz="3300" dirty="0"/>
              <a:t>-Как различить деревья и кустарники по коре, листьям и плодам; как различить травянистые растения.</a:t>
            </a:r>
            <a:endParaRPr lang="ru-RU" sz="3300" dirty="0"/>
          </a:p>
          <a:p>
            <a:r>
              <a:rPr lang="ru-RU" sz="3300" dirty="0" smtClean="0"/>
              <a:t>-</a:t>
            </a:r>
            <a:r>
              <a:rPr lang="ru-RU" sz="3300" dirty="0"/>
              <a:t>Разные профессии. Уметь ответить на вопросы: «Кто строит дома?», «Кто рисует картины?».</a:t>
            </a:r>
            <a:endParaRPr lang="ru-RU" sz="3300" dirty="0"/>
          </a:p>
          <a:p>
            <a:r>
              <a:rPr lang="ru-RU" sz="3300" dirty="0"/>
              <a:t>-</a:t>
            </a:r>
            <a:r>
              <a:rPr lang="ru-RU" sz="3300" dirty="0" smtClean="0"/>
              <a:t>Съедобное </a:t>
            </a:r>
            <a:r>
              <a:rPr lang="ru-RU" sz="3300" dirty="0"/>
              <a:t>и </a:t>
            </a:r>
            <a:r>
              <a:rPr lang="ru-RU" sz="3300" dirty="0" smtClean="0"/>
              <a:t>несъедобное.</a:t>
            </a:r>
            <a:endParaRPr lang="ru-RU" sz="3300" dirty="0"/>
          </a:p>
          <a:p>
            <a:r>
              <a:rPr lang="ru-RU" sz="3300" dirty="0"/>
              <a:t>-Где и как выращивают овощи и фрукты.</a:t>
            </a:r>
            <a:endParaRPr lang="ru-RU" sz="3300" dirty="0"/>
          </a:p>
          <a:p>
            <a:r>
              <a:rPr lang="ru-RU" sz="3300" dirty="0"/>
              <a:t>-Для чего нужны: аптека, больница, школа, парикмахерская, магазин, почта</a:t>
            </a:r>
            <a:r>
              <a:rPr lang="ru-RU" sz="3300" dirty="0" smtClean="0"/>
              <a:t>.</a:t>
            </a:r>
            <a:endParaRPr lang="ru-RU" sz="3300" dirty="0" smtClean="0"/>
          </a:p>
          <a:p>
            <a:r>
              <a:rPr lang="ru-RU" sz="3300" dirty="0"/>
              <a:t>Различать и называть части тела животного и человека. </a:t>
            </a:r>
            <a:br>
              <a:rPr lang="ru-RU" sz="3300" dirty="0"/>
            </a:br>
            <a:endParaRPr lang="ru-RU" sz="3300" dirty="0"/>
          </a:p>
          <a:p>
            <a:endParaRPr lang="ru-RU" dirty="0"/>
          </a:p>
        </p:txBody>
      </p:sp>
      <p:sp>
        <p:nvSpPr>
          <p:cNvPr id="6" name="Объект 2"/>
          <p:cNvSpPr txBox="1"/>
          <p:nvPr/>
        </p:nvSpPr>
        <p:spPr>
          <a:xfrm>
            <a:off x="4572000" y="116632"/>
            <a:ext cx="4572000" cy="6741368"/>
          </a:xfrm>
          <a:prstGeom prst="rect">
            <a:avLst/>
          </a:prstGeom>
        </p:spPr>
        <p:txBody>
          <a:bodyPr vert="horz">
            <a:normAutofit fontScale="625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 panose="05000000000000000000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 panose="05000000000000000000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 panose="05020102010507070707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 panose="05000000000000000000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3200" b="1" dirty="0" smtClean="0">
                <a:solidFill>
                  <a:srgbClr val="0070C0"/>
                </a:solidFill>
              </a:rPr>
              <a:t>ЭКОЛОГИЧЕСКОЕ ВОСПИТАНИЕ </a:t>
            </a:r>
            <a:br>
              <a:rPr lang="ru-RU" sz="3200" dirty="0" smtClean="0">
                <a:solidFill>
                  <a:srgbClr val="0070C0"/>
                </a:solidFill>
              </a:rPr>
            </a:br>
            <a:r>
              <a:rPr lang="ru-RU" sz="3200" dirty="0" smtClean="0">
                <a:solidFill>
                  <a:srgbClr val="0070C0"/>
                </a:solidFill>
              </a:rPr>
              <a:t>о растениях </a:t>
            </a:r>
            <a:endParaRPr lang="ru-RU" dirty="0" smtClean="0"/>
          </a:p>
          <a:p>
            <a:r>
              <a:rPr lang="ru-RU" sz="2600" dirty="0" smtClean="0"/>
              <a:t>называть основные части растений корень, стебель, лист, цветок, бутон </a:t>
            </a:r>
            <a:endParaRPr lang="ru-RU" sz="2600" dirty="0"/>
          </a:p>
          <a:p>
            <a:r>
              <a:rPr lang="ru-RU" sz="2600" dirty="0" smtClean="0"/>
              <a:t>растения выращиваются из семян </a:t>
            </a:r>
            <a:endParaRPr lang="ru-RU" sz="2600" dirty="0"/>
          </a:p>
          <a:p>
            <a:r>
              <a:rPr lang="ru-RU" sz="2600" dirty="0" smtClean="0"/>
              <a:t>находить и называть у деревьев корень, ствол, ветки, листья </a:t>
            </a:r>
            <a:endParaRPr lang="ru-RU" sz="2600" dirty="0"/>
          </a:p>
          <a:p>
            <a:r>
              <a:rPr lang="ru-RU" sz="2600" dirty="0" smtClean="0"/>
              <a:t>узнавать и называть 3-4 дерева, один кустарник, 3-4 травянистых растений  </a:t>
            </a:r>
            <a:endParaRPr lang="ru-RU" sz="2600" dirty="0" smtClean="0"/>
          </a:p>
          <a:p>
            <a:r>
              <a:rPr lang="ru-RU" sz="2600" dirty="0" smtClean="0"/>
              <a:t>учить различать по вкусу, цвету, величине и форме 3-5 вида овощей и фруктов </a:t>
            </a:r>
            <a:endParaRPr lang="ru-RU" sz="2600" dirty="0"/>
          </a:p>
          <a:p>
            <a:r>
              <a:rPr lang="ru-RU" sz="2600" dirty="0" smtClean="0"/>
              <a:t>знать 2-3 вида лесных ягод, грибов (съедобных и несъедобных) </a:t>
            </a:r>
            <a:br>
              <a:rPr lang="ru-RU" sz="2600" dirty="0" smtClean="0"/>
            </a:br>
            <a:r>
              <a:rPr lang="ru-RU" sz="2900" dirty="0" smtClean="0">
                <a:solidFill>
                  <a:srgbClr val="0070C0"/>
                </a:solidFill>
              </a:rPr>
              <a:t>о животных</a:t>
            </a:r>
            <a:r>
              <a:rPr lang="ru-RU" sz="2600" dirty="0" smtClean="0"/>
              <a:t> </a:t>
            </a:r>
            <a:endParaRPr lang="ru-RU" sz="2600" dirty="0" smtClean="0"/>
          </a:p>
          <a:p>
            <a:r>
              <a:rPr lang="ru-RU" sz="2600" dirty="0" smtClean="0"/>
              <a:t>узнавать по голосам 2-3 птицы </a:t>
            </a:r>
            <a:endParaRPr lang="ru-RU" sz="2600" dirty="0" smtClean="0"/>
          </a:p>
          <a:p>
            <a:r>
              <a:rPr lang="ru-RU" sz="2600" dirty="0" smtClean="0"/>
              <a:t>называть бабочку, жука </a:t>
            </a:r>
            <a:endParaRPr lang="ru-RU" sz="2600" dirty="0" smtClean="0"/>
          </a:p>
          <a:p>
            <a:r>
              <a:rPr lang="ru-RU" sz="2600" dirty="0" smtClean="0"/>
              <a:t>расширять представления о жизни в природных условиях диких животных (заяц, лиса, медведь, волк белка, ёж): как передвигаются, чем питаются, как спасаются от врагов</a:t>
            </a:r>
            <a:endParaRPr lang="ru-RU" sz="2600" dirty="0" smtClean="0"/>
          </a:p>
          <a:p>
            <a:r>
              <a:rPr lang="ru-RU" sz="2600" dirty="0" smtClean="0"/>
              <a:t>Расширять представления о домашних животных и их детёнышах (об особенностях поведения, передвижения, о том, что едят, какую пользу приносят людям). </a:t>
            </a:r>
            <a:br>
              <a:rPr lang="ru-RU" sz="2600" dirty="0" smtClean="0"/>
            </a:br>
            <a:endParaRPr lang="ru-RU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116632"/>
            <a:ext cx="4248472" cy="457200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0070C0"/>
                </a:solidFill>
              </a:rPr>
              <a:t>ХУДОЖЕСТВЕННАЯ ЛИТЕРАТУРА </a:t>
            </a:r>
            <a:endParaRPr lang="ru-RU" b="1" dirty="0" smtClean="0">
              <a:solidFill>
                <a:srgbClr val="0070C0"/>
              </a:solidFill>
            </a:endParaRPr>
          </a:p>
          <a:p>
            <a:r>
              <a:rPr lang="ru-RU" dirty="0" smtClean="0"/>
              <a:t>Уметь </a:t>
            </a:r>
            <a:r>
              <a:rPr lang="ru-RU" dirty="0"/>
              <a:t>отвечать на вопросы по содержанию </a:t>
            </a:r>
            <a:r>
              <a:rPr lang="ru-RU" dirty="0" smtClean="0"/>
              <a:t>прочитанного;</a:t>
            </a:r>
            <a:r>
              <a:rPr lang="ru-RU" dirty="0"/>
              <a:t> </a:t>
            </a:r>
            <a:endParaRPr lang="ru-RU" dirty="0" smtClean="0"/>
          </a:p>
          <a:p>
            <a:r>
              <a:rPr lang="ru-RU" dirty="0" smtClean="0"/>
              <a:t>Читать </a:t>
            </a:r>
            <a:r>
              <a:rPr lang="ru-RU" dirty="0"/>
              <a:t>наизусть небольшие стихотворениях, </a:t>
            </a:r>
            <a:r>
              <a:rPr lang="ru-RU" dirty="0" smtClean="0"/>
              <a:t>потешки;</a:t>
            </a:r>
            <a:r>
              <a:rPr lang="ru-RU" dirty="0"/>
              <a:t> </a:t>
            </a:r>
            <a:endParaRPr lang="ru-RU" dirty="0"/>
          </a:p>
          <a:p>
            <a:r>
              <a:rPr lang="ru-RU" dirty="0" smtClean="0"/>
              <a:t>Воспроизводить </a:t>
            </a:r>
            <a:r>
              <a:rPr lang="ru-RU" dirty="0"/>
              <a:t>содержание художественных произведений с помощью вопросов </a:t>
            </a:r>
            <a:r>
              <a:rPr lang="ru-RU" dirty="0" smtClean="0"/>
              <a:t>воспитателя.</a:t>
            </a: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2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365104"/>
            <a:ext cx="3600400" cy="2318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Объект 2"/>
          <p:cNvSpPr txBox="1"/>
          <p:nvPr/>
        </p:nvSpPr>
        <p:spPr>
          <a:xfrm>
            <a:off x="4572000" y="116632"/>
            <a:ext cx="4248472" cy="4572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 panose="05000000000000000000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 panose="05000000000000000000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 panose="05020102010507070707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 panose="05000000000000000000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anose="05000000000000000000"/>
              <a:buNone/>
            </a:pPr>
            <a:r>
              <a:rPr lang="ru-RU" b="1" dirty="0" smtClean="0">
                <a:solidFill>
                  <a:srgbClr val="0070C0"/>
                </a:solidFill>
              </a:rPr>
              <a:t>МУЗЫКА </a:t>
            </a:r>
            <a:endParaRPr lang="ru-RU" b="1" dirty="0" smtClean="0">
              <a:solidFill>
                <a:srgbClr val="0070C0"/>
              </a:solidFill>
            </a:endParaRPr>
          </a:p>
          <a:p>
            <a:r>
              <a:rPr lang="ru-RU" dirty="0"/>
              <a:t>выполняет  элементарные  танцевальные  движения (пружинка,  подскоки,  кружение  и т.д.)</a:t>
            </a:r>
            <a:r>
              <a:rPr lang="ru-RU" dirty="0" smtClean="0"/>
              <a:t>; </a:t>
            </a:r>
            <a:endParaRPr lang="ru-RU" dirty="0" smtClean="0"/>
          </a:p>
          <a:p>
            <a:r>
              <a:rPr lang="ru-RU" dirty="0"/>
              <a:t>м</a:t>
            </a:r>
            <a:r>
              <a:rPr lang="ru-RU" dirty="0" smtClean="0"/>
              <a:t>ожет  </a:t>
            </a:r>
            <a:r>
              <a:rPr lang="ru-RU" dirty="0"/>
              <a:t>петь  протяжно,  при  этом вместе  начинать  и  заканчивать  пение</a:t>
            </a:r>
            <a:r>
              <a:rPr lang="ru-RU" dirty="0" smtClean="0"/>
              <a:t>; </a:t>
            </a:r>
            <a:endParaRPr lang="ru-RU" dirty="0" smtClean="0"/>
          </a:p>
        </p:txBody>
      </p:sp>
      <p:pic>
        <p:nvPicPr>
          <p:cNvPr id="3074" name="Picture 2" descr="C:\Users\Alex\Desktop\Катя дет.сад+аппо\картики дети с книгой\risunok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789040"/>
            <a:ext cx="2382961" cy="29093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44625"/>
            <a:ext cx="8147248" cy="34563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0070C0"/>
                </a:solidFill>
              </a:rPr>
              <a:t>САМООБСЛУЖИВАНИЕ</a:t>
            </a:r>
            <a:r>
              <a:rPr lang="ru-RU" b="1" dirty="0"/>
              <a:t> </a:t>
            </a:r>
            <a:endParaRPr lang="ru-RU" dirty="0" smtClean="0"/>
          </a:p>
          <a:p>
            <a:r>
              <a:rPr lang="ru-RU" dirty="0" smtClean="0"/>
              <a:t>самостоятельно</a:t>
            </a:r>
            <a:r>
              <a:rPr lang="ru-RU" dirty="0"/>
              <a:t>, одеваться и раздеваться в определенной последовательности (надевать одежду, снимать, расстегивать пуговицы, складывать, вешать, развязывать и завязывать шнурки ботинок</a:t>
            </a:r>
            <a:r>
              <a:rPr lang="ru-RU" dirty="0" smtClean="0"/>
              <a:t>);</a:t>
            </a:r>
            <a:r>
              <a:rPr lang="ru-RU" dirty="0"/>
              <a:t> </a:t>
            </a:r>
            <a:r>
              <a:rPr lang="ru-RU" dirty="0" smtClean="0"/>
              <a:t> </a:t>
            </a:r>
            <a:endParaRPr lang="ru-RU" dirty="0" smtClean="0"/>
          </a:p>
          <a:p>
            <a:r>
              <a:rPr lang="ru-RU" dirty="0" smtClean="0"/>
              <a:t>замечать </a:t>
            </a:r>
            <a:r>
              <a:rPr lang="ru-RU" dirty="0"/>
              <a:t>непорядок в одежде и устранять </a:t>
            </a:r>
            <a:r>
              <a:rPr lang="ru-RU" dirty="0" smtClean="0"/>
              <a:t>его.</a:t>
            </a:r>
            <a:r>
              <a:rPr lang="ru-RU" dirty="0"/>
              <a:t> </a:t>
            </a:r>
            <a:endParaRPr lang="ru-RU" dirty="0"/>
          </a:p>
        </p:txBody>
      </p:sp>
      <p:pic>
        <p:nvPicPr>
          <p:cNvPr id="4098" name="Picture 2" descr="C:\Users\Alex\Desktop\Катя дет.сад+аппо\картики дети с книгой\84015520.jp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924944"/>
            <a:ext cx="3249695" cy="19580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lex\Desktop\Катя дет.сад+аппо\картики дети с книгой\vzy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865268"/>
            <a:ext cx="3240360" cy="20261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Alex\Desktop\Катя дет.сад+аппо\картики дети с книгой\213360_html_59a19db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2244" y="4581128"/>
            <a:ext cx="3253331" cy="212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116632"/>
            <a:ext cx="4464496" cy="58326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>
                <a:solidFill>
                  <a:srgbClr val="0070C0"/>
                </a:solidFill>
              </a:rPr>
              <a:t>ХОЗЯЙСТВЕННО-БЫТОВОЙ ТРУД </a:t>
            </a:r>
            <a:endParaRPr lang="ru-RU" sz="2000" dirty="0">
              <a:solidFill>
                <a:srgbClr val="0070C0"/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 smtClean="0"/>
              <a:t>Самостоятельно </a:t>
            </a:r>
            <a:r>
              <a:rPr lang="ru-RU" dirty="0"/>
              <a:t>поддерживать порядок в </a:t>
            </a:r>
            <a:r>
              <a:rPr lang="ru-RU" dirty="0" smtClean="0"/>
              <a:t>комнате </a:t>
            </a:r>
            <a:r>
              <a:rPr lang="ru-RU" dirty="0"/>
              <a:t>и на участке </a:t>
            </a:r>
            <a:endParaRPr lang="ru-RU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 smtClean="0"/>
              <a:t>Уметь расставлять, </a:t>
            </a:r>
            <a:r>
              <a:rPr lang="ru-RU" dirty="0"/>
              <a:t>чашки с блюдцами, глубокие тарелки, </a:t>
            </a:r>
            <a:r>
              <a:rPr lang="ru-RU" dirty="0" err="1"/>
              <a:t>салфетницы</a:t>
            </a:r>
            <a:r>
              <a:rPr lang="ru-RU" dirty="0"/>
              <a:t>, раскладывать столовые </a:t>
            </a:r>
            <a:r>
              <a:rPr lang="ru-RU" dirty="0" smtClean="0"/>
              <a:t>приборы.</a:t>
            </a:r>
            <a:r>
              <a:rPr lang="ru-RU" dirty="0"/>
              <a:t> </a:t>
            </a:r>
            <a:endParaRPr lang="ru-RU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 smtClean="0"/>
              <a:t>Уметь </a:t>
            </a:r>
            <a:r>
              <a:rPr lang="ru-RU" dirty="0"/>
              <a:t>убирать </a:t>
            </a:r>
            <a:r>
              <a:rPr lang="ru-RU" dirty="0" smtClean="0"/>
              <a:t>за собой после занятия</a:t>
            </a:r>
            <a:r>
              <a:rPr lang="ru-RU" dirty="0"/>
              <a:t> </a:t>
            </a:r>
            <a:r>
              <a:rPr lang="ru-RU" dirty="0" smtClean="0"/>
              <a:t>карандаши</a:t>
            </a:r>
            <a:r>
              <a:rPr lang="ru-RU" dirty="0"/>
              <a:t>, </a:t>
            </a:r>
            <a:r>
              <a:rPr lang="ru-RU" dirty="0" smtClean="0"/>
              <a:t>расскраски, </a:t>
            </a:r>
            <a:r>
              <a:rPr lang="ru-RU" dirty="0"/>
              <a:t>кисти, </a:t>
            </a:r>
            <a:r>
              <a:rPr lang="ru-RU" dirty="0" smtClean="0"/>
              <a:t>краски. </a:t>
            </a:r>
            <a:endParaRPr lang="ru-RU" dirty="0"/>
          </a:p>
        </p:txBody>
      </p:sp>
      <p:sp>
        <p:nvSpPr>
          <p:cNvPr id="4" name="Объект 2"/>
          <p:cNvSpPr>
            <a:spLocks noGrp="1"/>
          </p:cNvSpPr>
          <p:nvPr>
            <p:ph sz="quarter" idx="1"/>
          </p:nvPr>
        </p:nvSpPr>
        <p:spPr>
          <a:xfrm>
            <a:off x="4860032" y="44624"/>
            <a:ext cx="4104456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>
                <a:solidFill>
                  <a:srgbClr val="0070C0"/>
                </a:solidFill>
              </a:rPr>
              <a:t>ТРУД В ПРИРОДЕ</a:t>
            </a:r>
            <a:r>
              <a:rPr lang="ru-RU" b="1" dirty="0"/>
              <a:t> </a:t>
            </a:r>
            <a:endParaRPr lang="ru-RU" b="1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 smtClean="0"/>
              <a:t>Самостоятельно </a:t>
            </a:r>
            <a:r>
              <a:rPr lang="ru-RU" dirty="0"/>
              <a:t>поливать растения, кормить рыб </a:t>
            </a:r>
            <a:endParaRPr lang="ru-RU" dirty="0"/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 smtClean="0"/>
              <a:t>Работать </a:t>
            </a:r>
            <a:r>
              <a:rPr lang="ru-RU" dirty="0"/>
              <a:t>на огороде </a:t>
            </a:r>
            <a:endParaRPr lang="ru-RU" dirty="0"/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 smtClean="0"/>
              <a:t>Приводить </a:t>
            </a:r>
            <a:r>
              <a:rPr lang="ru-RU" dirty="0"/>
              <a:t>в порядок используемое в трудовой деятельности </a:t>
            </a:r>
            <a:r>
              <a:rPr lang="ru-RU" dirty="0" smtClean="0"/>
              <a:t>оборудование.</a:t>
            </a: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pic>
        <p:nvPicPr>
          <p:cNvPr id="3074" name="Picture 2" descr="C:\Users\Alex\Desktop\Катя дет.сад+аппо\картики дети с книгой\depositphotos_7906047-Cleaning.jp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861048"/>
            <a:ext cx="3312368" cy="29705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7467600" cy="50891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Заключение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"/>
          </p:nvPr>
        </p:nvSpPr>
        <p:spPr>
          <a:xfrm>
            <a:off x="827584" y="692695"/>
            <a:ext cx="7211144" cy="4064257"/>
          </a:xfrm>
        </p:spPr>
        <p:txBody>
          <a:bodyPr/>
          <a:lstStyle/>
          <a:p>
            <a:r>
              <a:rPr lang="ru-RU" dirty="0"/>
              <a:t>Не судите о развитии своего ребенка строго, не сравнивайте его с другими детьми</a:t>
            </a:r>
            <a:endParaRPr lang="ru-RU" dirty="0" smtClean="0"/>
          </a:p>
          <a:p>
            <a:r>
              <a:rPr lang="ru-RU" dirty="0" smtClean="0"/>
              <a:t>поддерживайте </a:t>
            </a:r>
            <a:r>
              <a:rPr lang="ru-RU" dirty="0"/>
              <a:t>ребенка в его стремлениях и действиях и тогда развитие его пойдет быстрее!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                               Спасибо</a:t>
            </a:r>
            <a:endParaRPr lang="ru-RU" dirty="0" smtClean="0"/>
          </a:p>
          <a:p>
            <a:r>
              <a:rPr lang="ru-RU" dirty="0"/>
              <a:t> </a:t>
            </a:r>
            <a:r>
              <a:rPr lang="ru-RU" dirty="0" smtClean="0"/>
              <a:t>                                   за</a:t>
            </a:r>
            <a:endParaRPr lang="ru-RU" dirty="0" smtClean="0"/>
          </a:p>
          <a:p>
            <a:r>
              <a:rPr lang="ru-RU" dirty="0"/>
              <a:t> </a:t>
            </a:r>
            <a:r>
              <a:rPr lang="ru-RU" dirty="0" smtClean="0"/>
              <a:t>                             внимание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7" name="Picture 3" descr="C:\Users\Alex\Desktop\Катя дет.сад+аппо\картики дети с книгой\information_items_5379.pn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891" y="4619104"/>
            <a:ext cx="2976331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lex\Desktop\Катя дет.сад+аппо\картики дети с книгой\hudozhni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41989"/>
            <a:ext cx="3024336" cy="20149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lex\Desktop\Катя дет.сад+аппо\картики дети с книгой\1423554636_vopro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0138" y="2646038"/>
            <a:ext cx="2582978" cy="21109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83568" y="548680"/>
            <a:ext cx="7715200" cy="49685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i="1" u="sng" dirty="0"/>
              <a:t>Цели</a:t>
            </a:r>
            <a:r>
              <a:rPr lang="ru-RU" dirty="0"/>
              <a:t>: расширение контакта между педагогами и родителями; моделирование перспектив взаимодействия на новый учебный год.</a:t>
            </a:r>
            <a:endParaRPr lang="ru-RU" dirty="0"/>
          </a:p>
          <a:p>
            <a:pPr marL="0" indent="0">
              <a:buNone/>
            </a:pPr>
            <a:r>
              <a:rPr lang="ru-RU" b="1" i="1" u="sng" dirty="0"/>
              <a:t>Задачи</a:t>
            </a:r>
            <a:r>
              <a:rPr lang="ru-RU" dirty="0"/>
              <a:t>: </a:t>
            </a:r>
            <a:endParaRPr lang="ru-RU" dirty="0"/>
          </a:p>
          <a:p>
            <a:pPr lvl="0"/>
            <a:r>
              <a:rPr lang="ru-RU" dirty="0"/>
              <a:t>рассмотреть возрастные и индивидуальные особенности детей 4-5 лет;</a:t>
            </a:r>
            <a:endParaRPr lang="ru-RU" dirty="0"/>
          </a:p>
          <a:p>
            <a:pPr lvl="0"/>
            <a:r>
              <a:rPr lang="ru-RU" dirty="0"/>
              <a:t>познакомить родителей с задачами и особенностями образовательной работы, задачами дошкольного учреждения на новый учебный год; </a:t>
            </a:r>
            <a:endParaRPr lang="ru-RU" dirty="0"/>
          </a:p>
          <a:p>
            <a:pPr lvl="0"/>
            <a:r>
              <a:rPr lang="ru-RU" dirty="0"/>
              <a:t>обновить анкетные данные семей воспитанников; </a:t>
            </a:r>
            <a:endParaRPr lang="ru-RU" dirty="0"/>
          </a:p>
          <a:p>
            <a:pPr lvl="0"/>
            <a:r>
              <a:rPr lang="ru-RU" dirty="0"/>
              <a:t>обратить внимание родителей на успехи и неудачи своего ребенка, стараться помочь ему развиваться в его собственном темпе;</a:t>
            </a:r>
            <a:endParaRPr lang="ru-RU" dirty="0"/>
          </a:p>
          <a:p>
            <a:pPr lvl="0"/>
            <a:r>
              <a:rPr lang="ru-RU" dirty="0"/>
              <a:t>активизировать работу по развитию речи детей.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221088"/>
            <a:ext cx="3352182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260648"/>
            <a:ext cx="7467600" cy="5089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ФИЗИЧЕСКАЯ КУЛЬТУРА</a:t>
            </a:r>
            <a:r>
              <a:rPr lang="ru-RU" b="1" dirty="0">
                <a:solidFill>
                  <a:srgbClr val="0070C0"/>
                </a:solidFill>
              </a:rPr>
              <a:t> 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467544" y="764704"/>
            <a:ext cx="7776864" cy="5616623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1800" dirty="0"/>
              <a:t>Ходить и бегать, согласуя движения рук и ног </a:t>
            </a:r>
            <a:r>
              <a:rPr lang="ru-RU" sz="1800" dirty="0" smtClean="0"/>
              <a:t>.</a:t>
            </a:r>
            <a:endParaRPr lang="ru-RU" sz="1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 smtClean="0"/>
              <a:t>Прыгать </a:t>
            </a:r>
            <a:r>
              <a:rPr lang="ru-RU" sz="1800" dirty="0"/>
              <a:t>на 2-х ногах на месте и с продвижением вперед, прыгать в длину с места не менее 70 см. </a:t>
            </a:r>
            <a:endParaRPr lang="ru-RU" sz="1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 smtClean="0"/>
              <a:t>Брать</a:t>
            </a:r>
            <a:r>
              <a:rPr lang="ru-RU" sz="1800" dirty="0"/>
              <a:t>, держать, переносить, класть, катать, бросать мяч из-за головы, от груди </a:t>
            </a:r>
            <a:endParaRPr lang="ru-RU" sz="1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 smtClean="0"/>
              <a:t>Метать </a:t>
            </a:r>
            <a:r>
              <a:rPr lang="ru-RU" sz="1800" dirty="0"/>
              <a:t>предметы правой и левой рукой на дальность на расстояние не менее 5 метров, отбивать мяч о землю (пол) не мании 5 раз подряд </a:t>
            </a:r>
            <a:endParaRPr lang="ru-RU" sz="1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 smtClean="0"/>
              <a:t>Лазать </a:t>
            </a:r>
            <a:r>
              <a:rPr lang="ru-RU" sz="1800" dirty="0"/>
              <a:t>по лесенки - стремянке, гимнастической стене не пропуская реек, перелезая с одного пролёта на другой </a:t>
            </a:r>
            <a:endParaRPr lang="ru-RU" sz="1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 smtClean="0"/>
              <a:t>Ползать</a:t>
            </a:r>
            <a:r>
              <a:rPr lang="ru-RU" sz="1800" dirty="0"/>
              <a:t>, подлезать под натянутую верёвку, перелизать через бревно, лежащее на полу </a:t>
            </a:r>
            <a:endParaRPr lang="ru-RU" sz="1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 smtClean="0"/>
              <a:t>Строиться </a:t>
            </a:r>
            <a:r>
              <a:rPr lang="ru-RU" sz="1800" dirty="0"/>
              <a:t>в колонну по одному, парами, в круг, шеренгу . </a:t>
            </a:r>
            <a:endParaRPr lang="ru-RU" sz="1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 smtClean="0"/>
              <a:t>Кататься </a:t>
            </a:r>
            <a:r>
              <a:rPr lang="ru-RU" sz="1800" dirty="0"/>
              <a:t>на двухколёсном </a:t>
            </a:r>
            <a:r>
              <a:rPr lang="ru-RU" sz="1800" dirty="0" smtClean="0"/>
              <a:t>велосипеде.</a:t>
            </a:r>
            <a:r>
              <a:rPr lang="ru-RU" sz="1800" dirty="0"/>
              <a:t> </a:t>
            </a:r>
            <a:endParaRPr lang="ru-RU" sz="1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 smtClean="0"/>
              <a:t>Ориентироваться </a:t>
            </a:r>
            <a:r>
              <a:rPr lang="ru-RU" sz="1800" dirty="0"/>
              <a:t>в пространстве, находить левую и правую сторону. 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7467600" cy="50891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</a:rPr>
              <a:t>Развитие </a:t>
            </a:r>
            <a:r>
              <a:rPr lang="ru-RU" sz="3200" b="1" dirty="0" smtClean="0">
                <a:solidFill>
                  <a:srgbClr val="0070C0"/>
                </a:solidFill>
              </a:rPr>
              <a:t>речи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764704"/>
            <a:ext cx="7272808" cy="4680520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-Правильно </a:t>
            </a:r>
            <a:r>
              <a:rPr lang="ru-RU" dirty="0" smtClean="0"/>
              <a:t>произносить звуки</a:t>
            </a:r>
            <a:r>
              <a:rPr lang="ru-RU" dirty="0"/>
              <a:t>.</a:t>
            </a:r>
            <a:endParaRPr lang="ru-RU" dirty="0"/>
          </a:p>
          <a:p>
            <a:r>
              <a:rPr lang="ru-RU" dirty="0"/>
              <a:t>-Рассказывать с выражением. Поддерживать беседу.</a:t>
            </a:r>
            <a:endParaRPr lang="ru-RU" dirty="0"/>
          </a:p>
          <a:p>
            <a:r>
              <a:rPr lang="ru-RU" dirty="0"/>
              <a:t>-Составлять рассказы по картинке из 5-6 предложений.</a:t>
            </a:r>
            <a:endParaRPr lang="ru-RU" dirty="0"/>
          </a:p>
          <a:p>
            <a:r>
              <a:rPr lang="ru-RU" dirty="0"/>
              <a:t>-Продолжать рассказ, начатый взрослым.</a:t>
            </a:r>
            <a:endParaRPr lang="ru-RU" dirty="0"/>
          </a:p>
          <a:p>
            <a:r>
              <a:rPr lang="ru-RU" dirty="0"/>
              <a:t>-Составлять рассказ о своем дне, своих занятиях</a:t>
            </a:r>
            <a:r>
              <a:rPr lang="ru-RU" dirty="0" smtClean="0"/>
              <a:t>.</a:t>
            </a:r>
            <a:endParaRPr lang="en-US" dirty="0" smtClean="0"/>
          </a:p>
          <a:p>
            <a:r>
              <a:rPr lang="ru-RU" dirty="0"/>
              <a:t>Пересказывать небольшие литературные тексты, составлять рассказ по сюжетной картине, игрушке, предметам </a:t>
            </a:r>
            <a:endParaRPr lang="ru-RU" dirty="0"/>
          </a:p>
          <a:p>
            <a:r>
              <a:rPr lang="ru-RU" dirty="0" smtClean="0"/>
              <a:t>-</a:t>
            </a:r>
            <a:r>
              <a:rPr lang="ru-RU" dirty="0"/>
              <a:t>Давать характеристику предмету, рассказывать о нем (размер, форма, цвет</a:t>
            </a:r>
            <a:r>
              <a:rPr lang="ru-RU" dirty="0" smtClean="0"/>
              <a:t>).</a:t>
            </a:r>
            <a:endParaRPr lang="ru-RU" dirty="0" smtClean="0"/>
          </a:p>
          <a:p>
            <a:r>
              <a:rPr lang="ru-RU" dirty="0"/>
              <a:t>Понимать обобщающие слова: мебель, транспорт, игрушки, посуда, обувь, одежда</a:t>
            </a:r>
            <a:r>
              <a:rPr lang="ru-RU" dirty="0" smtClean="0"/>
              <a:t>.</a:t>
            </a:r>
            <a:endParaRPr lang="ru-RU" dirty="0" smtClean="0"/>
          </a:p>
          <a:p>
            <a:r>
              <a:rPr lang="ru-RU" dirty="0"/>
              <a:t>Правильно употреблять существительные с предлогами: в, на, под, за.</a:t>
            </a:r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2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4005064"/>
            <a:ext cx="3657600" cy="2743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467600" cy="508918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0070C0"/>
                </a:solidFill>
              </a:rPr>
              <a:t>математика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764704"/>
            <a:ext cx="7848872" cy="4824536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-Считать в пределах </a:t>
            </a:r>
            <a:r>
              <a:rPr lang="en-US" dirty="0" smtClean="0"/>
              <a:t>5-10</a:t>
            </a:r>
            <a:r>
              <a:rPr lang="ru-RU" dirty="0"/>
              <a:t> (количественный счет), отвечать на вопрос «сколько всего».</a:t>
            </a:r>
            <a:endParaRPr lang="ru-RU" dirty="0"/>
          </a:p>
          <a:p>
            <a:r>
              <a:rPr lang="ru-RU" dirty="0" smtClean="0"/>
              <a:t>-</a:t>
            </a:r>
            <a:r>
              <a:rPr lang="ru-RU" dirty="0"/>
              <a:t>Сравнивать предметы различной величины, размещая их в ряд в порядке возрастания или убывания по длине, ширине, высоте.</a:t>
            </a:r>
            <a:endParaRPr lang="ru-RU" dirty="0"/>
          </a:p>
          <a:p>
            <a:r>
              <a:rPr lang="ru-RU" dirty="0"/>
              <a:t>-Различать геометрические фигуры: круг, овал, треугольник, квадрат, прямоугольник. -Находить похожие предметы в окружающей обстановке.</a:t>
            </a:r>
            <a:endParaRPr lang="ru-RU" dirty="0"/>
          </a:p>
          <a:p>
            <a:r>
              <a:rPr lang="ru-RU" dirty="0"/>
              <a:t>-Ориентироваться на листе бумаги и в пространстве (справа, слева, впереди, сзади).</a:t>
            </a:r>
            <a:endParaRPr lang="ru-RU" dirty="0"/>
          </a:p>
          <a:p>
            <a:r>
              <a:rPr lang="ru-RU" dirty="0"/>
              <a:t>-Знать последовательность дней недели, части </a:t>
            </a:r>
            <a:r>
              <a:rPr lang="ru-RU" dirty="0" smtClean="0"/>
              <a:t>суток.</a:t>
            </a:r>
            <a:endParaRPr lang="ru-RU" dirty="0" smtClean="0"/>
          </a:p>
          <a:p>
            <a:r>
              <a:rPr lang="ru-RU" dirty="0"/>
              <a:t>определять направление движения от себя (направо, налево, вперёд, назад, вверх, вниз</a:t>
            </a:r>
            <a:r>
              <a:rPr lang="ru-RU" dirty="0" smtClean="0"/>
              <a:t>).</a:t>
            </a:r>
            <a:endParaRPr lang="ru-RU" dirty="0" smtClean="0"/>
          </a:p>
          <a:p>
            <a:r>
              <a:rPr lang="ru-RU" dirty="0"/>
              <a:t>знать правую и левую руку  </a:t>
            </a:r>
            <a:br>
              <a:rPr lang="ru-RU" dirty="0"/>
            </a:br>
            <a:endParaRPr lang="ru-RU" dirty="0"/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2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324164"/>
            <a:ext cx="2520280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7467600" cy="50891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</a:rPr>
              <a:t>Мелкая моторика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620688"/>
            <a:ext cx="6480720" cy="4608512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Завязывать узлы на толстой веревке или на шнуре.</a:t>
            </a:r>
            <a:endParaRPr lang="ru-RU" dirty="0"/>
          </a:p>
          <a:p>
            <a:r>
              <a:rPr lang="ru-RU" dirty="0"/>
              <a:t>-Застегивать пуговицы, крючки, молнии, замочки, закручивать крышки, заводить механические игрушки ключиками.</a:t>
            </a:r>
            <a:endParaRPr lang="ru-RU" dirty="0"/>
          </a:p>
          <a:p>
            <a:r>
              <a:rPr lang="ru-RU" dirty="0"/>
              <a:t>-Рисовать в воздухе.</a:t>
            </a:r>
            <a:endParaRPr lang="ru-RU" dirty="0"/>
          </a:p>
          <a:p>
            <a:r>
              <a:rPr lang="ru-RU" dirty="0"/>
              <a:t>-Резать ножницами.</a:t>
            </a:r>
            <a:endParaRPr lang="ru-RU" dirty="0"/>
          </a:p>
          <a:p>
            <a:r>
              <a:rPr lang="ru-RU" dirty="0"/>
              <a:t>-Хлопать в ладоши тихо и громко, в разном темпе.</a:t>
            </a:r>
            <a:endParaRPr lang="ru-RU" dirty="0"/>
          </a:p>
          <a:p>
            <a:r>
              <a:rPr lang="ru-RU" dirty="0"/>
              <a:t>-Воспроизводить простые движения, показанные взрослыми.</a:t>
            </a:r>
            <a:endParaRPr lang="ru-RU" dirty="0"/>
          </a:p>
          <a:p>
            <a:r>
              <a:rPr lang="ru-RU" dirty="0"/>
              <a:t>-Лепить из пластилина или глины фигурки животных, людей, различные предметы.</a:t>
            </a:r>
            <a:endParaRPr lang="ru-RU" dirty="0"/>
          </a:p>
          <a:p>
            <a:r>
              <a:rPr lang="ru-RU" dirty="0"/>
              <a:t>-Повторять движения пальчиковой гимнастики. </a:t>
            </a:r>
            <a:r>
              <a:rPr lang="ru-RU" dirty="0" smtClean="0"/>
              <a:t>Например «замочек»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2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4585919"/>
            <a:ext cx="3843012" cy="22417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467600" cy="580926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Развитие мышления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764704"/>
            <a:ext cx="8136904" cy="4572000"/>
          </a:xfrm>
        </p:spPr>
        <p:txBody>
          <a:bodyPr>
            <a:normAutofit/>
          </a:bodyPr>
          <a:lstStyle/>
          <a:p>
            <a:r>
              <a:rPr lang="ru-RU" dirty="0"/>
              <a:t>-</a:t>
            </a:r>
            <a:r>
              <a:rPr lang="ru-RU" sz="2000" dirty="0"/>
              <a:t>Складывать разрезанную картинку из девяти частей.</a:t>
            </a:r>
            <a:endParaRPr lang="ru-RU" sz="2000" dirty="0"/>
          </a:p>
          <a:p>
            <a:r>
              <a:rPr lang="ru-RU" sz="2000" dirty="0"/>
              <a:t>-Находить и объяснять несоответствия на рисунках.</a:t>
            </a:r>
            <a:endParaRPr lang="ru-RU" sz="2000" dirty="0"/>
          </a:p>
          <a:p>
            <a:r>
              <a:rPr lang="ru-RU" sz="2000" dirty="0"/>
              <a:t>-Находить и объяснять отличия между предметами и явлениями.</a:t>
            </a:r>
            <a:endParaRPr lang="ru-RU" sz="2000" dirty="0"/>
          </a:p>
          <a:p>
            <a:r>
              <a:rPr lang="ru-RU" sz="2000" dirty="0"/>
              <a:t>-Находить среди предложенных четырех предметов лишний, объясняя свой выбор.</a:t>
            </a:r>
            <a:endParaRPr lang="ru-RU" sz="2000" dirty="0"/>
          </a:p>
          <a:p>
            <a:r>
              <a:rPr lang="ru-RU" sz="2000" dirty="0"/>
              <a:t>-Находить в группе лишнее и суметь объяснить, почему оно лишнее. Например, в группе слов: кукла, мячик, книга, неваляшка.</a:t>
            </a:r>
            <a:endParaRPr lang="ru-RU" sz="2000" dirty="0"/>
          </a:p>
          <a:p>
            <a:r>
              <a:rPr lang="ru-RU" sz="2000" dirty="0"/>
              <a:t>-Определять последовательность событий.</a:t>
            </a:r>
            <a:endParaRPr lang="ru-RU" sz="2000" dirty="0"/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2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4365104"/>
            <a:ext cx="3096344" cy="2420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73008"/>
            <a:ext cx="3672408" cy="580926"/>
          </a:xfrm>
        </p:spPr>
        <p:txBody>
          <a:bodyPr/>
          <a:lstStyle/>
          <a:p>
            <a:r>
              <a:rPr lang="ru-RU" b="1" dirty="0" smtClean="0"/>
              <a:t>    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69994"/>
            <a:ext cx="4536504" cy="5944418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11200" b="1" dirty="0" smtClean="0">
                <a:solidFill>
                  <a:srgbClr val="0070C0"/>
                </a:solidFill>
              </a:rPr>
              <a:t>Память</a:t>
            </a:r>
            <a:endParaRPr lang="ru-RU" sz="9600" b="1" dirty="0" smtClean="0">
              <a:solidFill>
                <a:srgbClr val="0070C0"/>
              </a:solidFill>
            </a:endParaRPr>
          </a:p>
          <a:p>
            <a:r>
              <a:rPr lang="ru-RU" sz="7200" dirty="0" smtClean="0"/>
              <a:t>-</a:t>
            </a:r>
            <a:r>
              <a:rPr lang="ru-RU" sz="7200" dirty="0"/>
              <a:t>Запоминать шесть-восемь картинок в течении одной-двух минут.</a:t>
            </a:r>
            <a:endParaRPr lang="ru-RU" sz="7200" dirty="0"/>
          </a:p>
          <a:p>
            <a:r>
              <a:rPr lang="ru-RU" sz="7200" dirty="0"/>
              <a:t>-Запоминать и повторять семь-восемь слов, прочитанных взрослым один раз. Например, «Коля встал, умылся, оделся, взял портфель и пошел в школу».</a:t>
            </a:r>
            <a:endParaRPr lang="ru-RU" sz="7200" dirty="0"/>
          </a:p>
          <a:p>
            <a:r>
              <a:rPr lang="ru-RU" sz="7200" dirty="0"/>
              <a:t>-Запоминать и повторять в определенной последовательности движения, показанные взрослым один раз. Например, «Руки вверх», «Руки вперед», «Руки на пояс».</a:t>
            </a:r>
            <a:endParaRPr lang="ru-RU" sz="7200" dirty="0"/>
          </a:p>
          <a:p>
            <a:r>
              <a:rPr lang="ru-RU" sz="7200" dirty="0"/>
              <a:t>-Рассказывать наизусть несколько стихотворений.</a:t>
            </a:r>
            <a:endParaRPr lang="ru-RU" sz="7200" dirty="0"/>
          </a:p>
          <a:p>
            <a:r>
              <a:rPr lang="ru-RU" sz="7200" dirty="0"/>
              <a:t>-Пересказывать близко к тексту прочитанное произведение.</a:t>
            </a:r>
            <a:endParaRPr lang="ru-RU" sz="7200" dirty="0"/>
          </a:p>
          <a:p>
            <a:r>
              <a:rPr lang="ru-RU" sz="7200" dirty="0"/>
              <a:t>-Сравнивать два изображения по памяти.</a:t>
            </a:r>
            <a:endParaRPr lang="ru-RU" sz="7200" dirty="0"/>
          </a:p>
          <a:p>
            <a:r>
              <a:rPr lang="ru-RU" sz="7200" dirty="0"/>
              <a:t>-Уметь отвечать на вопросы взрослого по содержанию картинки.</a:t>
            </a:r>
            <a:endParaRPr lang="ru-RU" sz="7200" dirty="0"/>
          </a:p>
          <a:p>
            <a:endParaRPr lang="ru-RU" sz="33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860032" y="73008"/>
            <a:ext cx="4104456" cy="6741368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9600" b="1" dirty="0" smtClean="0">
                <a:solidFill>
                  <a:srgbClr val="0070C0"/>
                </a:solidFill>
              </a:rPr>
              <a:t>Внимание</a:t>
            </a:r>
            <a:endParaRPr lang="ru-RU" sz="9600" b="1" dirty="0" smtClean="0">
              <a:solidFill>
                <a:srgbClr val="0070C0"/>
              </a:solidFill>
            </a:endParaRPr>
          </a:p>
          <a:p>
            <a:r>
              <a:rPr lang="ru-RU" sz="7200" dirty="0" smtClean="0"/>
              <a:t>-</a:t>
            </a:r>
            <a:r>
              <a:rPr lang="ru-RU" sz="7200" dirty="0"/>
              <a:t>Выполнять задание, не отвлекаясь в течение 10-12 минут.</a:t>
            </a:r>
            <a:endParaRPr lang="ru-RU" sz="7200" dirty="0"/>
          </a:p>
          <a:p>
            <a:r>
              <a:rPr lang="ru-RU" sz="7200" dirty="0"/>
              <a:t>-Удерживать в поле зрения 6-7 предметов.</a:t>
            </a:r>
            <a:endParaRPr lang="ru-RU" sz="7200" dirty="0"/>
          </a:p>
          <a:p>
            <a:r>
              <a:rPr lang="ru-RU" sz="7200" dirty="0"/>
              <a:t>-Находить 5-6 отличий между предметами.</a:t>
            </a:r>
            <a:endParaRPr lang="ru-RU" sz="7200" dirty="0"/>
          </a:p>
          <a:p>
            <a:r>
              <a:rPr lang="ru-RU" sz="7200" dirty="0"/>
              <a:t>-Выполнять самостоятельно задания по образцу.</a:t>
            </a:r>
            <a:endParaRPr lang="ru-RU" sz="7200" dirty="0"/>
          </a:p>
          <a:p>
            <a:r>
              <a:rPr lang="ru-RU" sz="7200" dirty="0"/>
              <a:t>-Находить 4-5 пар одинаковых предметов.</a:t>
            </a:r>
            <a:endParaRPr lang="ru-RU" sz="7200" dirty="0"/>
          </a:p>
          <a:p>
            <a:r>
              <a:rPr lang="ru-RU" sz="7200" dirty="0"/>
              <a:t>-Повторить скороговорку сразу после того, как услышал: «Наш </a:t>
            </a:r>
            <a:r>
              <a:rPr lang="ru-RU" sz="7200" dirty="0" err="1"/>
              <a:t>Полкан</a:t>
            </a:r>
            <a:r>
              <a:rPr lang="ru-RU" sz="7200" dirty="0"/>
              <a:t> попал в капкан».</a:t>
            </a:r>
            <a:endParaRPr lang="ru-RU" sz="7200" dirty="0"/>
          </a:p>
          <a:p>
            <a:r>
              <a:rPr lang="ru-RU" sz="7200" dirty="0"/>
              <a:t>-Простучать ладошкой по столу любой простой ритм, повторив его за взрослым.</a:t>
            </a:r>
            <a:endParaRPr lang="ru-RU" sz="7200" dirty="0"/>
          </a:p>
          <a:p>
            <a:r>
              <a:rPr lang="ru-RU" sz="7200" dirty="0" smtClean="0"/>
              <a:t>-</a:t>
            </a:r>
            <a:r>
              <a:rPr lang="ru-RU" sz="7200" dirty="0"/>
              <a:t>Ответить на вопрос после какого-нибудь текста. Например, «Девочки шли в школу. Первой шла Аня, за ней – Юля, за Юлей – Ксюша, за Ксюшей – Таня. Назови имя девочки, которая шла первой. Какая девочка шла последней?».</a:t>
            </a:r>
            <a:endParaRPr lang="ru-RU" sz="7200" dirty="0"/>
          </a:p>
          <a:p>
            <a:endParaRPr lang="ru-RU" dirty="0"/>
          </a:p>
        </p:txBody>
      </p:sp>
      <p:sp>
        <p:nvSpPr>
          <p:cNvPr id="5" name="Заголовок 1"/>
          <p:cNvSpPr txBox="1"/>
          <p:nvPr/>
        </p:nvSpPr>
        <p:spPr>
          <a:xfrm>
            <a:off x="4716016" y="73008"/>
            <a:ext cx="3672408" cy="580926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/>
              <a:t>     </a:t>
            </a: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44624"/>
            <a:ext cx="4320480" cy="5328592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2600" b="1" dirty="0">
                <a:solidFill>
                  <a:srgbClr val="0070C0"/>
                </a:solidFill>
              </a:rPr>
              <a:t>РИСОВАНИЕ</a:t>
            </a:r>
            <a:r>
              <a:rPr lang="ru-RU" b="1" dirty="0"/>
              <a:t> </a:t>
            </a:r>
            <a:br>
              <a:rPr lang="ru-RU" dirty="0"/>
            </a:br>
            <a:endParaRPr lang="ru-RU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ru-RU" sz="2600" dirty="0" smtClean="0"/>
              <a:t>Правильно </a:t>
            </a:r>
            <a:r>
              <a:rPr lang="ru-RU" sz="2600" dirty="0"/>
              <a:t>передавать в рисунке форму, строение предметов, расположение частей, отношение по величине </a:t>
            </a:r>
            <a:r>
              <a:rPr lang="ru-RU" sz="2600" dirty="0" smtClean="0"/>
              <a:t>.</a:t>
            </a:r>
            <a:endParaRPr lang="ru-RU" sz="2600" dirty="0"/>
          </a:p>
          <a:p>
            <a:pPr>
              <a:buFont typeface="Courier New" panose="02070309020205020404" pitchFamily="49" charset="0"/>
              <a:buChar char="o"/>
            </a:pPr>
            <a:r>
              <a:rPr lang="ru-RU" sz="2600" dirty="0" smtClean="0"/>
              <a:t>Изображать </a:t>
            </a:r>
            <a:r>
              <a:rPr lang="ru-RU" sz="2600" dirty="0"/>
              <a:t>в одном рисунке несколько предметов, располагая их на одной линии, на всём листе, связывать их единым содержанием </a:t>
            </a:r>
            <a:r>
              <a:rPr lang="ru-RU" sz="2600" dirty="0" smtClean="0"/>
              <a:t>.</a:t>
            </a:r>
            <a:endParaRPr lang="ru-RU" sz="2600" dirty="0"/>
          </a:p>
          <a:p>
            <a:pPr>
              <a:buFont typeface="Courier New" panose="02070309020205020404" pitchFamily="49" charset="0"/>
              <a:buChar char="o"/>
            </a:pPr>
            <a:r>
              <a:rPr lang="ru-RU" sz="2600" dirty="0" smtClean="0"/>
              <a:t>Создавать </a:t>
            </a:r>
            <a:r>
              <a:rPr lang="ru-RU" sz="2600" dirty="0"/>
              <a:t>узоры на полосе, квадрате, круге, </a:t>
            </a:r>
            <a:r>
              <a:rPr lang="ru-RU" sz="2600" dirty="0" smtClean="0"/>
              <a:t>ритмично </a:t>
            </a:r>
            <a:r>
              <a:rPr lang="ru-RU" sz="2600" dirty="0"/>
              <a:t>располагая </a:t>
            </a:r>
            <a:r>
              <a:rPr lang="ru-RU" sz="2600" dirty="0" smtClean="0"/>
              <a:t>элементы.</a:t>
            </a:r>
            <a:r>
              <a:rPr lang="ru-RU" sz="2600" dirty="0"/>
              <a:t> </a:t>
            </a:r>
            <a:endParaRPr lang="ru-RU" sz="26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788024" y="44624"/>
            <a:ext cx="4176464" cy="525658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2600" b="1" dirty="0">
                <a:solidFill>
                  <a:srgbClr val="0070C0"/>
                </a:solidFill>
              </a:rPr>
              <a:t>ЛЕПКА</a:t>
            </a:r>
            <a:r>
              <a:rPr lang="ru-RU" b="1" dirty="0"/>
              <a:t> </a:t>
            </a:r>
            <a:br>
              <a:rPr lang="ru-RU" dirty="0"/>
            </a:br>
            <a:endParaRPr lang="ru-RU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ru-RU" sz="2600" dirty="0" smtClean="0"/>
              <a:t>Лепить </a:t>
            </a:r>
            <a:r>
              <a:rPr lang="ru-RU" sz="2600" dirty="0"/>
              <a:t>предметы, состоящие из нескольких </a:t>
            </a:r>
            <a:r>
              <a:rPr lang="ru-RU" sz="2600" dirty="0" smtClean="0"/>
              <a:t>частей.</a:t>
            </a:r>
            <a:r>
              <a:rPr lang="ru-RU" sz="2600" dirty="0"/>
              <a:t> </a:t>
            </a:r>
            <a:endParaRPr lang="ru-RU" sz="2600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ru-RU" sz="2600" dirty="0" smtClean="0"/>
              <a:t>Использовать </a:t>
            </a:r>
            <a:r>
              <a:rPr lang="ru-RU" sz="2600" dirty="0"/>
              <a:t>приёмы оттягивания, сглаживания, вдавливания, прижимания и </a:t>
            </a:r>
            <a:r>
              <a:rPr lang="ru-RU" sz="2600" dirty="0" smtClean="0"/>
              <a:t>примазывания.</a:t>
            </a:r>
            <a:r>
              <a:rPr lang="ru-RU" sz="2600" dirty="0"/>
              <a:t> </a:t>
            </a:r>
            <a:endParaRPr lang="ru-RU" sz="2600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ru-RU" sz="2600" dirty="0" smtClean="0"/>
              <a:t>Владеть </a:t>
            </a:r>
            <a:r>
              <a:rPr lang="ru-RU" sz="2600" dirty="0"/>
              <a:t>навыком рационального деление </a:t>
            </a:r>
            <a:r>
              <a:rPr lang="ru-RU" sz="2600" dirty="0" smtClean="0"/>
              <a:t>пластилина.</a:t>
            </a:r>
            <a:r>
              <a:rPr lang="ru-RU" sz="2600" dirty="0"/>
              <a:t> </a:t>
            </a:r>
            <a:br>
              <a:rPr lang="ru-RU" sz="2600" dirty="0"/>
            </a:br>
            <a:r>
              <a:rPr lang="ru-RU" sz="2600" dirty="0" smtClean="0"/>
              <a:t>Использовать </a:t>
            </a:r>
            <a:r>
              <a:rPr lang="ru-RU" sz="2600" dirty="0"/>
              <a:t>в работе </a:t>
            </a:r>
            <a:r>
              <a:rPr lang="ru-RU" sz="2600" dirty="0" smtClean="0"/>
              <a:t>стеку.</a:t>
            </a:r>
            <a:r>
              <a:rPr lang="ru-RU" sz="2600" dirty="0"/>
              <a:t> </a:t>
            </a:r>
            <a:endParaRPr lang="ru-RU" sz="2600" dirty="0"/>
          </a:p>
          <a:p>
            <a:endParaRPr lang="ru-RU" dirty="0"/>
          </a:p>
        </p:txBody>
      </p:sp>
      <p:pic>
        <p:nvPicPr>
          <p:cNvPr id="1027" name="Picture 3" descr="C:\Users\Alex\Desktop\Катя дет.сад+аппо\картики дети с книгой\c7fe4006e8f3746eeabdbbbd7b340ce6_XL.jp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5035461"/>
            <a:ext cx="3062114" cy="17862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lex\Desktop\Катя дет.сад+аппо\картики дети с книгой\hudozhni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3" y="4955629"/>
            <a:ext cx="2765699" cy="18426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Эркер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0</TotalTime>
  <Words>8445</Words>
  <Application>WPS Presentation</Application>
  <PresentationFormat>Экран (4:3)</PresentationFormat>
  <Paragraphs>180</Paragraphs>
  <Slides>15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9" baseType="lpstr">
      <vt:lpstr>Arial</vt:lpstr>
      <vt:lpstr>SimSun</vt:lpstr>
      <vt:lpstr>Wingdings</vt:lpstr>
      <vt:lpstr>Wingdings</vt:lpstr>
      <vt:lpstr>Wingdings 2</vt:lpstr>
      <vt:lpstr>Courier New</vt:lpstr>
      <vt:lpstr>Century Schoolbook</vt:lpstr>
      <vt:lpstr>Century</vt:lpstr>
      <vt:lpstr>Microsoft YaHei</vt:lpstr>
      <vt:lpstr/>
      <vt:lpstr>Arial Unicode MS</vt:lpstr>
      <vt:lpstr>Calibri</vt:lpstr>
      <vt:lpstr>Segoe Print</vt:lpstr>
      <vt:lpstr>Эркер</vt:lpstr>
      <vt:lpstr>PowerPoint 演示文稿</vt:lpstr>
      <vt:lpstr>PowerPoint 演示文稿</vt:lpstr>
      <vt:lpstr>ФИЗИЧЕСКАЯ КУЛЬТУРА </vt:lpstr>
      <vt:lpstr>Развитие речи</vt:lpstr>
      <vt:lpstr>математика</vt:lpstr>
      <vt:lpstr>Мелкая моторика</vt:lpstr>
      <vt:lpstr>Развитие мышления</vt:lpstr>
      <vt:lpstr>    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Заключение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Возрастные особенности детей  4 – 5 лет</dc:title>
  <dc:creator>Alex</dc:creator>
  <cp:lastModifiedBy>user</cp:lastModifiedBy>
  <cp:revision>50</cp:revision>
  <dcterms:created xsi:type="dcterms:W3CDTF">2015-09-21T16:47:00Z</dcterms:created>
  <dcterms:modified xsi:type="dcterms:W3CDTF">2020-12-15T06:16:04Z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1049-11.2.0.9255</vt:lpwstr>
  </property>
</Properties>
</file>