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8" r:id="rId2"/>
    <p:sldId id="276" r:id="rId3"/>
    <p:sldId id="257" r:id="rId4"/>
    <p:sldId id="259" r:id="rId5"/>
    <p:sldId id="260" r:id="rId6"/>
    <p:sldId id="265" r:id="rId7"/>
    <p:sldId id="261" r:id="rId8"/>
    <p:sldId id="262" r:id="rId9"/>
    <p:sldId id="267" r:id="rId10"/>
    <p:sldId id="270" r:id="rId11"/>
    <p:sldId id="263" r:id="rId12"/>
    <p:sldId id="277" r:id="rId13"/>
    <p:sldId id="272" r:id="rId14"/>
    <p:sldId id="273" r:id="rId15"/>
    <p:sldId id="275" r:id="rId16"/>
    <p:sldId id="278" r:id="rId17"/>
    <p:sldId id="279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D8FDF-2B0D-48AA-9F59-EE03595798F6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2A58E-4C3B-4DEC-91DC-073992429A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060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2A58E-4C3B-4DEC-91DC-073992429AE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4838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60655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539552" y="1988840"/>
            <a:ext cx="8136904" cy="4536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/>
              <a:t>Родительское собрание</a:t>
            </a:r>
          </a:p>
          <a:p>
            <a:pPr marL="0" indent="0" algn="ctr">
              <a:buNone/>
            </a:pPr>
            <a:r>
              <a:rPr lang="ru-RU" sz="3200" dirty="0" smtClean="0"/>
              <a:t>средней группы </a:t>
            </a:r>
            <a:r>
              <a:rPr lang="ru-RU" sz="3200" dirty="0" smtClean="0"/>
              <a:t>№3 «Гномики»</a:t>
            </a:r>
            <a:endParaRPr lang="ru-RU" sz="3200" dirty="0" smtClean="0"/>
          </a:p>
          <a:p>
            <a:pPr marL="0" indent="0" algn="ctr">
              <a:buNone/>
            </a:pPr>
            <a:r>
              <a:rPr lang="ru-RU" sz="2800" dirty="0"/>
              <a:t>н</a:t>
            </a:r>
            <a:r>
              <a:rPr lang="ru-RU" sz="2800" dirty="0" smtClean="0"/>
              <a:t>а тему:</a:t>
            </a:r>
            <a:r>
              <a:rPr lang="ru-RU" sz="2800" b="1" dirty="0" smtClean="0"/>
              <a:t> </a:t>
            </a:r>
            <a:r>
              <a:rPr lang="ru-RU" sz="2800" b="1" dirty="0"/>
              <a:t>«Начало учебного </a:t>
            </a:r>
            <a:r>
              <a:rPr lang="ru-RU" sz="2800" b="1" dirty="0" smtClean="0"/>
              <a:t>года.</a:t>
            </a:r>
          </a:p>
          <a:p>
            <a:pPr marL="0" indent="0" algn="ctr">
              <a:buNone/>
            </a:pPr>
            <a:r>
              <a:rPr lang="ru-RU" sz="2800" b="1" dirty="0" smtClean="0"/>
              <a:t>Возрастные и индивидуальные особенности развития детей 4-5 лет»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endParaRPr lang="ru-RU" sz="2000" dirty="0" smtClean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2000" dirty="0" smtClean="0"/>
              <a:t>Редикульцева С.Г., </a:t>
            </a:r>
            <a:r>
              <a:rPr lang="ru-RU" sz="2000" dirty="0" err="1" smtClean="0"/>
              <a:t>Оплетаева</a:t>
            </a:r>
            <a:r>
              <a:rPr lang="ru-RU" sz="2000" smtClean="0"/>
              <a:t> Е.А.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36972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4248472" cy="367240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b="1" dirty="0">
                <a:solidFill>
                  <a:srgbClr val="0070C0"/>
                </a:solidFill>
              </a:rPr>
              <a:t>АППЛИКАЦИЯ</a:t>
            </a:r>
            <a:r>
              <a:rPr lang="ru-RU" sz="7200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r>
              <a:rPr lang="ru-RU" sz="8000" b="1" dirty="0" smtClean="0"/>
              <a:t>Правильно </a:t>
            </a:r>
            <a:r>
              <a:rPr lang="ru-RU" sz="8000" b="1" dirty="0"/>
              <a:t>держать ножницы и действовать </a:t>
            </a:r>
            <a:r>
              <a:rPr lang="ru-RU" sz="8000" b="1" dirty="0" smtClean="0"/>
              <a:t>ими.</a:t>
            </a:r>
            <a:r>
              <a:rPr lang="ru-RU" sz="8000" b="1" dirty="0"/>
              <a:t> </a:t>
            </a:r>
            <a:endParaRPr lang="ru-RU" sz="8000" b="1" dirty="0" smtClean="0"/>
          </a:p>
          <a:p>
            <a:r>
              <a:rPr lang="ru-RU" sz="8000" b="1" dirty="0" smtClean="0"/>
              <a:t>Раскладывать </a:t>
            </a:r>
            <a:r>
              <a:rPr lang="ru-RU" sz="8000" b="1" dirty="0"/>
              <a:t>и наклеивать предметы, состоящие из отдельных частей. </a:t>
            </a:r>
            <a:br>
              <a:rPr lang="ru-RU" sz="8000" b="1" dirty="0"/>
            </a:br>
            <a:r>
              <a:rPr lang="ru-RU" sz="8000" b="1" dirty="0"/>
              <a:t>Составлять узоры из </a:t>
            </a:r>
            <a:r>
              <a:rPr lang="ru-RU" sz="8000" b="1" dirty="0" smtClean="0"/>
              <a:t>геометрических </a:t>
            </a:r>
            <a:r>
              <a:rPr lang="ru-RU" sz="8000" b="1" dirty="0"/>
              <a:t>форм на полосе, квадрате, круге, </a:t>
            </a:r>
            <a:r>
              <a:rPr lang="ru-RU" sz="8000" b="1" dirty="0" smtClean="0"/>
              <a:t>чередовать </a:t>
            </a:r>
            <a:r>
              <a:rPr lang="ru-RU" sz="8000" b="1" dirty="0"/>
              <a:t>их по цвету, форме, величине и последовательно наклеивать </a:t>
            </a:r>
            <a:r>
              <a:rPr lang="ru-RU" sz="6200" b="1" dirty="0"/>
              <a:t/>
            </a:r>
            <a:br>
              <a:rPr lang="ru-RU" sz="6200" b="1" dirty="0"/>
            </a:br>
            <a:endParaRPr lang="ru-RU" sz="6200" b="1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16016" y="118862"/>
            <a:ext cx="4248472" cy="503833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b="1" dirty="0">
                <a:solidFill>
                  <a:srgbClr val="0070C0"/>
                </a:solidFill>
              </a:rPr>
              <a:t>КОНСТРУИРОВАНИЕ</a:t>
            </a:r>
            <a:r>
              <a:rPr lang="ru-RU" sz="7200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r>
              <a:rPr lang="ru-RU" sz="8000" b="1" dirty="0"/>
              <a:t>З</a:t>
            </a:r>
            <a:r>
              <a:rPr lang="ru-RU" sz="8000" b="1" dirty="0" smtClean="0"/>
              <a:t>нать </a:t>
            </a:r>
            <a:r>
              <a:rPr lang="ru-RU" sz="8000" b="1" dirty="0"/>
              <a:t>и называть основные детали строительного материала (куб, брусок, пластины) </a:t>
            </a:r>
            <a:endParaRPr lang="ru-RU" sz="8000" b="1" dirty="0" smtClean="0"/>
          </a:p>
          <a:p>
            <a:r>
              <a:rPr lang="ru-RU" sz="8000" b="1" dirty="0" smtClean="0"/>
              <a:t>учить </a:t>
            </a:r>
            <a:r>
              <a:rPr lang="ru-RU" sz="8000" b="1" dirty="0"/>
              <a:t>анализировать образец постройки: выделять основные части и различать их по величине и форме </a:t>
            </a:r>
            <a:endParaRPr lang="ru-RU" sz="8000" b="1" dirty="0" smtClean="0"/>
          </a:p>
          <a:p>
            <a:r>
              <a:rPr lang="ru-RU" sz="8000" b="1" dirty="0" smtClean="0"/>
              <a:t>изменять </a:t>
            </a:r>
            <a:r>
              <a:rPr lang="ru-RU" sz="8000" b="1" dirty="0"/>
              <a:t>постройки, надстраивая или заменяя одни детали другими </a:t>
            </a:r>
            <a:endParaRPr lang="ru-RU" sz="8000" b="1" dirty="0" smtClean="0"/>
          </a:p>
          <a:p>
            <a:r>
              <a:rPr lang="ru-RU" sz="8000" b="1" dirty="0" smtClean="0"/>
              <a:t>обучать </a:t>
            </a:r>
            <a:r>
              <a:rPr lang="ru-RU" sz="8000" b="1" dirty="0"/>
              <a:t>конструированию из бумаги: сгибать прямоугольный лист бумаги пополам, совмещая стороны и </a:t>
            </a:r>
            <a:r>
              <a:rPr lang="ru-RU" sz="8000" b="1" dirty="0" smtClean="0"/>
              <a:t>углы.</a:t>
            </a:r>
            <a:endParaRPr lang="ru-RU" sz="8000" b="1" dirty="0"/>
          </a:p>
          <a:p>
            <a:endParaRPr lang="ru-RU" sz="8000" b="1" dirty="0"/>
          </a:p>
        </p:txBody>
      </p:sp>
      <p:pic>
        <p:nvPicPr>
          <p:cNvPr id="2050" name="Picture 2" descr="C:\Users\Alex\Desktop\Катя дет.сад+аппо\картики дети с книгой\h4br88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013176"/>
            <a:ext cx="3655163" cy="1809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lex\Desktop\Катя дет.сад+аппо\картики дети с книгой\27141-applikaciya-dlya-detey-ryb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41345"/>
            <a:ext cx="3384376" cy="24576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413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0"/>
            <a:ext cx="4572000" cy="674136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6400" b="1" cap="small" dirty="0" smtClean="0">
                <a:solidFill>
                  <a:srgbClr val="0070C0"/>
                </a:solidFill>
              </a:rPr>
              <a:t>Окружающий мир</a:t>
            </a:r>
          </a:p>
          <a:p>
            <a:endParaRPr lang="ru-RU" sz="6200" b="1" dirty="0" smtClean="0"/>
          </a:p>
          <a:p>
            <a:r>
              <a:rPr lang="ru-RU" sz="6200" b="1" dirty="0" smtClean="0"/>
              <a:t>Свой </a:t>
            </a:r>
            <a:r>
              <a:rPr lang="ru-RU" sz="6200" b="1" dirty="0"/>
              <a:t>адрес.</a:t>
            </a:r>
          </a:p>
          <a:p>
            <a:pPr marL="0" indent="0">
              <a:buNone/>
            </a:pPr>
            <a:endParaRPr lang="ru-RU" sz="6200" b="1" dirty="0" smtClean="0"/>
          </a:p>
          <a:p>
            <a:r>
              <a:rPr lang="ru-RU" sz="6200" b="1" dirty="0" smtClean="0"/>
              <a:t>Имена </a:t>
            </a:r>
            <a:r>
              <a:rPr lang="ru-RU" sz="6200" b="1" dirty="0"/>
              <a:t>и фамилию своих родителей; где родители работают.</a:t>
            </a:r>
          </a:p>
          <a:p>
            <a:pPr marL="0" indent="0">
              <a:buNone/>
            </a:pPr>
            <a:endParaRPr lang="ru-RU" sz="6200" b="1" dirty="0" smtClean="0"/>
          </a:p>
          <a:p>
            <a:r>
              <a:rPr lang="ru-RU" sz="6200" b="1" dirty="0" smtClean="0"/>
              <a:t>Все </a:t>
            </a:r>
            <a:r>
              <a:rPr lang="ru-RU" sz="6200" b="1" dirty="0"/>
              <a:t>явления природы, и в какое время года они бывают.</a:t>
            </a:r>
          </a:p>
          <a:p>
            <a:r>
              <a:rPr lang="ru-RU" sz="6200" b="1" dirty="0" smtClean="0"/>
              <a:t>Элементарные </a:t>
            </a:r>
            <a:r>
              <a:rPr lang="ru-RU" sz="6200" b="1" dirty="0"/>
              <a:t>правила дорожного движения (улицу переходить только в определенных местах и только на зеленый свет светофора).</a:t>
            </a:r>
          </a:p>
          <a:p>
            <a:endParaRPr lang="ru-RU" sz="62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572000" y="0"/>
            <a:ext cx="4572000" cy="6858000"/>
          </a:xfrm>
          <a:prstGeom prst="rect">
            <a:avLst/>
          </a:prstGeom>
        </p:spPr>
        <p:txBody>
          <a:bodyPr vert="horz">
            <a:normAutofit fontScale="2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6400" b="1" dirty="0" smtClean="0">
                <a:solidFill>
                  <a:srgbClr val="0070C0"/>
                </a:solidFill>
              </a:rPr>
              <a:t>ЭКОЛОГИЧЕСКОЕ ВОСПИТАНИЕ </a:t>
            </a:r>
            <a:r>
              <a:rPr lang="ru-RU" sz="6400" dirty="0" smtClean="0">
                <a:solidFill>
                  <a:srgbClr val="0070C0"/>
                </a:solidFill>
              </a:rPr>
              <a:t/>
            </a:r>
            <a:br>
              <a:rPr lang="ru-RU" sz="6400" dirty="0" smtClean="0">
                <a:solidFill>
                  <a:srgbClr val="0070C0"/>
                </a:solidFill>
              </a:rPr>
            </a:br>
            <a:r>
              <a:rPr lang="ru-RU" sz="8000" b="1" dirty="0" smtClean="0">
                <a:solidFill>
                  <a:srgbClr val="0070C0"/>
                </a:solidFill>
              </a:rPr>
              <a:t>о растениях </a:t>
            </a:r>
            <a:endParaRPr lang="ru-RU" sz="8000" b="1" dirty="0" smtClean="0"/>
          </a:p>
          <a:p>
            <a:endParaRPr lang="ru-RU" sz="8000" b="1" dirty="0" smtClean="0"/>
          </a:p>
          <a:p>
            <a:r>
              <a:rPr lang="ru-RU" sz="8000" b="1" dirty="0"/>
              <a:t>Н</a:t>
            </a:r>
            <a:r>
              <a:rPr lang="ru-RU" sz="8000" b="1" dirty="0" smtClean="0"/>
              <a:t>азывать основные части растений корень, стебель, лист, цветок, бутон </a:t>
            </a:r>
            <a:endParaRPr lang="ru-RU" sz="8000" b="1" dirty="0"/>
          </a:p>
          <a:p>
            <a:endParaRPr lang="ru-RU" sz="8000" b="1" dirty="0" smtClean="0"/>
          </a:p>
          <a:p>
            <a:r>
              <a:rPr lang="ru-RU" sz="8000" b="1" dirty="0"/>
              <a:t>Р</a:t>
            </a:r>
            <a:r>
              <a:rPr lang="ru-RU" sz="8000" b="1" dirty="0" smtClean="0"/>
              <a:t>астения выращиваются из семян </a:t>
            </a:r>
            <a:endParaRPr lang="ru-RU" sz="8000" b="1" dirty="0"/>
          </a:p>
          <a:p>
            <a:endParaRPr lang="ru-RU" sz="8000" b="1" dirty="0" smtClean="0"/>
          </a:p>
          <a:p>
            <a:r>
              <a:rPr lang="ru-RU" sz="8000" b="1" dirty="0"/>
              <a:t>Н</a:t>
            </a:r>
            <a:r>
              <a:rPr lang="ru-RU" sz="8000" b="1" dirty="0" smtClean="0"/>
              <a:t>аходить и называть у деревьев корень, ствол, ветки, листья </a:t>
            </a:r>
            <a:r>
              <a:rPr lang="ru-RU" sz="8000" b="1" dirty="0"/>
              <a:t>;</a:t>
            </a:r>
            <a:r>
              <a:rPr lang="ru-RU" sz="8000" b="1" dirty="0" smtClean="0"/>
              <a:t>узнавать и называть 3-4 дерева, один кустарник, 3-4 травянистых растений  </a:t>
            </a:r>
          </a:p>
          <a:p>
            <a:endParaRPr lang="ru-RU" sz="8000" b="1" dirty="0" smtClean="0"/>
          </a:p>
          <a:p>
            <a:r>
              <a:rPr lang="ru-RU" sz="8000" b="1" dirty="0"/>
              <a:t>У</a:t>
            </a:r>
            <a:r>
              <a:rPr lang="ru-RU" sz="8000" b="1" dirty="0" smtClean="0"/>
              <a:t>чить различать по вкусу, цвету, величине и форме 3-5 вида овощей и фруктов 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xmlns="" val="174307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0"/>
            <a:ext cx="4572000" cy="67413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b="1" cap="small" dirty="0" smtClean="0">
                <a:solidFill>
                  <a:srgbClr val="0070C0"/>
                </a:solidFill>
              </a:rPr>
              <a:t>Окружающий мир</a:t>
            </a:r>
          </a:p>
          <a:p>
            <a:endParaRPr lang="ru-RU" sz="8000" b="1" dirty="0" smtClean="0"/>
          </a:p>
          <a:p>
            <a:r>
              <a:rPr lang="ru-RU" sz="8000" b="1" dirty="0" smtClean="0"/>
              <a:t>Как </a:t>
            </a:r>
            <a:r>
              <a:rPr lang="ru-RU" sz="8000" b="1" dirty="0"/>
              <a:t>различить деревья и кустарники по коре, листьям и плодам; как различить травянистые растения.</a:t>
            </a:r>
          </a:p>
          <a:p>
            <a:endParaRPr lang="ru-RU" sz="8000" b="1" dirty="0" smtClean="0"/>
          </a:p>
          <a:p>
            <a:r>
              <a:rPr lang="ru-RU" sz="8000" b="1" dirty="0" smtClean="0"/>
              <a:t>Разные </a:t>
            </a:r>
            <a:r>
              <a:rPr lang="ru-RU" sz="8000" b="1" dirty="0"/>
              <a:t>профессии. Уметь ответить на вопросы: «Кто строит дома?», «Кто рисует картины?».</a:t>
            </a:r>
          </a:p>
          <a:p>
            <a:endParaRPr lang="ru-RU" sz="8000" b="1" dirty="0" smtClean="0"/>
          </a:p>
          <a:p>
            <a:r>
              <a:rPr lang="ru-RU" sz="8000" b="1" dirty="0" smtClean="0"/>
              <a:t>Съедобное </a:t>
            </a:r>
            <a:r>
              <a:rPr lang="ru-RU" sz="8000" b="1" dirty="0"/>
              <a:t>и </a:t>
            </a:r>
            <a:r>
              <a:rPr lang="ru-RU" sz="8000" b="1" dirty="0" smtClean="0"/>
              <a:t>несъедобное.</a:t>
            </a:r>
            <a:endParaRPr lang="ru-RU" sz="8000" b="1" dirty="0"/>
          </a:p>
          <a:p>
            <a:endParaRPr lang="ru-RU" sz="8000" b="1" dirty="0" smtClean="0"/>
          </a:p>
          <a:p>
            <a:r>
              <a:rPr lang="ru-RU" sz="8000" b="1" dirty="0" smtClean="0"/>
              <a:t>Где </a:t>
            </a:r>
            <a:r>
              <a:rPr lang="ru-RU" sz="8000" b="1" dirty="0"/>
              <a:t>и как выращивают овощи и фрукты.</a:t>
            </a:r>
          </a:p>
          <a:p>
            <a:endParaRPr lang="ru-RU" sz="8000" b="1" dirty="0" smtClean="0"/>
          </a:p>
          <a:p>
            <a:r>
              <a:rPr lang="ru-RU" sz="8000" b="1" dirty="0" smtClean="0"/>
              <a:t>Для </a:t>
            </a:r>
            <a:r>
              <a:rPr lang="ru-RU" sz="8000" b="1" dirty="0"/>
              <a:t>чего нужны: аптека, больница, школа, парикмахерская, магазин, почта</a:t>
            </a:r>
            <a:r>
              <a:rPr lang="ru-RU" sz="8000" b="1" dirty="0" smtClean="0"/>
              <a:t>.</a:t>
            </a:r>
          </a:p>
          <a:p>
            <a:endParaRPr lang="ru-RU" sz="8000" b="1" dirty="0" smtClean="0"/>
          </a:p>
          <a:p>
            <a:r>
              <a:rPr lang="ru-RU" sz="8000" b="1" dirty="0" smtClean="0"/>
              <a:t>Различать </a:t>
            </a:r>
            <a:r>
              <a:rPr lang="ru-RU" sz="8000" b="1" dirty="0"/>
              <a:t>и называть части тела животного и человека. </a:t>
            </a:r>
            <a:br>
              <a:rPr lang="ru-RU" sz="8000" b="1" dirty="0"/>
            </a:br>
            <a:endParaRPr lang="ru-RU" sz="8000" b="1" dirty="0"/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572000" y="0"/>
            <a:ext cx="4572000" cy="6858000"/>
          </a:xfrm>
          <a:prstGeom prst="rect">
            <a:avLst/>
          </a:prstGeom>
        </p:spPr>
        <p:txBody>
          <a:bodyPr vert="horz">
            <a:normAutofit fontScale="2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B83D68"/>
              </a:buClr>
              <a:buFont typeface="Wingdings"/>
              <a:buNone/>
            </a:pPr>
            <a:r>
              <a:rPr lang="ru-RU" sz="7200" b="1" dirty="0" smtClean="0">
                <a:solidFill>
                  <a:srgbClr val="0070C0"/>
                </a:solidFill>
              </a:rPr>
              <a:t>ЭКОЛОГИЧЕСКОЕ ВОСПИТАНИЕ </a:t>
            </a:r>
            <a:br>
              <a:rPr lang="ru-RU" sz="7200" b="1" dirty="0" smtClean="0">
                <a:solidFill>
                  <a:srgbClr val="0070C0"/>
                </a:solidFill>
              </a:rPr>
            </a:br>
            <a:r>
              <a:rPr lang="ru-RU" sz="7200" b="1" dirty="0" smtClean="0">
                <a:solidFill>
                  <a:srgbClr val="0070C0"/>
                </a:solidFill>
              </a:rPr>
              <a:t>о растениях </a:t>
            </a:r>
            <a:endParaRPr lang="ru-RU" sz="7200" b="1" dirty="0" smtClean="0">
              <a:solidFill>
                <a:prstClr val="black"/>
              </a:solidFill>
            </a:endParaRPr>
          </a:p>
          <a:p>
            <a:pPr>
              <a:buClr>
                <a:srgbClr val="B83D68"/>
              </a:buClr>
            </a:pPr>
            <a:r>
              <a:rPr lang="ru-RU" sz="8000" b="1" dirty="0">
                <a:solidFill>
                  <a:prstClr val="black"/>
                </a:solidFill>
              </a:rPr>
              <a:t>З</a:t>
            </a:r>
            <a:r>
              <a:rPr lang="ru-RU" sz="8000" b="1" dirty="0" smtClean="0">
                <a:solidFill>
                  <a:prstClr val="black"/>
                </a:solidFill>
              </a:rPr>
              <a:t>нать 2-3 вида лесных ягод, грибов (съедобных и несъедобных) </a:t>
            </a:r>
            <a:br>
              <a:rPr lang="ru-RU" sz="8000" b="1" dirty="0" smtClean="0">
                <a:solidFill>
                  <a:prstClr val="black"/>
                </a:solidFill>
              </a:rPr>
            </a:br>
            <a:r>
              <a:rPr lang="ru-RU" sz="8000" b="1" dirty="0" smtClean="0">
                <a:solidFill>
                  <a:prstClr val="black"/>
                </a:solidFill>
              </a:rPr>
              <a:t>узнавать по голосам 2-3 птицы ;называть бабочку, жука </a:t>
            </a:r>
          </a:p>
          <a:p>
            <a:pPr>
              <a:buClr>
                <a:srgbClr val="B83D68"/>
              </a:buClr>
            </a:pPr>
            <a:endParaRPr lang="ru-RU" sz="8000" b="1" dirty="0" smtClean="0">
              <a:solidFill>
                <a:prstClr val="black"/>
              </a:solidFill>
            </a:endParaRPr>
          </a:p>
          <a:p>
            <a:pPr>
              <a:buClr>
                <a:srgbClr val="B83D68"/>
              </a:buClr>
            </a:pPr>
            <a:r>
              <a:rPr lang="ru-RU" sz="8000" b="1" dirty="0">
                <a:solidFill>
                  <a:prstClr val="black"/>
                </a:solidFill>
              </a:rPr>
              <a:t>Р</a:t>
            </a:r>
            <a:r>
              <a:rPr lang="ru-RU" sz="8000" b="1" dirty="0" smtClean="0">
                <a:solidFill>
                  <a:prstClr val="black"/>
                </a:solidFill>
              </a:rPr>
              <a:t>асширять представления о жизни в природных условиях диких животных (заяц, лиса, медведь, волк белка, ёж): как передвигаются, чем питаются, как спасаются от врагов</a:t>
            </a:r>
          </a:p>
          <a:p>
            <a:pPr>
              <a:buClr>
                <a:srgbClr val="B83D68"/>
              </a:buClr>
            </a:pPr>
            <a:endParaRPr lang="ru-RU" sz="8000" b="1" dirty="0" smtClean="0">
              <a:solidFill>
                <a:prstClr val="black"/>
              </a:solidFill>
            </a:endParaRPr>
          </a:p>
          <a:p>
            <a:pPr>
              <a:buClr>
                <a:srgbClr val="B83D68"/>
              </a:buClr>
            </a:pPr>
            <a:r>
              <a:rPr lang="ru-RU" sz="8000" b="1" dirty="0" smtClean="0">
                <a:solidFill>
                  <a:prstClr val="black"/>
                </a:solidFill>
              </a:rPr>
              <a:t>Расширять представления о домашних животных и их детёнышах (об особенностях поведения, передвижения, о том, что едят, какую пользу приносят людям). </a:t>
            </a:r>
            <a:r>
              <a:rPr lang="ru-RU" sz="2600" dirty="0" smtClean="0">
                <a:solidFill>
                  <a:prstClr val="black"/>
                </a:solidFill>
              </a:rPr>
              <a:t/>
            </a:r>
            <a:br>
              <a:rPr lang="ru-RU" sz="2600" dirty="0" smtClean="0">
                <a:solidFill>
                  <a:prstClr val="black"/>
                </a:solidFill>
              </a:rPr>
            </a:br>
            <a:endParaRPr lang="ru-RU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712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4248472" cy="45720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ХУДОЖЕСТВЕННАЯ ЛИТЕРАТУРА 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/>
              <a:t>Уметь </a:t>
            </a:r>
            <a:r>
              <a:rPr lang="ru-RU" b="1" dirty="0"/>
              <a:t>отвечать на вопросы по содержанию </a:t>
            </a:r>
            <a:r>
              <a:rPr lang="ru-RU" b="1" dirty="0" smtClean="0"/>
              <a:t>прочитанного;</a:t>
            </a:r>
            <a:r>
              <a:rPr lang="ru-RU" b="1" dirty="0"/>
              <a:t> </a:t>
            </a:r>
            <a:endParaRPr lang="ru-RU" b="1" dirty="0" smtClean="0"/>
          </a:p>
          <a:p>
            <a:r>
              <a:rPr lang="ru-RU" b="1" dirty="0" smtClean="0"/>
              <a:t>Читать </a:t>
            </a:r>
            <a:r>
              <a:rPr lang="ru-RU" b="1" dirty="0"/>
              <a:t>наизусть небольшие стихотворениях, </a:t>
            </a:r>
            <a:r>
              <a:rPr lang="ru-RU" b="1" dirty="0" smtClean="0"/>
              <a:t>потешки;</a:t>
            </a:r>
            <a:r>
              <a:rPr lang="ru-RU" b="1" dirty="0"/>
              <a:t> </a:t>
            </a:r>
          </a:p>
          <a:p>
            <a:r>
              <a:rPr lang="ru-RU" b="1" dirty="0" smtClean="0"/>
              <a:t>Воспроизводить </a:t>
            </a:r>
            <a:r>
              <a:rPr lang="ru-RU" b="1" dirty="0"/>
              <a:t>содержание художественных произведений с помощью вопросов </a:t>
            </a:r>
            <a:r>
              <a:rPr lang="ru-RU" b="1" dirty="0" smtClean="0"/>
              <a:t>воспитателя.</a:t>
            </a:r>
            <a:r>
              <a:rPr lang="ru-RU" b="1" dirty="0"/>
              <a:t> 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365104"/>
            <a:ext cx="3600400" cy="2318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4572000" y="116632"/>
            <a:ext cx="4248472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/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МУЗЫКА </a:t>
            </a:r>
          </a:p>
          <a:p>
            <a:r>
              <a:rPr lang="ru-RU" b="1" dirty="0"/>
              <a:t>В</a:t>
            </a:r>
            <a:r>
              <a:rPr lang="ru-RU" b="1" dirty="0" smtClean="0"/>
              <a:t>ыполняет  </a:t>
            </a:r>
            <a:r>
              <a:rPr lang="ru-RU" b="1" dirty="0"/>
              <a:t>элементарные  танцевальные  движения (пружинка,  подскоки,  кружение  и т.д.)</a:t>
            </a:r>
            <a:r>
              <a:rPr lang="ru-RU" b="1" dirty="0" smtClean="0"/>
              <a:t>; </a:t>
            </a:r>
          </a:p>
          <a:p>
            <a:r>
              <a:rPr lang="ru-RU" b="1" dirty="0"/>
              <a:t>М</a:t>
            </a:r>
            <a:r>
              <a:rPr lang="ru-RU" b="1" dirty="0" smtClean="0"/>
              <a:t>ожет  </a:t>
            </a:r>
            <a:r>
              <a:rPr lang="ru-RU" b="1" dirty="0"/>
              <a:t>петь  протяжно,  при  этом вместе  начинать  и  заканчивать  пение</a:t>
            </a:r>
            <a:r>
              <a:rPr lang="ru-RU" b="1" dirty="0" smtClean="0"/>
              <a:t>; </a:t>
            </a:r>
          </a:p>
        </p:txBody>
      </p:sp>
      <p:pic>
        <p:nvPicPr>
          <p:cNvPr id="3074" name="Picture 2" descr="C:\Users\Alex\Desktop\Катя дет.сад+аппо\картики дети с книгой\risunok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65104"/>
            <a:ext cx="3103041" cy="2333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03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4625"/>
            <a:ext cx="8147248" cy="3456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САМООБСЛУЖИВАНИЕ</a:t>
            </a:r>
            <a:r>
              <a:rPr lang="ru-RU" b="1" dirty="0"/>
              <a:t> </a:t>
            </a:r>
            <a:endParaRPr lang="ru-RU" dirty="0" smtClean="0"/>
          </a:p>
          <a:p>
            <a:r>
              <a:rPr lang="ru-RU" b="1" dirty="0" smtClean="0"/>
              <a:t>Самостоятельно</a:t>
            </a:r>
            <a:r>
              <a:rPr lang="ru-RU" b="1" dirty="0"/>
              <a:t>, одеваться и раздеваться в определенной последовательности (надевать одежду, снимать, расстегивать пуговицы, складывать, вешать, развязывать и завязывать шнурки ботинок</a:t>
            </a:r>
            <a:r>
              <a:rPr lang="ru-RU" b="1" dirty="0" smtClean="0"/>
              <a:t>);</a:t>
            </a:r>
            <a:r>
              <a:rPr lang="ru-RU" b="1" dirty="0"/>
              <a:t> </a:t>
            </a:r>
            <a:r>
              <a:rPr lang="ru-RU" b="1" dirty="0" smtClean="0"/>
              <a:t> </a:t>
            </a:r>
          </a:p>
          <a:p>
            <a:r>
              <a:rPr lang="ru-RU" b="1" dirty="0"/>
              <a:t>З</a:t>
            </a:r>
            <a:r>
              <a:rPr lang="ru-RU" b="1" dirty="0" smtClean="0"/>
              <a:t>амечать </a:t>
            </a:r>
            <a:r>
              <a:rPr lang="ru-RU" b="1" dirty="0"/>
              <a:t>непорядок в одежде и устранять </a:t>
            </a:r>
            <a:r>
              <a:rPr lang="ru-RU" b="1" dirty="0" smtClean="0"/>
              <a:t>его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</p:txBody>
      </p:sp>
      <p:pic>
        <p:nvPicPr>
          <p:cNvPr id="4098" name="Picture 2" descr="C:\Users\Alex\Desktop\Катя дет.сад+аппо\картики дети с книгой\840155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3249695" cy="19580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lex\Desktop\Катя дет.сад+аппо\картики дети с книгой\vzy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65268"/>
            <a:ext cx="3240360" cy="2026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lex\Desktop\Катя дет.сад+аппо\картики дети с книгой\213360_html_59a19dbc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2244" y="4581128"/>
            <a:ext cx="3253331" cy="212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515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4464496" cy="58326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</a:rPr>
              <a:t>ХОЗЯЙСТВЕННО-БЫТОВОЙ ТРУД </a:t>
            </a:r>
            <a:endParaRPr lang="ru-RU" sz="2000" dirty="0">
              <a:solidFill>
                <a:srgbClr val="0070C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b="1" dirty="0" smtClean="0"/>
              <a:t>Самостоятельно </a:t>
            </a:r>
            <a:r>
              <a:rPr lang="ru-RU" b="1" dirty="0"/>
              <a:t>поддерживать порядок в </a:t>
            </a:r>
            <a:r>
              <a:rPr lang="ru-RU" b="1" dirty="0" smtClean="0"/>
              <a:t>комнате </a:t>
            </a:r>
            <a:r>
              <a:rPr lang="ru-RU" b="1" dirty="0"/>
              <a:t>и на участке </a:t>
            </a:r>
            <a:endParaRPr lang="ru-RU" b="1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b="1" dirty="0" smtClean="0"/>
              <a:t>Уметь расставлять, </a:t>
            </a:r>
            <a:r>
              <a:rPr lang="ru-RU" b="1" dirty="0"/>
              <a:t>чашки с блюдцами, глубокие тарелки, салфетницы, раскладывать столовые </a:t>
            </a:r>
            <a:r>
              <a:rPr lang="ru-RU" b="1" dirty="0" smtClean="0"/>
              <a:t>приборы.</a:t>
            </a:r>
            <a:r>
              <a:rPr lang="ru-RU" b="1" dirty="0"/>
              <a:t> </a:t>
            </a:r>
            <a:endParaRPr lang="ru-RU" b="1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b="1" dirty="0" smtClean="0"/>
              <a:t>Уметь </a:t>
            </a:r>
            <a:r>
              <a:rPr lang="ru-RU" b="1" dirty="0"/>
              <a:t>убирать </a:t>
            </a:r>
            <a:r>
              <a:rPr lang="ru-RU" b="1" dirty="0" smtClean="0"/>
              <a:t>за собой после занятия</a:t>
            </a:r>
            <a:r>
              <a:rPr lang="ru-RU" b="1" dirty="0"/>
              <a:t> </a:t>
            </a:r>
            <a:r>
              <a:rPr lang="ru-RU" b="1" dirty="0" smtClean="0"/>
              <a:t>карандаши</a:t>
            </a:r>
            <a:r>
              <a:rPr lang="ru-RU" b="1" dirty="0"/>
              <a:t>, </a:t>
            </a:r>
            <a:r>
              <a:rPr lang="ru-RU" b="1" dirty="0" smtClean="0"/>
              <a:t>расскраски, </a:t>
            </a:r>
            <a:r>
              <a:rPr lang="ru-RU" b="1" dirty="0"/>
              <a:t>кисти, </a:t>
            </a:r>
            <a:r>
              <a:rPr lang="ru-RU" b="1" dirty="0" smtClean="0"/>
              <a:t>краски. </a:t>
            </a:r>
            <a:endParaRPr lang="ru-RU" b="1" dirty="0"/>
          </a:p>
        </p:txBody>
      </p:sp>
      <p:sp>
        <p:nvSpPr>
          <p:cNvPr id="4" name="Объект 2"/>
          <p:cNvSpPr>
            <a:spLocks noGrp="1"/>
          </p:cNvSpPr>
          <p:nvPr>
            <p:ph sz="quarter" idx="1"/>
          </p:nvPr>
        </p:nvSpPr>
        <p:spPr>
          <a:xfrm>
            <a:off x="4860032" y="44624"/>
            <a:ext cx="410445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70C0"/>
                </a:solidFill>
              </a:rPr>
              <a:t>ТРУД В ПРИРОДЕ</a:t>
            </a:r>
            <a:r>
              <a:rPr lang="ru-RU" b="1" dirty="0"/>
              <a:t> </a:t>
            </a:r>
            <a:endParaRPr lang="ru-RU" b="1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b="1" dirty="0" smtClean="0"/>
              <a:t>Самостоятельно </a:t>
            </a:r>
            <a:r>
              <a:rPr lang="ru-RU" b="1" dirty="0"/>
              <a:t>поливать растения, </a:t>
            </a:r>
            <a:r>
              <a:rPr lang="ru-RU" b="1" dirty="0" smtClean="0"/>
              <a:t>протирать листья</a:t>
            </a:r>
            <a:endParaRPr lang="ru-RU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b="1" dirty="0" smtClean="0"/>
              <a:t>Работать </a:t>
            </a:r>
            <a:r>
              <a:rPr lang="ru-RU" b="1" dirty="0"/>
              <a:t>на огороде 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b="1" dirty="0" smtClean="0"/>
              <a:t>Приводить </a:t>
            </a:r>
            <a:r>
              <a:rPr lang="ru-RU" b="1" dirty="0"/>
              <a:t>в порядок используемое в трудовой деятельности </a:t>
            </a:r>
            <a:r>
              <a:rPr lang="ru-RU" b="1" dirty="0" smtClean="0"/>
              <a:t>оборудование.</a:t>
            </a:r>
            <a:r>
              <a:rPr lang="ru-RU" b="1" dirty="0"/>
              <a:t> 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3074" name="Picture 2" descr="C:\Users\Alex\Desktop\Катя дет.сад+аппо\картики дети с книгой\depositphotos_7906047-Clean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90202"/>
            <a:ext cx="3168352" cy="28414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19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44624"/>
            <a:ext cx="8424936" cy="6813376"/>
          </a:xfrm>
        </p:spPr>
        <p:txBody>
          <a:bodyPr>
            <a:noAutofit/>
          </a:bodyPr>
          <a:lstStyle/>
          <a:p>
            <a:pPr indent="449580" algn="just">
              <a:lnSpc>
                <a:spcPct val="115000"/>
              </a:lnSpc>
              <a:spcAft>
                <a:spcPts val="750"/>
              </a:spcAft>
            </a:pPr>
            <a:r>
              <a:rPr lang="ru-RU" sz="20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«УМКА» (ТРИЗ для дошкольников)  — это система коллективных игр и занятий с подробными методическими рекомендациями для воспитателей. Внедрение проекта не заменяет основную образовательную программу, а максимально увеличивать ее эффективность. </a:t>
            </a:r>
          </a:p>
          <a:p>
            <a:pPr indent="449580" algn="just">
              <a:lnSpc>
                <a:spcPct val="115000"/>
              </a:lnSpc>
              <a:spcAft>
                <a:spcPts val="750"/>
              </a:spcAft>
            </a:pPr>
            <a:r>
              <a:rPr lang="ru-RU" sz="2000" b="1" dirty="0" smtClean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0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ТРИЗ- технологии способствует развитию у детей дошкольного возраста: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гибкости мышления, умения анализировать и делать выводы, умозаключения;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преодолевают стереотипность мышления;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развитию творческого воображения, фантазии;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воспитанию </a:t>
            </a:r>
            <a:r>
              <a:rPr lang="ru-RU" sz="2000" b="1" dirty="0" err="1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эмпатийного</a:t>
            </a:r>
            <a:r>
              <a:rPr lang="ru-RU" sz="20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отношения к окружающему миру, доброты, отзывчивости;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развитию познавательной активности, проектной и исследовательской деятельности;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33333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раскрепощению детей на занятиях;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4" name="Объект 2"/>
          <p:cNvSpPr>
            <a:spLocks noGrp="1"/>
          </p:cNvSpPr>
          <p:nvPr>
            <p:ph sz="quarter" idx="1"/>
          </p:nvPr>
        </p:nvSpPr>
        <p:spPr>
          <a:xfrm>
            <a:off x="4860032" y="44624"/>
            <a:ext cx="410445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00959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44624"/>
            <a:ext cx="7128792" cy="68133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/>
              <a:t>Технология  по программе «Социокультурные истоки», которая реализуется в группах детей дошкольного возраста от 3 до 7 лет.</a:t>
            </a:r>
          </a:p>
          <a:p>
            <a:pPr marL="0" indent="0" algn="ctr">
              <a:buNone/>
            </a:pPr>
            <a:r>
              <a:rPr lang="ru-RU" sz="2000" b="1" dirty="0"/>
              <a:t>Эта технология, которая развивает духовно – нравственную стержневую основу образования через введение технологии программы «Воспитание на социокультурном опыте» (авторы </a:t>
            </a:r>
            <a:r>
              <a:rPr lang="ru-RU" sz="2000" b="1" dirty="0" err="1"/>
              <a:t>И.А.Кузьмин</a:t>
            </a:r>
            <a:r>
              <a:rPr lang="ru-RU" sz="2000" b="1" dirty="0"/>
              <a:t> и </a:t>
            </a:r>
            <a:r>
              <a:rPr lang="ru-RU" sz="2000" b="1" dirty="0" err="1"/>
              <a:t>А.В.Камкин</a:t>
            </a:r>
            <a:r>
              <a:rPr lang="ru-RU" sz="2000" b="1" dirty="0"/>
              <a:t>).</a:t>
            </a:r>
          </a:p>
        </p:txBody>
      </p:sp>
      <p:sp>
        <p:nvSpPr>
          <p:cNvPr id="4" name="Объект 2"/>
          <p:cNvSpPr>
            <a:spLocks noGrp="1"/>
          </p:cNvSpPr>
          <p:nvPr>
            <p:ph sz="quarter" idx="1"/>
          </p:nvPr>
        </p:nvSpPr>
        <p:spPr>
          <a:xfrm>
            <a:off x="4860032" y="44624"/>
            <a:ext cx="410445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02891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Заключение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827584" y="476673"/>
            <a:ext cx="7211144" cy="446449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Не судите о развитии своего ребенка строго, не сравнивайте его с другими </a:t>
            </a:r>
            <a:r>
              <a:rPr lang="ru-RU" b="1" dirty="0" smtClean="0"/>
              <a:t>детьми , помогите ему усвоить программу индивидуально.</a:t>
            </a:r>
          </a:p>
          <a:p>
            <a:r>
              <a:rPr lang="ru-RU" b="1" dirty="0"/>
              <a:t>П</a:t>
            </a:r>
            <a:r>
              <a:rPr lang="ru-RU" b="1" smtClean="0"/>
              <a:t>оддерживайте </a:t>
            </a:r>
            <a:r>
              <a:rPr lang="ru-RU" b="1" dirty="0"/>
              <a:t>ребенка в его стремлениях и действиях и тогда развитие его пойдет быстрее! </a:t>
            </a:r>
            <a:endParaRPr lang="ru-RU" b="1" dirty="0" smtClean="0"/>
          </a:p>
          <a:p>
            <a:endParaRPr lang="ru-RU" dirty="0"/>
          </a:p>
          <a:p>
            <a:r>
              <a:rPr lang="ru-RU" dirty="0" smtClean="0"/>
              <a:t>                               Спасибо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за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внимание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 descr="C:\Users\Alex\Desktop\Катя дет.сад+аппо\картики дети с книгой\information_items_53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891" y="4619104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lex\Desktop\Катя дет.сад+аппо\картики дети с книгой\hudozhn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3024336" cy="2232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lex\Desktop\Катя дет.сад+аппо\картики дети с книгой\1423554636_vopro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0138" y="3068960"/>
            <a:ext cx="2582978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160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548680"/>
            <a:ext cx="7715200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1" u="sng" dirty="0"/>
              <a:t>Цели</a:t>
            </a:r>
            <a:r>
              <a:rPr lang="ru-RU" dirty="0"/>
              <a:t>: расширение контакта между педагогами и родителями; моделирование перспектив взаимодействия на новый учебный год.</a:t>
            </a:r>
          </a:p>
          <a:p>
            <a:pPr marL="0" indent="0">
              <a:buNone/>
            </a:pPr>
            <a:r>
              <a:rPr lang="ru-RU" b="1" i="1" u="sng" dirty="0"/>
              <a:t>Задачи</a:t>
            </a:r>
            <a:r>
              <a:rPr lang="ru-RU" dirty="0"/>
              <a:t>: </a:t>
            </a:r>
          </a:p>
          <a:p>
            <a:pPr lvl="0"/>
            <a:r>
              <a:rPr lang="ru-RU" dirty="0"/>
              <a:t>рассмотреть возрастные и индивидуальные особенности детей 4-5 лет;</a:t>
            </a:r>
          </a:p>
          <a:p>
            <a:pPr lvl="0"/>
            <a:r>
              <a:rPr lang="ru-RU" dirty="0"/>
              <a:t>познакомить родителей с задачами и особенностями образовательной работы, задачами дошкольного учреждения на новый учебный год; </a:t>
            </a:r>
          </a:p>
          <a:p>
            <a:pPr lvl="0"/>
            <a:r>
              <a:rPr lang="ru-RU" dirty="0"/>
              <a:t>обновить анкетные данные семей воспитанников; </a:t>
            </a:r>
          </a:p>
          <a:p>
            <a:pPr lvl="0"/>
            <a:r>
              <a:rPr lang="ru-RU" dirty="0"/>
              <a:t>обратить внимание родителей на успехи и неудачи своего ребенка, стараться помочь ему развиваться в его собственном темпе;</a:t>
            </a:r>
          </a:p>
          <a:p>
            <a:pPr lvl="0"/>
            <a:r>
              <a:rPr lang="ru-RU" dirty="0"/>
              <a:t>активизировать работу по развитию речи детей.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892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4221088"/>
            <a:ext cx="335218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ФИЗИЧЕСКАЯ КУЛЬТУРА</a:t>
            </a:r>
            <a:r>
              <a:rPr lang="ru-RU" b="1" dirty="0">
                <a:solidFill>
                  <a:srgbClr val="0070C0"/>
                </a:solidFill>
              </a:rPr>
              <a:t> 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620688"/>
            <a:ext cx="7776864" cy="576063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000" b="1" dirty="0"/>
              <a:t>Ходить и бегать, согласуя движения рук и ног </a:t>
            </a:r>
            <a:r>
              <a:rPr lang="ru-RU" sz="2000" b="1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Прыгать </a:t>
            </a:r>
            <a:r>
              <a:rPr lang="ru-RU" sz="2000" b="1" dirty="0"/>
              <a:t>на 2-х ногах на месте и с продвижением вперед, прыгать в длину с места не менее 70 см. </a:t>
            </a:r>
            <a:endParaRPr lang="ru-RU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Брать</a:t>
            </a:r>
            <a:r>
              <a:rPr lang="ru-RU" sz="2000" b="1" dirty="0"/>
              <a:t>, держать, переносить, класть, катать, бросать мяч из-за головы, от груди </a:t>
            </a:r>
            <a:endParaRPr lang="ru-RU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Метать </a:t>
            </a:r>
            <a:r>
              <a:rPr lang="ru-RU" sz="2000" b="1" dirty="0"/>
              <a:t>предметы правой и левой рукой на дальность на расстояние не менее 5 метров, отбивать мяч о землю (пол) не мании 5 раз подряд </a:t>
            </a:r>
            <a:endParaRPr lang="ru-RU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Лазать </a:t>
            </a:r>
            <a:r>
              <a:rPr lang="ru-RU" sz="2000" b="1" dirty="0"/>
              <a:t>по лесенки - стремянке, гимнастической стене не пропуская реек, перелезая с одного пролёта на другой </a:t>
            </a:r>
            <a:endParaRPr lang="ru-RU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Ползать</a:t>
            </a:r>
            <a:r>
              <a:rPr lang="ru-RU" sz="2000" b="1" dirty="0"/>
              <a:t>, подлезать под натянутую верёвку, перелизать через бревно, лежащее на полу </a:t>
            </a:r>
            <a:endParaRPr lang="ru-RU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Строиться </a:t>
            </a:r>
            <a:r>
              <a:rPr lang="ru-RU" sz="2000" b="1" dirty="0"/>
              <a:t>в колонну по одному, парами, в круг, шеренгу . </a:t>
            </a:r>
            <a:endParaRPr lang="ru-RU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Кататься </a:t>
            </a:r>
            <a:r>
              <a:rPr lang="ru-RU" sz="2000" b="1" dirty="0"/>
              <a:t>на двухколёсном </a:t>
            </a:r>
            <a:r>
              <a:rPr lang="ru-RU" sz="2000" b="1" dirty="0" smtClean="0"/>
              <a:t>велосипеде.</a:t>
            </a:r>
            <a:r>
              <a:rPr lang="ru-RU" sz="2000" b="1" dirty="0"/>
              <a:t> </a:t>
            </a:r>
            <a:endParaRPr lang="ru-RU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b="1" dirty="0" smtClean="0"/>
              <a:t>Ориентироваться </a:t>
            </a:r>
            <a:r>
              <a:rPr lang="ru-RU" sz="2000" b="1" dirty="0"/>
              <a:t>в пространстве, находить левую и правую сторону. </a:t>
            </a:r>
          </a:p>
        </p:txBody>
      </p:sp>
    </p:spTree>
    <p:extLst>
      <p:ext uri="{BB962C8B-B14F-4D97-AF65-F5344CB8AC3E}">
        <p14:creationId xmlns:p14="http://schemas.microsoft.com/office/powerpoint/2010/main" xmlns="" val="417086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467600" cy="50891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Развитие </a:t>
            </a:r>
            <a:r>
              <a:rPr lang="ru-RU" sz="3200" b="1" dirty="0" smtClean="0">
                <a:solidFill>
                  <a:srgbClr val="0070C0"/>
                </a:solidFill>
              </a:rPr>
              <a:t>речи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836712"/>
            <a:ext cx="7272808" cy="554461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Правильно произносить звуки</a:t>
            </a:r>
            <a:r>
              <a:rPr lang="ru-RU" b="1" dirty="0"/>
              <a:t>.</a:t>
            </a:r>
          </a:p>
          <a:p>
            <a:r>
              <a:rPr lang="ru-RU" b="1" dirty="0" smtClean="0"/>
              <a:t>Рассказывать </a:t>
            </a:r>
            <a:r>
              <a:rPr lang="ru-RU" b="1" dirty="0"/>
              <a:t>с выражением. Поддерживать беседу.</a:t>
            </a:r>
          </a:p>
          <a:p>
            <a:r>
              <a:rPr lang="ru-RU" b="1" dirty="0" smtClean="0"/>
              <a:t>Составлять </a:t>
            </a:r>
            <a:r>
              <a:rPr lang="ru-RU" b="1" dirty="0"/>
              <a:t>рассказы по картинке из 5-6 предложений.</a:t>
            </a:r>
          </a:p>
          <a:p>
            <a:r>
              <a:rPr lang="ru-RU" b="1" dirty="0" smtClean="0"/>
              <a:t>Продолжать </a:t>
            </a:r>
            <a:r>
              <a:rPr lang="ru-RU" b="1" dirty="0"/>
              <a:t>рассказ, начатый взрослым.</a:t>
            </a:r>
          </a:p>
          <a:p>
            <a:r>
              <a:rPr lang="ru-RU" b="1" dirty="0" smtClean="0"/>
              <a:t>Составлять </a:t>
            </a:r>
            <a:r>
              <a:rPr lang="ru-RU" b="1" dirty="0"/>
              <a:t>рассказ о своем дне, своих занятиях</a:t>
            </a:r>
            <a:r>
              <a:rPr lang="ru-RU" b="1" dirty="0" smtClean="0"/>
              <a:t>.</a:t>
            </a:r>
            <a:endParaRPr lang="en-US" b="1" dirty="0" smtClean="0"/>
          </a:p>
          <a:p>
            <a:r>
              <a:rPr lang="ru-RU" b="1" dirty="0"/>
              <a:t>Пересказывать небольшие литературные тексты, составлять рассказ по сюжетной картине, игрушке, предметам </a:t>
            </a:r>
          </a:p>
          <a:p>
            <a:r>
              <a:rPr lang="ru-RU" b="1" dirty="0" smtClean="0"/>
              <a:t>Давать </a:t>
            </a:r>
            <a:r>
              <a:rPr lang="ru-RU" b="1" dirty="0"/>
              <a:t>характеристику предмету, рассказывать о нем (размер, форма, цвет</a:t>
            </a:r>
            <a:r>
              <a:rPr lang="ru-RU" b="1" dirty="0" smtClean="0"/>
              <a:t>).</a:t>
            </a:r>
          </a:p>
          <a:p>
            <a:r>
              <a:rPr lang="ru-RU" b="1" dirty="0"/>
              <a:t>Понимать обобщающие слова: мебель, транспорт, игрушки, посуда, обувь, одежда</a:t>
            </a:r>
            <a:r>
              <a:rPr lang="ru-RU" b="1" dirty="0" smtClean="0"/>
              <a:t>.</a:t>
            </a:r>
          </a:p>
          <a:p>
            <a:r>
              <a:rPr lang="ru-RU" b="1" dirty="0"/>
              <a:t>Правильно употреблять существительные с предлогами: в, на, под, за.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4005064"/>
            <a:ext cx="3009528" cy="2852936"/>
          </a:xfrm>
        </p:spPr>
      </p:pic>
    </p:spTree>
    <p:extLst>
      <p:ext uri="{BB962C8B-B14F-4D97-AF65-F5344CB8AC3E}">
        <p14:creationId xmlns:p14="http://schemas.microsoft.com/office/powerpoint/2010/main" xmlns="" val="404267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50891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математика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7848872" cy="482453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Считать </a:t>
            </a:r>
            <a:r>
              <a:rPr lang="ru-RU" b="1" dirty="0"/>
              <a:t>в пределах </a:t>
            </a:r>
            <a:r>
              <a:rPr lang="en-US" b="1" dirty="0" smtClean="0"/>
              <a:t>5-10</a:t>
            </a:r>
            <a:r>
              <a:rPr lang="ru-RU" b="1" dirty="0"/>
              <a:t> (количественный счет), отвечать на вопрос «сколько всего».</a:t>
            </a:r>
          </a:p>
          <a:p>
            <a:r>
              <a:rPr lang="ru-RU" b="1" dirty="0" smtClean="0"/>
              <a:t>Сравнивать </a:t>
            </a:r>
            <a:r>
              <a:rPr lang="ru-RU" b="1" dirty="0"/>
              <a:t>предметы различной величины, размещая их в ряд в порядке возрастания или убывания по длине, ширине, высоте.</a:t>
            </a:r>
          </a:p>
          <a:p>
            <a:r>
              <a:rPr lang="ru-RU" b="1" dirty="0" smtClean="0"/>
              <a:t>Различать </a:t>
            </a:r>
            <a:r>
              <a:rPr lang="ru-RU" b="1" dirty="0"/>
              <a:t>геометрические фигуры: круг, овал, треугольник, квадрат, прямоугольник. -Находить похожие предметы в окружающей обстановке.</a:t>
            </a:r>
          </a:p>
          <a:p>
            <a:r>
              <a:rPr lang="ru-RU" b="1" dirty="0" smtClean="0"/>
              <a:t>Ориентироваться </a:t>
            </a:r>
            <a:r>
              <a:rPr lang="ru-RU" b="1" dirty="0"/>
              <a:t>на листе бумаги и в пространстве (справа, слева, впереди, сзади).</a:t>
            </a:r>
          </a:p>
          <a:p>
            <a:r>
              <a:rPr lang="ru-RU" b="1" dirty="0" smtClean="0"/>
              <a:t>Знать </a:t>
            </a:r>
            <a:r>
              <a:rPr lang="ru-RU" b="1" dirty="0"/>
              <a:t>последовательность дней недели, части </a:t>
            </a:r>
            <a:r>
              <a:rPr lang="ru-RU" b="1" dirty="0" smtClean="0"/>
              <a:t>суток.</a:t>
            </a:r>
          </a:p>
          <a:p>
            <a:r>
              <a:rPr lang="ru-RU" b="1" dirty="0"/>
              <a:t>О</a:t>
            </a:r>
            <a:r>
              <a:rPr lang="ru-RU" b="1" dirty="0" smtClean="0"/>
              <a:t>пределять </a:t>
            </a:r>
            <a:r>
              <a:rPr lang="ru-RU" b="1" dirty="0"/>
              <a:t>направление движения от себя (направо, налево, вперёд, назад, вверх, вниз</a:t>
            </a:r>
            <a:r>
              <a:rPr lang="ru-RU" b="1" dirty="0" smtClean="0"/>
              <a:t>).</a:t>
            </a:r>
          </a:p>
          <a:p>
            <a:r>
              <a:rPr lang="ru-RU" b="1" dirty="0"/>
              <a:t>З</a:t>
            </a:r>
            <a:r>
              <a:rPr lang="ru-RU" b="1" dirty="0" smtClean="0"/>
              <a:t>нать </a:t>
            </a:r>
            <a:r>
              <a:rPr lang="ru-RU" b="1" dirty="0"/>
              <a:t>правую и левую руку  </a:t>
            </a:r>
            <a:br>
              <a:rPr lang="ru-RU" b="1" dirty="0"/>
            </a:br>
            <a:endParaRPr lang="ru-RU" b="1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4581128"/>
            <a:ext cx="2520280" cy="2263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9111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467600" cy="50891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</a:rPr>
              <a:t>Мелкая моторика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620688"/>
            <a:ext cx="6480720" cy="460851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Завязывать узлы на толстой веревке или на шнуре.</a:t>
            </a:r>
          </a:p>
          <a:p>
            <a:r>
              <a:rPr lang="ru-RU" b="1" dirty="0" smtClean="0"/>
              <a:t>Застегивать </a:t>
            </a:r>
            <a:r>
              <a:rPr lang="ru-RU" b="1" dirty="0"/>
              <a:t>пуговицы, крючки, молнии, замочки, закручивать крышки, заводить механические игрушки ключиками.</a:t>
            </a:r>
          </a:p>
          <a:p>
            <a:r>
              <a:rPr lang="ru-RU" b="1" dirty="0" smtClean="0"/>
              <a:t>Рисовать </a:t>
            </a:r>
            <a:r>
              <a:rPr lang="ru-RU" b="1" dirty="0"/>
              <a:t>в воздухе.</a:t>
            </a:r>
          </a:p>
          <a:p>
            <a:r>
              <a:rPr lang="ru-RU" b="1" dirty="0" smtClean="0"/>
              <a:t>Резать </a:t>
            </a:r>
            <a:r>
              <a:rPr lang="ru-RU" b="1" dirty="0"/>
              <a:t>ножницами.</a:t>
            </a:r>
          </a:p>
          <a:p>
            <a:r>
              <a:rPr lang="ru-RU" b="1" dirty="0" smtClean="0"/>
              <a:t>Хлопать </a:t>
            </a:r>
            <a:r>
              <a:rPr lang="ru-RU" b="1" dirty="0"/>
              <a:t>в ладоши тихо и громко, в разном темпе.</a:t>
            </a:r>
          </a:p>
          <a:p>
            <a:r>
              <a:rPr lang="ru-RU" b="1" dirty="0" smtClean="0"/>
              <a:t>Воспроизводить </a:t>
            </a:r>
            <a:r>
              <a:rPr lang="ru-RU" b="1" dirty="0"/>
              <a:t>простые движения, показанные взрослыми.</a:t>
            </a:r>
          </a:p>
          <a:p>
            <a:r>
              <a:rPr lang="ru-RU" b="1" dirty="0" smtClean="0"/>
              <a:t>Лепить </a:t>
            </a:r>
            <a:r>
              <a:rPr lang="ru-RU" b="1" dirty="0"/>
              <a:t>из пластилина или глины фигурки животных, людей, различные предметы.</a:t>
            </a:r>
          </a:p>
          <a:p>
            <a:r>
              <a:rPr lang="ru-RU" b="1" dirty="0" smtClean="0"/>
              <a:t>Повторять </a:t>
            </a:r>
            <a:r>
              <a:rPr lang="ru-RU" b="1" dirty="0"/>
              <a:t>движения пальчиковой гимнастики. </a:t>
            </a:r>
            <a:r>
              <a:rPr lang="ru-RU" b="1" dirty="0" smtClean="0"/>
              <a:t>Например «замочек»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4869160"/>
            <a:ext cx="3843012" cy="1958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894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467600" cy="58092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Развитие мышления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136904" cy="4572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Складывать </a:t>
            </a:r>
            <a:r>
              <a:rPr lang="ru-RU" sz="2000" b="1" dirty="0"/>
              <a:t>разрезанную картинку из девяти частей.</a:t>
            </a:r>
          </a:p>
          <a:p>
            <a:r>
              <a:rPr lang="ru-RU" sz="2000" b="1" dirty="0" smtClean="0"/>
              <a:t>Находить </a:t>
            </a:r>
            <a:r>
              <a:rPr lang="ru-RU" sz="2000" b="1" dirty="0"/>
              <a:t>и объяснять несоответствия на рисунках.</a:t>
            </a:r>
          </a:p>
          <a:p>
            <a:r>
              <a:rPr lang="ru-RU" sz="2000" b="1" dirty="0" smtClean="0"/>
              <a:t>Находить </a:t>
            </a:r>
            <a:r>
              <a:rPr lang="ru-RU" sz="2000" b="1" dirty="0"/>
              <a:t>и объяснять отличия между предметами и явлениями.</a:t>
            </a:r>
          </a:p>
          <a:p>
            <a:r>
              <a:rPr lang="ru-RU" sz="2000" b="1" dirty="0" smtClean="0"/>
              <a:t>Находить </a:t>
            </a:r>
            <a:r>
              <a:rPr lang="ru-RU" sz="2000" b="1" dirty="0"/>
              <a:t>среди предложенных четырех предметов лишний, объясняя свой выбор.</a:t>
            </a:r>
          </a:p>
          <a:p>
            <a:r>
              <a:rPr lang="ru-RU" sz="2000" b="1" dirty="0" smtClean="0"/>
              <a:t>Находить </a:t>
            </a:r>
            <a:r>
              <a:rPr lang="ru-RU" sz="2000" b="1" dirty="0"/>
              <a:t>в группе лишнее и суметь объяснить, почему оно лишнее. Например, в группе слов: кукла, мячик, книга, неваляшка.</a:t>
            </a:r>
          </a:p>
          <a:p>
            <a:r>
              <a:rPr lang="ru-RU" sz="2000" b="1" dirty="0" smtClean="0"/>
              <a:t>Определять </a:t>
            </a:r>
            <a:r>
              <a:rPr lang="ru-RU" sz="2000" b="1" dirty="0"/>
              <a:t>последовательность событий.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4365104"/>
            <a:ext cx="3096344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7040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3008"/>
            <a:ext cx="3672408" cy="580926"/>
          </a:xfrm>
        </p:spPr>
        <p:txBody>
          <a:bodyPr/>
          <a:lstStyle/>
          <a:p>
            <a:r>
              <a:rPr lang="ru-RU" b="1" dirty="0" smtClean="0"/>
              <a:t>    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-99392"/>
            <a:ext cx="4752528" cy="695739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1200" b="1" dirty="0" smtClean="0">
                <a:solidFill>
                  <a:srgbClr val="0070C0"/>
                </a:solidFill>
              </a:rPr>
              <a:t>Память</a:t>
            </a:r>
            <a:endParaRPr lang="ru-RU" sz="9600" b="1" dirty="0" smtClean="0">
              <a:solidFill>
                <a:srgbClr val="0070C0"/>
              </a:solidFill>
            </a:endParaRPr>
          </a:p>
          <a:p>
            <a:r>
              <a:rPr lang="ru-RU" sz="8000" b="1" dirty="0" smtClean="0"/>
              <a:t>Запоминать </a:t>
            </a:r>
            <a:r>
              <a:rPr lang="ru-RU" sz="8000" b="1" dirty="0"/>
              <a:t>шесть-восемь картинок в течении одной-двух минут.</a:t>
            </a:r>
          </a:p>
          <a:p>
            <a:r>
              <a:rPr lang="ru-RU" sz="8000" b="1" dirty="0" smtClean="0"/>
              <a:t>Запоминать </a:t>
            </a:r>
            <a:r>
              <a:rPr lang="ru-RU" sz="8000" b="1" dirty="0"/>
              <a:t>и повторять семь-восемь слов, прочитанных взрослым один раз. Например, «Коля встал, умылся, оделся, взял портфель и пошел в школу».</a:t>
            </a:r>
          </a:p>
          <a:p>
            <a:r>
              <a:rPr lang="ru-RU" sz="8000" b="1" dirty="0" smtClean="0"/>
              <a:t>Запоминать </a:t>
            </a:r>
            <a:r>
              <a:rPr lang="ru-RU" sz="8000" b="1" dirty="0"/>
              <a:t>и повторять в определенной последовательности движения, показанные взрослым один раз. Например, «Руки вверх», «Руки вперед», «Руки на пояс».</a:t>
            </a:r>
          </a:p>
          <a:p>
            <a:r>
              <a:rPr lang="ru-RU" sz="8000" b="1" dirty="0" smtClean="0"/>
              <a:t>Рассказывать </a:t>
            </a:r>
            <a:r>
              <a:rPr lang="ru-RU" sz="8000" b="1" dirty="0"/>
              <a:t>наизусть несколько стихотворений.</a:t>
            </a:r>
          </a:p>
          <a:p>
            <a:r>
              <a:rPr lang="ru-RU" sz="8000" b="1" dirty="0" smtClean="0"/>
              <a:t>Пересказывать </a:t>
            </a:r>
            <a:r>
              <a:rPr lang="ru-RU" sz="8000" b="1" dirty="0"/>
              <a:t>близко к тексту прочитанное произведение.</a:t>
            </a:r>
          </a:p>
          <a:p>
            <a:r>
              <a:rPr lang="ru-RU" sz="8000" b="1" dirty="0" smtClean="0"/>
              <a:t>Сравнивать </a:t>
            </a:r>
            <a:r>
              <a:rPr lang="ru-RU" sz="8000" b="1" dirty="0"/>
              <a:t>два изображения по памяти.</a:t>
            </a:r>
          </a:p>
          <a:p>
            <a:r>
              <a:rPr lang="ru-RU" sz="8000" b="1" dirty="0" smtClean="0"/>
              <a:t>Уметь </a:t>
            </a:r>
            <a:r>
              <a:rPr lang="ru-RU" sz="8000" b="1" dirty="0"/>
              <a:t>отвечать на вопросы взрослого по содержанию картинки.</a:t>
            </a:r>
          </a:p>
          <a:p>
            <a:endParaRPr lang="ru-RU" sz="8000" b="1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037453" y="-99392"/>
            <a:ext cx="4104456" cy="691376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dirty="0" smtClean="0">
                <a:solidFill>
                  <a:srgbClr val="0070C0"/>
                </a:solidFill>
              </a:rPr>
              <a:t>Внимание</a:t>
            </a:r>
          </a:p>
          <a:p>
            <a:r>
              <a:rPr lang="ru-RU" sz="8000" b="1" dirty="0" smtClean="0"/>
              <a:t>Выполнять </a:t>
            </a:r>
            <a:r>
              <a:rPr lang="ru-RU" sz="8000" b="1" dirty="0"/>
              <a:t>задание, не отвлекаясь в течение 10-12 </a:t>
            </a:r>
            <a:r>
              <a:rPr lang="ru-RU" sz="8000" b="1" dirty="0" smtClean="0"/>
              <a:t>минут. Удерживать </a:t>
            </a:r>
            <a:r>
              <a:rPr lang="ru-RU" sz="8000" b="1" dirty="0"/>
              <a:t>в поле зрения 6-7 предметов.</a:t>
            </a:r>
          </a:p>
          <a:p>
            <a:r>
              <a:rPr lang="ru-RU" sz="8000" b="1" dirty="0" smtClean="0"/>
              <a:t>Находить </a:t>
            </a:r>
            <a:r>
              <a:rPr lang="ru-RU" sz="8000" b="1" dirty="0"/>
              <a:t>5-6 отличий между предметами.</a:t>
            </a:r>
          </a:p>
          <a:p>
            <a:r>
              <a:rPr lang="ru-RU" sz="8000" b="1" dirty="0" smtClean="0"/>
              <a:t>Выполнять </a:t>
            </a:r>
            <a:r>
              <a:rPr lang="ru-RU" sz="8000" b="1" dirty="0"/>
              <a:t>самостоятельно задания по образцу.</a:t>
            </a:r>
          </a:p>
          <a:p>
            <a:r>
              <a:rPr lang="ru-RU" sz="8000" b="1" dirty="0" smtClean="0"/>
              <a:t>Находить </a:t>
            </a:r>
            <a:r>
              <a:rPr lang="ru-RU" sz="8000" b="1" dirty="0"/>
              <a:t>4-5 пар одинаковых предметов.</a:t>
            </a:r>
          </a:p>
          <a:p>
            <a:r>
              <a:rPr lang="ru-RU" sz="8000" b="1" dirty="0" smtClean="0"/>
              <a:t>Повторить </a:t>
            </a:r>
            <a:r>
              <a:rPr lang="ru-RU" sz="8000" b="1" dirty="0"/>
              <a:t>скороговорку сразу после того, как услышал: «Наш </a:t>
            </a:r>
            <a:r>
              <a:rPr lang="ru-RU" sz="8000" b="1" dirty="0" err="1"/>
              <a:t>Полкан</a:t>
            </a:r>
            <a:r>
              <a:rPr lang="ru-RU" sz="8000" b="1" dirty="0"/>
              <a:t> попал </a:t>
            </a:r>
            <a:r>
              <a:rPr lang="ru-RU" sz="8000" b="1" dirty="0" smtClean="0"/>
              <a:t>в капкан».</a:t>
            </a:r>
          </a:p>
          <a:p>
            <a:r>
              <a:rPr lang="ru-RU" sz="8000" b="1" dirty="0" smtClean="0"/>
              <a:t>Ответить </a:t>
            </a:r>
            <a:r>
              <a:rPr lang="ru-RU" sz="8000" b="1" dirty="0"/>
              <a:t>на вопрос после какого-нибудь текста. Например, «Девочки шли в школу. Первой шла Аня, за ней – Юля, за Юлей – Ксюша, за Ксюшей – Таня. Назови имя девочки, которая шла первой. Какая девочка шла последней?».</a:t>
            </a:r>
          </a:p>
          <a:p>
            <a:endParaRPr lang="ru-RU" sz="80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716016" y="73008"/>
            <a:ext cx="3672408" cy="58092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    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537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44624"/>
            <a:ext cx="4320480" cy="532859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0070C0"/>
                </a:solidFill>
              </a:rPr>
              <a:t>РИСОВАНИЕ</a:t>
            </a: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b="1" dirty="0" smtClean="0"/>
              <a:t>Правильно </a:t>
            </a:r>
            <a:r>
              <a:rPr lang="ru-RU" sz="2600" b="1" dirty="0"/>
              <a:t>передавать в рисунке форму, строение предметов, расположение частей, отношение по величине </a:t>
            </a:r>
            <a:r>
              <a:rPr lang="ru-RU" sz="2600" b="1" dirty="0" smtClean="0"/>
              <a:t>.</a:t>
            </a:r>
            <a:endParaRPr lang="ru-RU" sz="2600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b="1" dirty="0" smtClean="0"/>
              <a:t>Изображать </a:t>
            </a:r>
            <a:r>
              <a:rPr lang="ru-RU" sz="2600" b="1" dirty="0"/>
              <a:t>в одном рисунке несколько предметов, располагая их на одной линии, на всём листе, связывать их единым содержанием </a:t>
            </a:r>
            <a:r>
              <a:rPr lang="ru-RU" sz="2600" b="1" dirty="0" smtClean="0"/>
              <a:t>.</a:t>
            </a:r>
            <a:endParaRPr lang="ru-RU" sz="2600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b="1" dirty="0" smtClean="0"/>
              <a:t>Создавать </a:t>
            </a:r>
            <a:r>
              <a:rPr lang="ru-RU" sz="2600" b="1" dirty="0"/>
              <a:t>узоры на полосе, квадрате, круге, </a:t>
            </a:r>
            <a:r>
              <a:rPr lang="ru-RU" sz="2600" b="1" dirty="0" smtClean="0"/>
              <a:t>ритмично </a:t>
            </a:r>
            <a:r>
              <a:rPr lang="ru-RU" sz="2600" b="1" dirty="0"/>
              <a:t>располагая </a:t>
            </a:r>
            <a:r>
              <a:rPr lang="ru-RU" sz="2600" b="1" dirty="0" smtClean="0"/>
              <a:t>элементы.</a:t>
            </a:r>
            <a:r>
              <a:rPr lang="ru-RU" sz="2600" dirty="0"/>
              <a:t> 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88024" y="44624"/>
            <a:ext cx="4176464" cy="525658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600" b="1" dirty="0">
                <a:solidFill>
                  <a:srgbClr val="0070C0"/>
                </a:solidFill>
              </a:rPr>
              <a:t>ЛЕПКА</a:t>
            </a: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b="1" dirty="0" smtClean="0"/>
              <a:t>Лепить </a:t>
            </a:r>
            <a:r>
              <a:rPr lang="ru-RU" sz="2600" b="1" dirty="0"/>
              <a:t>предметы, состоящие из нескольких </a:t>
            </a:r>
            <a:r>
              <a:rPr lang="ru-RU" sz="2600" b="1" dirty="0" smtClean="0"/>
              <a:t>частей.</a:t>
            </a:r>
            <a:r>
              <a:rPr lang="ru-RU" sz="2600" b="1" dirty="0"/>
              <a:t> </a:t>
            </a:r>
            <a:endParaRPr lang="ru-RU" sz="2600" b="1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b="1" dirty="0" smtClean="0"/>
              <a:t>Использовать </a:t>
            </a:r>
            <a:r>
              <a:rPr lang="ru-RU" sz="2600" b="1" dirty="0"/>
              <a:t>приёмы оттягивания, сглаживания, вдавливания, прижимания и </a:t>
            </a:r>
            <a:r>
              <a:rPr lang="ru-RU" sz="2600" b="1" dirty="0" smtClean="0"/>
              <a:t>примазывания.</a:t>
            </a:r>
            <a:r>
              <a:rPr lang="ru-RU" sz="2600" b="1" dirty="0"/>
              <a:t> </a:t>
            </a:r>
            <a:endParaRPr lang="ru-RU" sz="2600" b="1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2600" b="1" dirty="0" smtClean="0"/>
              <a:t>Владеть </a:t>
            </a:r>
            <a:r>
              <a:rPr lang="ru-RU" sz="2600" b="1" dirty="0"/>
              <a:t>навыком рационального деление </a:t>
            </a:r>
            <a:r>
              <a:rPr lang="ru-RU" sz="2600" b="1" dirty="0" smtClean="0"/>
              <a:t>пластилина.</a:t>
            </a:r>
            <a:r>
              <a:rPr lang="ru-RU" sz="2600" b="1" dirty="0"/>
              <a:t> </a:t>
            </a:r>
            <a:br>
              <a:rPr lang="ru-RU" sz="2600" b="1" dirty="0"/>
            </a:br>
            <a:r>
              <a:rPr lang="ru-RU" sz="2600" b="1" dirty="0" smtClean="0"/>
              <a:t>Использовать </a:t>
            </a:r>
            <a:r>
              <a:rPr lang="ru-RU" sz="2600" b="1" dirty="0"/>
              <a:t>в работе </a:t>
            </a:r>
            <a:r>
              <a:rPr lang="ru-RU" sz="2600" b="1" dirty="0" smtClean="0"/>
              <a:t>стеку.</a:t>
            </a:r>
            <a:r>
              <a:rPr lang="ru-RU" sz="2600" b="1" dirty="0"/>
              <a:t> </a:t>
            </a:r>
          </a:p>
          <a:p>
            <a:endParaRPr lang="ru-RU" dirty="0"/>
          </a:p>
        </p:txBody>
      </p:sp>
      <p:pic>
        <p:nvPicPr>
          <p:cNvPr id="1027" name="Picture 3" descr="C:\Users\Alex\Desktop\Катя дет.сад+аппо\картики дети с книгой\c7fe4006e8f3746eeabdbbbd7b340ce6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035461"/>
            <a:ext cx="3062114" cy="1786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lex\Desktop\Катя дет.сад+аппо\картики дети с книгой\hudozhn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3" y="4955629"/>
            <a:ext cx="2765699" cy="1842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521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740</TotalTime>
  <Words>936</Words>
  <Application>Microsoft Office PowerPoint</Application>
  <PresentationFormat>Экран (4:3)</PresentationFormat>
  <Paragraphs>168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 </vt:lpstr>
      <vt:lpstr>Слайд 2</vt:lpstr>
      <vt:lpstr>ФИЗИЧЕСКАЯ КУЛЬТУРА </vt:lpstr>
      <vt:lpstr>Развитие речи</vt:lpstr>
      <vt:lpstr>математика</vt:lpstr>
      <vt:lpstr>Мелкая моторика</vt:lpstr>
      <vt:lpstr>Развитие мышления</vt:lpstr>
      <vt:lpstr>    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особенности детей  4 – 5 лет</dc:title>
  <dc:creator>Alex</dc:creator>
  <cp:lastModifiedBy>Сашка</cp:lastModifiedBy>
  <cp:revision>56</cp:revision>
  <dcterms:created xsi:type="dcterms:W3CDTF">2015-09-21T16:47:12Z</dcterms:created>
  <dcterms:modified xsi:type="dcterms:W3CDTF">2022-10-31T20:53:32Z</dcterms:modified>
</cp:coreProperties>
</file>