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2" r:id="rId8"/>
    <p:sldId id="264" r:id="rId9"/>
    <p:sldId id="272" r:id="rId10"/>
    <p:sldId id="265" r:id="rId11"/>
    <p:sldId id="267" r:id="rId12"/>
    <p:sldId id="268" r:id="rId13"/>
    <p:sldId id="269" r:id="rId14"/>
    <p:sldId id="270" r:id="rId15"/>
    <p:sldId id="271" r:id="rId16"/>
    <p:sldId id="266"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0000"/>
    <a:srgbClr val="3C5B19"/>
    <a:srgbClr val="6600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29.03.2023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29.03.2023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29.03.2023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29.03.2023</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9.jpg"/><Relationship Id="rId7" Type="http://schemas.openxmlformats.org/officeDocument/2006/relationships/image" Target="../media/image33.jpg"/><Relationship Id="rId2" Type="http://schemas.openxmlformats.org/officeDocument/2006/relationships/image" Target="../media/image28.jpg"/><Relationship Id="rId1" Type="http://schemas.openxmlformats.org/officeDocument/2006/relationships/slideLayout" Target="../slideLayouts/slideLayout7.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g"/><Relationship Id="rId9" Type="http://schemas.openxmlformats.org/officeDocument/2006/relationships/image" Target="../media/image35.jpg"/></Relationships>
</file>

<file path=ppt/slides/_rels/slide1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41.jpg"/><Relationship Id="rId5" Type="http://schemas.openxmlformats.org/officeDocument/2006/relationships/image" Target="../media/image40.jpg"/><Relationship Id="rId10" Type="http://schemas.openxmlformats.org/officeDocument/2006/relationships/image" Target="../media/image45.jpg"/><Relationship Id="rId4" Type="http://schemas.openxmlformats.org/officeDocument/2006/relationships/image" Target="../media/image39.jpg"/><Relationship Id="rId9" Type="http://schemas.openxmlformats.org/officeDocument/2006/relationships/image" Target="../media/image44.jpg"/></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a:effectLst>
            <a:softEdge rad="112500"/>
          </a:effectLst>
        </p:spPr>
      </p:pic>
      <p:sp>
        <p:nvSpPr>
          <p:cNvPr id="3" name="TextBox 2"/>
          <p:cNvSpPr txBox="1"/>
          <p:nvPr/>
        </p:nvSpPr>
        <p:spPr>
          <a:xfrm>
            <a:off x="107504" y="188641"/>
            <a:ext cx="8856984" cy="6863417"/>
          </a:xfrm>
          <a:prstGeom prst="rect">
            <a:avLst/>
          </a:prstGeom>
          <a:noFill/>
        </p:spPr>
        <p:txBody>
          <a:bodyPr wrap="square" rtlCol="0">
            <a:spAutoFit/>
          </a:bodyPr>
          <a:lstStyle/>
          <a:p>
            <a:pPr algn="ctr"/>
            <a:r>
              <a:rPr lang="ru-RU" sz="1200" b="1" dirty="0" smtClean="0">
                <a:solidFill>
                  <a:schemeClr val="tx2">
                    <a:lumMod val="50000"/>
                  </a:schemeClr>
                </a:solidFill>
                <a:latin typeface="Bookman Old Style" pitchFamily="18" charset="0"/>
                <a:ea typeface="Batang" pitchFamily="18" charset="-127"/>
              </a:rPr>
              <a:t>Муниципальное бюджетное дошкольное образовательное учреждение</a:t>
            </a:r>
          </a:p>
          <a:p>
            <a:pPr algn="ctr"/>
            <a:r>
              <a:rPr lang="ru-RU" sz="1200" b="1" dirty="0" smtClean="0">
                <a:solidFill>
                  <a:schemeClr val="tx2">
                    <a:lumMod val="50000"/>
                  </a:schemeClr>
                </a:solidFill>
                <a:latin typeface="Bookman Old Style" pitchFamily="18" charset="0"/>
                <a:ea typeface="Batang" pitchFamily="18" charset="-127"/>
              </a:rPr>
              <a:t>Детский сад №18 «Мишутка»</a:t>
            </a:r>
          </a:p>
          <a:p>
            <a:pPr algn="ctr"/>
            <a:r>
              <a:rPr lang="ru-RU" sz="1200" b="1" dirty="0" smtClean="0">
                <a:solidFill>
                  <a:schemeClr val="tx2">
                    <a:lumMod val="50000"/>
                  </a:schemeClr>
                </a:solidFill>
                <a:latin typeface="Bookman Old Style" pitchFamily="18" charset="0"/>
                <a:ea typeface="Batang" pitchFamily="18" charset="-127"/>
              </a:rPr>
              <a:t>г. Сургут</a:t>
            </a:r>
            <a:endParaRPr lang="ru-RU" sz="1200" b="1" dirty="0">
              <a:solidFill>
                <a:schemeClr val="tx2">
                  <a:lumMod val="50000"/>
                </a:schemeClr>
              </a:solidFill>
              <a:latin typeface="Bookman Old Style" pitchFamily="18" charset="0"/>
              <a:ea typeface="Batang" pitchFamily="18" charset="-127"/>
            </a:endParaRPr>
          </a:p>
          <a:p>
            <a:pPr algn="ctr"/>
            <a:endParaRPr lang="ru-RU" sz="3200" b="1" dirty="0" smtClean="0">
              <a:solidFill>
                <a:schemeClr val="tx2">
                  <a:lumMod val="50000"/>
                </a:schemeClr>
              </a:solidFill>
              <a:latin typeface="Bookman Old Style" pitchFamily="18" charset="0"/>
              <a:ea typeface="Batang" pitchFamily="18" charset="-127"/>
            </a:endParaRPr>
          </a:p>
          <a:p>
            <a:pPr algn="ctr"/>
            <a:r>
              <a:rPr lang="ru-RU" sz="3200" b="1" dirty="0" smtClean="0">
                <a:solidFill>
                  <a:schemeClr val="tx2">
                    <a:lumMod val="50000"/>
                  </a:schemeClr>
                </a:solidFill>
                <a:latin typeface="Bookman Old Style" pitchFamily="18" charset="0"/>
                <a:ea typeface="Batang" pitchFamily="18" charset="-127"/>
              </a:rPr>
              <a:t>Краткосрочный проект</a:t>
            </a:r>
          </a:p>
          <a:p>
            <a:pPr algn="ctr"/>
            <a:r>
              <a:rPr lang="ru-RU" sz="2000" dirty="0" smtClean="0">
                <a:solidFill>
                  <a:schemeClr val="tx2">
                    <a:lumMod val="50000"/>
                  </a:schemeClr>
                </a:solidFill>
                <a:latin typeface="Bookman Old Style" pitchFamily="18" charset="0"/>
                <a:ea typeface="Batang" pitchFamily="18" charset="-127"/>
              </a:rPr>
              <a:t>по развитию речи детей раннего дошкольного возраста</a:t>
            </a:r>
          </a:p>
          <a:p>
            <a:pPr algn="ctr"/>
            <a:r>
              <a:rPr lang="ru-RU" sz="2000" dirty="0" smtClean="0">
                <a:solidFill>
                  <a:schemeClr val="tx2">
                    <a:lumMod val="50000"/>
                  </a:schemeClr>
                </a:solidFill>
                <a:latin typeface="Bookman Old Style" pitchFamily="18" charset="0"/>
                <a:ea typeface="Batang" pitchFamily="18" charset="-127"/>
              </a:rPr>
              <a:t>посредством  пальчиковых игр и упражнений</a:t>
            </a:r>
          </a:p>
          <a:p>
            <a:pPr algn="ctr"/>
            <a:endParaRPr lang="ru-RU" sz="3600" b="1" dirty="0" smtClean="0">
              <a:solidFill>
                <a:schemeClr val="tx2">
                  <a:lumMod val="50000"/>
                </a:schemeClr>
              </a:solidFill>
              <a:latin typeface="Bookman Old Style" pitchFamily="18" charset="0"/>
              <a:ea typeface="Batang" pitchFamily="18" charset="-127"/>
            </a:endParaRPr>
          </a:p>
          <a:p>
            <a:pPr algn="ctr"/>
            <a:r>
              <a:rPr lang="ru-RU" sz="3600" b="1" dirty="0" smtClean="0">
                <a:solidFill>
                  <a:schemeClr val="tx2">
                    <a:lumMod val="50000"/>
                  </a:schemeClr>
                </a:solidFill>
                <a:latin typeface="Bookman Old Style" pitchFamily="18" charset="0"/>
                <a:ea typeface="Batang" pitchFamily="18" charset="-127"/>
              </a:rPr>
              <a:t>«Ловкие пальчики»</a:t>
            </a:r>
          </a:p>
          <a:p>
            <a:pPr algn="r"/>
            <a:endParaRPr lang="ru-RU" sz="1600" b="1" dirty="0" smtClean="0">
              <a:latin typeface="Bookman Old Style" pitchFamily="18" charset="0"/>
              <a:ea typeface="Batang" pitchFamily="18" charset="-127"/>
            </a:endParaRPr>
          </a:p>
          <a:p>
            <a:pPr algn="r"/>
            <a:endParaRPr lang="ru-RU" sz="1600" b="1" dirty="0">
              <a:latin typeface="Bookman Old Style" pitchFamily="18" charset="0"/>
              <a:ea typeface="Batang" pitchFamily="18" charset="-127"/>
            </a:endParaRPr>
          </a:p>
          <a:p>
            <a:pPr algn="r"/>
            <a:endParaRPr lang="ru-RU" sz="1600" b="1" dirty="0" smtClean="0">
              <a:latin typeface="Bookman Old Style" pitchFamily="18" charset="0"/>
              <a:ea typeface="Batang" pitchFamily="18" charset="-127"/>
            </a:endParaRPr>
          </a:p>
          <a:p>
            <a:pPr algn="r"/>
            <a:endParaRPr lang="ru-RU" sz="1600" b="1" dirty="0">
              <a:latin typeface="Bookman Old Style" pitchFamily="18" charset="0"/>
              <a:ea typeface="Batang" pitchFamily="18" charset="-127"/>
            </a:endParaRPr>
          </a:p>
          <a:p>
            <a:pPr algn="r"/>
            <a:endParaRPr lang="ru-RU" sz="1600" b="1" dirty="0" smtClean="0">
              <a:latin typeface="Bookman Old Style" pitchFamily="18" charset="0"/>
              <a:ea typeface="Batang" pitchFamily="18" charset="-127"/>
            </a:endParaRPr>
          </a:p>
          <a:p>
            <a:pPr algn="r"/>
            <a:endParaRPr lang="ru-RU" sz="1600" b="1" dirty="0">
              <a:latin typeface="Bookman Old Style" pitchFamily="18" charset="0"/>
              <a:ea typeface="Batang" pitchFamily="18" charset="-127"/>
            </a:endParaRPr>
          </a:p>
          <a:p>
            <a:pPr algn="r"/>
            <a:endParaRPr lang="ru-RU" sz="1600" b="1" dirty="0" smtClean="0">
              <a:latin typeface="Bookman Old Style" pitchFamily="18" charset="0"/>
              <a:ea typeface="Batang" pitchFamily="18" charset="-127"/>
            </a:endParaRPr>
          </a:p>
          <a:p>
            <a:pPr algn="r"/>
            <a:endParaRPr lang="ru-RU" sz="1600" b="1" dirty="0">
              <a:latin typeface="Bookman Old Style" pitchFamily="18" charset="0"/>
              <a:ea typeface="Batang" pitchFamily="18" charset="-127"/>
            </a:endParaRPr>
          </a:p>
          <a:p>
            <a:pPr algn="r"/>
            <a:endParaRPr lang="ru-RU" sz="1600" b="1" dirty="0" smtClean="0">
              <a:latin typeface="Bookman Old Style" pitchFamily="18" charset="0"/>
              <a:ea typeface="Batang" pitchFamily="18" charset="-127"/>
            </a:endParaRPr>
          </a:p>
          <a:p>
            <a:pPr algn="r"/>
            <a:endParaRPr lang="ru-RU" sz="1600" b="1" dirty="0">
              <a:latin typeface="Bookman Old Style" pitchFamily="18" charset="0"/>
              <a:ea typeface="Batang" pitchFamily="18" charset="-127"/>
            </a:endParaRPr>
          </a:p>
          <a:p>
            <a:pPr algn="r"/>
            <a:r>
              <a:rPr lang="ru-RU" sz="1600" b="1" dirty="0" smtClean="0">
                <a:latin typeface="Bookman Old Style" pitchFamily="18" charset="0"/>
                <a:ea typeface="Batang" pitchFamily="18" charset="-127"/>
              </a:rPr>
              <a:t>Авторы разработки </a:t>
            </a:r>
          </a:p>
          <a:p>
            <a:pPr algn="r"/>
            <a:r>
              <a:rPr lang="ru-RU" sz="1600" b="1" dirty="0" err="1" smtClean="0">
                <a:latin typeface="Bookman Old Style" pitchFamily="18" charset="0"/>
                <a:ea typeface="Batang" pitchFamily="18" charset="-127"/>
              </a:rPr>
              <a:t>Воспитатели:Пасичнюк</a:t>
            </a:r>
            <a:r>
              <a:rPr lang="ru-RU" sz="1600" b="1" dirty="0" smtClean="0">
                <a:latin typeface="Bookman Old Style" pitchFamily="18" charset="0"/>
                <a:ea typeface="Batang" pitchFamily="18" charset="-127"/>
              </a:rPr>
              <a:t> С.Н.</a:t>
            </a:r>
          </a:p>
          <a:p>
            <a:pPr algn="r"/>
            <a:r>
              <a:rPr lang="ru-RU" sz="1600" b="1" dirty="0">
                <a:latin typeface="Bookman Old Style" pitchFamily="18" charset="0"/>
                <a:ea typeface="Batang" pitchFamily="18" charset="-127"/>
              </a:rPr>
              <a:t> </a:t>
            </a:r>
            <a:r>
              <a:rPr lang="ru-RU" sz="1600" b="1" dirty="0" smtClean="0">
                <a:latin typeface="Bookman Old Style" pitchFamily="18" charset="0"/>
                <a:ea typeface="Batang" pitchFamily="18" charset="-127"/>
              </a:rPr>
              <a:t>                                                      </a:t>
            </a:r>
            <a:r>
              <a:rPr lang="ru-RU" sz="1600" b="1" dirty="0" err="1" smtClean="0">
                <a:latin typeface="Bookman Old Style" pitchFamily="18" charset="0"/>
                <a:ea typeface="Batang" pitchFamily="18" charset="-127"/>
              </a:rPr>
              <a:t>Комилова</a:t>
            </a:r>
            <a:r>
              <a:rPr lang="ru-RU" sz="1600" b="1" dirty="0" smtClean="0">
                <a:latin typeface="Bookman Old Style" pitchFamily="18" charset="0"/>
                <a:ea typeface="Batang" pitchFamily="18" charset="-127"/>
              </a:rPr>
              <a:t> М.Ф.</a:t>
            </a:r>
            <a:endParaRPr lang="ru-RU" sz="1600" b="1" dirty="0">
              <a:latin typeface="Bookman Old Style" pitchFamily="18" charset="0"/>
              <a:ea typeface="Batang" pitchFamily="18" charset="-127"/>
            </a:endParaRPr>
          </a:p>
          <a:p>
            <a:pPr algn="ctr"/>
            <a:endParaRPr lang="ru-RU" sz="2000" b="1" dirty="0" smtClean="0">
              <a:latin typeface="Bookman Old Style" pitchFamily="18" charset="0"/>
              <a:ea typeface="Batang" pitchFamily="18" charset="-127"/>
            </a:endParaRPr>
          </a:p>
        </p:txBody>
      </p:sp>
    </p:spTree>
    <p:extLst>
      <p:ext uri="{BB962C8B-B14F-4D97-AF65-F5344CB8AC3E}">
        <p14:creationId xmlns:p14="http://schemas.microsoft.com/office/powerpoint/2010/main" val="1645644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2123728" y="551491"/>
            <a:ext cx="5436104" cy="800219"/>
          </a:xfrm>
          <a:prstGeom prst="rect">
            <a:avLst/>
          </a:prstGeom>
          <a:noFill/>
        </p:spPr>
        <p:txBody>
          <a:bodyPr wrap="none" rtlCol="0">
            <a:spAutoFit/>
          </a:bodyPr>
          <a:lstStyle/>
          <a:p>
            <a:r>
              <a:rPr lang="ru-RU" sz="2800" b="1" dirty="0" smtClean="0">
                <a:solidFill>
                  <a:srgbClr val="3C5B19"/>
                </a:solidFill>
                <a:latin typeface="Arial Narrow" pitchFamily="34" charset="0"/>
              </a:rPr>
              <a:t>Пальчиковая гимнастика «Капуста»</a:t>
            </a:r>
          </a:p>
          <a:p>
            <a:pPr algn="ctr"/>
            <a:r>
              <a:rPr lang="ru-RU" b="1" dirty="0" smtClean="0">
                <a:solidFill>
                  <a:srgbClr val="3C5B19"/>
                </a:solidFill>
                <a:latin typeface="Arial Narrow" pitchFamily="34" charset="0"/>
              </a:rPr>
              <a:t>(видеоролик)</a:t>
            </a:r>
            <a:endParaRPr lang="ru-RU" b="1" dirty="0">
              <a:solidFill>
                <a:srgbClr val="3C5B19"/>
              </a:solidFill>
              <a:latin typeface="Arial Narrow" pitchFamily="34" charset="0"/>
            </a:endParaRPr>
          </a:p>
        </p:txBody>
      </p:sp>
      <p:sp>
        <p:nvSpPr>
          <p:cNvPr id="6" name="TextBox 5"/>
          <p:cNvSpPr txBox="1"/>
          <p:nvPr/>
        </p:nvSpPr>
        <p:spPr>
          <a:xfrm>
            <a:off x="2436255" y="1556792"/>
            <a:ext cx="4271490" cy="369332"/>
          </a:xfrm>
          <a:prstGeom prst="rect">
            <a:avLst/>
          </a:prstGeom>
          <a:noFill/>
        </p:spPr>
        <p:txBody>
          <a:bodyPr wrap="none" rtlCol="0">
            <a:spAutoFit/>
          </a:bodyPr>
          <a:lstStyle/>
          <a:p>
            <a:r>
              <a:rPr lang="ru-RU" dirty="0">
                <a:solidFill>
                  <a:srgbClr val="FF0000"/>
                </a:solidFill>
              </a:rPr>
              <a:t>https://cloud.mail.ru/public/tvPc/ZeLeSJBjT</a:t>
            </a:r>
          </a:p>
        </p:txBody>
      </p:sp>
    </p:spTree>
    <p:extLst>
      <p:ext uri="{BB962C8B-B14F-4D97-AF65-F5344CB8AC3E}">
        <p14:creationId xmlns:p14="http://schemas.microsoft.com/office/powerpoint/2010/main" val="1866906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410" y="0"/>
            <a:ext cx="7155180" cy="6858000"/>
          </a:xfrm>
          <a:prstGeom prst="rect">
            <a:avLst/>
          </a:prstGeom>
        </p:spPr>
      </p:pic>
      <p:sp>
        <p:nvSpPr>
          <p:cNvPr id="7" name="TextBox 6"/>
          <p:cNvSpPr txBox="1"/>
          <p:nvPr/>
        </p:nvSpPr>
        <p:spPr>
          <a:xfrm>
            <a:off x="2555776" y="3429000"/>
            <a:ext cx="4032448" cy="1723549"/>
          </a:xfrm>
          <a:prstGeom prst="rect">
            <a:avLst/>
          </a:prstGeom>
          <a:noFill/>
        </p:spPr>
        <p:txBody>
          <a:bodyPr wrap="square" rtlCol="0">
            <a:spAutoFit/>
          </a:bodyPr>
          <a:lstStyle/>
          <a:p>
            <a:r>
              <a:rPr lang="ru-RU" sz="2400" dirty="0" smtClean="0">
                <a:solidFill>
                  <a:srgbClr val="000066"/>
                </a:solidFill>
                <a:latin typeface="Arial Narrow" pitchFamily="34" charset="0"/>
              </a:rPr>
              <a:t>Работа с родителями: </a:t>
            </a:r>
          </a:p>
          <a:p>
            <a:r>
              <a:rPr lang="ru-RU" sz="2400" b="1" dirty="0" smtClean="0">
                <a:solidFill>
                  <a:srgbClr val="000066"/>
                </a:solidFill>
                <a:latin typeface="Arial Narrow" pitchFamily="34" charset="0"/>
              </a:rPr>
              <a:t>Проиграть </a:t>
            </a:r>
            <a:r>
              <a:rPr lang="ru-RU" sz="2400" b="1" dirty="0">
                <a:solidFill>
                  <a:srgbClr val="000066"/>
                </a:solidFill>
                <a:latin typeface="Arial Narrow" pitchFamily="34" charset="0"/>
              </a:rPr>
              <a:t>с ребенком пальчиковую игру и отослать фото или </a:t>
            </a:r>
            <a:r>
              <a:rPr lang="ru-RU" sz="2400" b="1" dirty="0" smtClean="0">
                <a:solidFill>
                  <a:srgbClr val="000066"/>
                </a:solidFill>
                <a:latin typeface="Arial Narrow" pitchFamily="34" charset="0"/>
              </a:rPr>
              <a:t>видео.</a:t>
            </a:r>
            <a:endParaRPr lang="ru-RU" sz="2400" b="1" dirty="0">
              <a:solidFill>
                <a:srgbClr val="000066"/>
              </a:solidFill>
              <a:latin typeface="Arial Narrow" pitchFamily="34" charset="0"/>
            </a:endParaRPr>
          </a:p>
          <a:p>
            <a:endParaRPr lang="ru-RU" sz="1000" dirty="0"/>
          </a:p>
        </p:txBody>
      </p:sp>
    </p:spTree>
    <p:extLst>
      <p:ext uri="{BB962C8B-B14F-4D97-AF65-F5344CB8AC3E}">
        <p14:creationId xmlns:p14="http://schemas.microsoft.com/office/powerpoint/2010/main" val="2528707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068960"/>
            <a:ext cx="3233846" cy="3674457"/>
          </a:xfrm>
          <a:prstGeom prst="rect">
            <a:avLst/>
          </a:prstGeom>
        </p:spPr>
      </p:pic>
      <p:sp>
        <p:nvSpPr>
          <p:cNvPr id="3" name="TextBox 2"/>
          <p:cNvSpPr txBox="1"/>
          <p:nvPr/>
        </p:nvSpPr>
        <p:spPr>
          <a:xfrm>
            <a:off x="3059832" y="116632"/>
            <a:ext cx="3544560" cy="584775"/>
          </a:xfrm>
          <a:prstGeom prst="rect">
            <a:avLst/>
          </a:prstGeom>
          <a:noFill/>
          <a:effectLst>
            <a:outerShdw blurRad="50800" dist="38100" dir="10800000" algn="r" rotWithShape="0">
              <a:prstClr val="black">
                <a:alpha val="40000"/>
              </a:prstClr>
            </a:outerShdw>
          </a:effectLst>
        </p:spPr>
        <p:txBody>
          <a:bodyPr wrap="none" rtlCol="0">
            <a:spAutoFit/>
          </a:bodyPr>
          <a:lstStyle/>
          <a:p>
            <a:r>
              <a:rPr lang="ru-RU" sz="3200" b="1" dirty="0" smtClean="0">
                <a:solidFill>
                  <a:srgbClr val="000066"/>
                </a:solidFill>
                <a:latin typeface="Arial Narrow" pitchFamily="34" charset="0"/>
              </a:rPr>
              <a:t>Пальчиковые игры.</a:t>
            </a:r>
            <a:endParaRPr lang="ru-RU" sz="3200" b="1" dirty="0">
              <a:solidFill>
                <a:srgbClr val="000066"/>
              </a:solidFill>
              <a:latin typeface="Arial Narrow" pitchFamily="34" charset="0"/>
            </a:endParaRPr>
          </a:p>
        </p:txBody>
      </p:sp>
      <p:sp>
        <p:nvSpPr>
          <p:cNvPr id="4" name="TextBox 3"/>
          <p:cNvSpPr txBox="1"/>
          <p:nvPr/>
        </p:nvSpPr>
        <p:spPr>
          <a:xfrm>
            <a:off x="4211960" y="1196752"/>
            <a:ext cx="4464496" cy="4524315"/>
          </a:xfrm>
          <a:prstGeom prst="rect">
            <a:avLst/>
          </a:prstGeom>
          <a:noFill/>
        </p:spPr>
        <p:txBody>
          <a:bodyPr wrap="square" rtlCol="0">
            <a:spAutoFit/>
          </a:bodyPr>
          <a:lstStyle/>
          <a:p>
            <a:r>
              <a:rPr lang="ru-RU" i="1" dirty="0">
                <a:solidFill>
                  <a:srgbClr val="002060"/>
                </a:solidFill>
                <a:latin typeface="Arial Narrow" pitchFamily="34" charset="0"/>
              </a:rPr>
              <a:t>Мы </a:t>
            </a:r>
            <a:r>
              <a:rPr lang="ru-RU" i="1" dirty="0" smtClean="0">
                <a:solidFill>
                  <a:srgbClr val="002060"/>
                </a:solidFill>
                <a:latin typeface="Arial Narrow" pitchFamily="34" charset="0"/>
              </a:rPr>
              <a:t>капусту </a:t>
            </a:r>
            <a:r>
              <a:rPr lang="ru-RU" i="1" dirty="0">
                <a:solidFill>
                  <a:srgbClr val="002060"/>
                </a:solidFill>
                <a:latin typeface="Arial Narrow" pitchFamily="34" charset="0"/>
              </a:rPr>
              <a:t>рубим-рубим, Мы </a:t>
            </a:r>
            <a:r>
              <a:rPr lang="ru-RU" i="1" dirty="0" smtClean="0">
                <a:solidFill>
                  <a:srgbClr val="002060"/>
                </a:solidFill>
                <a:latin typeface="Arial Narrow" pitchFamily="34" charset="0"/>
              </a:rPr>
              <a:t>капусту </a:t>
            </a:r>
            <a:r>
              <a:rPr lang="ru-RU" i="1" dirty="0">
                <a:solidFill>
                  <a:srgbClr val="002060"/>
                </a:solidFill>
                <a:latin typeface="Arial Narrow" pitchFamily="34" charset="0"/>
              </a:rPr>
              <a:t>рубим-рубим. </a:t>
            </a:r>
            <a:r>
              <a:rPr lang="ru-RU" i="1" dirty="0" smtClean="0">
                <a:solidFill>
                  <a:srgbClr val="002060"/>
                </a:solidFill>
                <a:latin typeface="Arial Narrow" pitchFamily="34" charset="0"/>
              </a:rPr>
              <a:t>(поочередные движения прямыми ладонями вверх-вниз).</a:t>
            </a:r>
          </a:p>
          <a:p>
            <a:r>
              <a:rPr lang="ru-RU" i="1" dirty="0" smtClean="0">
                <a:solidFill>
                  <a:srgbClr val="002060"/>
                </a:solidFill>
                <a:latin typeface="Arial Narrow" pitchFamily="34" charset="0"/>
              </a:rPr>
              <a:t>А </a:t>
            </a:r>
            <a:r>
              <a:rPr lang="ru-RU" i="1" dirty="0">
                <a:solidFill>
                  <a:srgbClr val="002060"/>
                </a:solidFill>
                <a:latin typeface="Arial Narrow" pitchFamily="34" charset="0"/>
              </a:rPr>
              <a:t>морковку трем-трем, А морковку трем-трем. (правым кулаком водим по левой ладошке).</a:t>
            </a:r>
            <a:br>
              <a:rPr lang="ru-RU" i="1" dirty="0">
                <a:solidFill>
                  <a:srgbClr val="002060"/>
                </a:solidFill>
                <a:latin typeface="Arial Narrow" pitchFamily="34" charset="0"/>
              </a:rPr>
            </a:br>
            <a:r>
              <a:rPr lang="ru-RU" i="1" dirty="0">
                <a:solidFill>
                  <a:srgbClr val="002060"/>
                </a:solidFill>
                <a:latin typeface="Arial Narrow" pitchFamily="34" charset="0"/>
              </a:rPr>
              <a:t>Мы </a:t>
            </a:r>
            <a:r>
              <a:rPr lang="ru-RU" i="1" dirty="0" smtClean="0">
                <a:solidFill>
                  <a:srgbClr val="002060"/>
                </a:solidFill>
                <a:latin typeface="Arial Narrow" pitchFamily="34" charset="0"/>
              </a:rPr>
              <a:t>капусту </a:t>
            </a:r>
            <a:r>
              <a:rPr lang="ru-RU" i="1" dirty="0">
                <a:solidFill>
                  <a:srgbClr val="002060"/>
                </a:solidFill>
                <a:latin typeface="Arial Narrow" pitchFamily="34" charset="0"/>
              </a:rPr>
              <a:t>солим-солим, Мы </a:t>
            </a:r>
            <a:r>
              <a:rPr lang="ru-RU" i="1" dirty="0" smtClean="0">
                <a:solidFill>
                  <a:srgbClr val="002060"/>
                </a:solidFill>
                <a:latin typeface="Arial Narrow" pitchFamily="34" charset="0"/>
              </a:rPr>
              <a:t>капусту </a:t>
            </a:r>
            <a:r>
              <a:rPr lang="ru-RU" i="1" dirty="0">
                <a:solidFill>
                  <a:srgbClr val="002060"/>
                </a:solidFill>
                <a:latin typeface="Arial Narrow" pitchFamily="34" charset="0"/>
              </a:rPr>
              <a:t>солим-солим, (указательный, средний и большой пальчики трем друг об друга). </a:t>
            </a:r>
            <a:endParaRPr lang="ru-RU" i="1" dirty="0" smtClean="0">
              <a:solidFill>
                <a:srgbClr val="002060"/>
              </a:solidFill>
              <a:latin typeface="Arial Narrow" pitchFamily="34" charset="0"/>
            </a:endParaRPr>
          </a:p>
          <a:p>
            <a:r>
              <a:rPr lang="ru-RU" i="1" dirty="0" smtClean="0">
                <a:solidFill>
                  <a:srgbClr val="002060"/>
                </a:solidFill>
                <a:latin typeface="Arial Narrow" pitchFamily="34" charset="0"/>
              </a:rPr>
              <a:t>Мы капусту </a:t>
            </a:r>
            <a:r>
              <a:rPr lang="ru-RU" i="1" dirty="0">
                <a:solidFill>
                  <a:srgbClr val="002060"/>
                </a:solidFill>
                <a:latin typeface="Arial Narrow" pitchFamily="34" charset="0"/>
              </a:rPr>
              <a:t>жмем-жмем. Мы </a:t>
            </a:r>
            <a:r>
              <a:rPr lang="ru-RU" i="1" dirty="0" smtClean="0">
                <a:solidFill>
                  <a:srgbClr val="002060"/>
                </a:solidFill>
                <a:latin typeface="Arial Narrow" pitchFamily="34" charset="0"/>
              </a:rPr>
              <a:t>капусту </a:t>
            </a:r>
            <a:r>
              <a:rPr lang="ru-RU" i="1" dirty="0">
                <a:solidFill>
                  <a:srgbClr val="002060"/>
                </a:solidFill>
                <a:latin typeface="Arial Narrow" pitchFamily="34" charset="0"/>
              </a:rPr>
              <a:t>жмем-жмем. (сжимать и разжимать кулачки).</a:t>
            </a:r>
            <a:br>
              <a:rPr lang="ru-RU" i="1" dirty="0">
                <a:solidFill>
                  <a:srgbClr val="002060"/>
                </a:solidFill>
                <a:latin typeface="Arial Narrow" pitchFamily="34" charset="0"/>
              </a:rPr>
            </a:br>
            <a:r>
              <a:rPr lang="ru-RU" i="1" dirty="0">
                <a:solidFill>
                  <a:srgbClr val="002060"/>
                </a:solidFill>
                <a:latin typeface="Arial Narrow" pitchFamily="34" charset="0"/>
              </a:rPr>
              <a:t>А теперь попробуем, что у нас получилось! (изображаем, как будто мы пробуем капусту на вкус). </a:t>
            </a:r>
            <a:br>
              <a:rPr lang="ru-RU" i="1" dirty="0">
                <a:solidFill>
                  <a:srgbClr val="002060"/>
                </a:solidFill>
                <a:latin typeface="Arial Narrow" pitchFamily="34" charset="0"/>
              </a:rPr>
            </a:br>
            <a:r>
              <a:rPr lang="ru-RU" i="1" dirty="0">
                <a:solidFill>
                  <a:srgbClr val="002060"/>
                </a:solidFill>
                <a:latin typeface="Arial Narrow" pitchFamily="34" charset="0"/>
              </a:rPr>
              <a:t>Хороша </a:t>
            </a:r>
            <a:r>
              <a:rPr lang="ru-RU" i="1" dirty="0" smtClean="0">
                <a:solidFill>
                  <a:srgbClr val="002060"/>
                </a:solidFill>
                <a:latin typeface="Arial Narrow" pitchFamily="34" charset="0"/>
              </a:rPr>
              <a:t>капуста</a:t>
            </a:r>
            <a:r>
              <a:rPr lang="ru-RU" i="1" dirty="0">
                <a:solidFill>
                  <a:srgbClr val="002060"/>
                </a:solidFill>
                <a:latin typeface="Arial Narrow" pitchFamily="34" charset="0"/>
              </a:rPr>
              <a:t>,</a:t>
            </a:r>
            <a:br>
              <a:rPr lang="ru-RU" i="1" dirty="0">
                <a:solidFill>
                  <a:srgbClr val="002060"/>
                </a:solidFill>
                <a:latin typeface="Arial Narrow" pitchFamily="34" charset="0"/>
              </a:rPr>
            </a:br>
            <a:r>
              <a:rPr lang="ru-RU" i="1" dirty="0">
                <a:solidFill>
                  <a:srgbClr val="002060"/>
                </a:solidFill>
                <a:latin typeface="Arial Narrow" pitchFamily="34" charset="0"/>
              </a:rPr>
              <a:t>И вкусна, и хрустка! (хлопаем в ладошки).</a:t>
            </a:r>
            <a:endParaRPr lang="ru-RU" dirty="0">
              <a:solidFill>
                <a:srgbClr val="002060"/>
              </a:solidFill>
              <a:latin typeface="Arial Narrow" pitchFamily="34" charset="0"/>
            </a:endParaRPr>
          </a:p>
        </p:txBody>
      </p:sp>
    </p:spTree>
    <p:extLst>
      <p:ext uri="{BB962C8B-B14F-4D97-AF65-F5344CB8AC3E}">
        <p14:creationId xmlns:p14="http://schemas.microsoft.com/office/powerpoint/2010/main" val="1007499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4725144"/>
            <a:ext cx="3476625" cy="204787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526" y="2182632"/>
            <a:ext cx="1866440" cy="251372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178487"/>
            <a:ext cx="1984500" cy="2646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65" y="3975877"/>
            <a:ext cx="1815339" cy="2368276"/>
          </a:xfrm>
          <a:prstGeom prst="rect">
            <a:avLst/>
          </a:prstGeom>
        </p:spPr>
      </p:pic>
      <p:sp>
        <p:nvSpPr>
          <p:cNvPr id="8" name="TextBox 7"/>
          <p:cNvSpPr txBox="1"/>
          <p:nvPr/>
        </p:nvSpPr>
        <p:spPr>
          <a:xfrm>
            <a:off x="0" y="5732248"/>
            <a:ext cx="184731" cy="923330"/>
          </a:xfrm>
          <a:prstGeom prst="rect">
            <a:avLst/>
          </a:prstGeom>
          <a:noFill/>
        </p:spPr>
        <p:txBody>
          <a:bodyPr wrap="none" rtlCol="0">
            <a:spAutoFit/>
          </a:bodyPr>
          <a:lstStyle/>
          <a:p>
            <a:r>
              <a:rPr lang="en-US" dirty="0" smtClean="0"/>
              <a:t/>
            </a:r>
            <a:br>
              <a:rPr lang="en-US" dirty="0" smtClean="0"/>
            </a:br>
            <a:endParaRPr lang="ru-RU" dirty="0"/>
          </a:p>
          <a:p>
            <a:endParaRPr lang="ru-RU" dirty="0">
              <a:solidFill>
                <a:srgbClr val="FF0000"/>
              </a:solidFill>
            </a:endParaRPr>
          </a:p>
        </p:txBody>
      </p:sp>
      <p:sp>
        <p:nvSpPr>
          <p:cNvPr id="9" name="TextBox 8"/>
          <p:cNvSpPr txBox="1"/>
          <p:nvPr/>
        </p:nvSpPr>
        <p:spPr>
          <a:xfrm>
            <a:off x="0" y="6470912"/>
            <a:ext cx="5238935" cy="276999"/>
          </a:xfrm>
          <a:prstGeom prst="rect">
            <a:avLst/>
          </a:prstGeom>
          <a:noFill/>
        </p:spPr>
        <p:txBody>
          <a:bodyPr wrap="none" rtlCol="0">
            <a:spAutoFit/>
          </a:bodyPr>
          <a:lstStyle/>
          <a:p>
            <a:r>
              <a:rPr lang="en-US" sz="1200" b="1" dirty="0">
                <a:solidFill>
                  <a:srgbClr val="FF0000"/>
                </a:solidFill>
                <a:latin typeface="Arial Narrow" pitchFamily="34" charset="0"/>
              </a:rPr>
              <a:t>https://cloud.mail.ru/home/%D0%A1%D0%B0%D0%B4/167976200560870%20(1).mp4</a:t>
            </a:r>
            <a:endParaRPr lang="ru-RU" sz="1200" b="1" dirty="0">
              <a:solidFill>
                <a:srgbClr val="FF0000"/>
              </a:solidFill>
              <a:latin typeface="Arial Narrow" pitchFamily="34" charset="0"/>
            </a:endParaRPr>
          </a:p>
        </p:txBody>
      </p:sp>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65" y="75997"/>
            <a:ext cx="1815339" cy="2420452"/>
          </a:xfrm>
          <a:prstGeom prst="rect">
            <a:avLst/>
          </a:prstGeom>
        </p:spPr>
      </p:pic>
      <p:pic>
        <p:nvPicPr>
          <p:cNvPr id="11" name="Рисунок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6690" y="404664"/>
            <a:ext cx="2145553" cy="2860736"/>
          </a:xfrm>
          <a:prstGeom prst="rect">
            <a:avLst/>
          </a:prstGeom>
        </p:spPr>
      </p:pic>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5976" y="2887028"/>
            <a:ext cx="1800200" cy="2400267"/>
          </a:xfrm>
          <a:prstGeom prst="rect">
            <a:avLst/>
          </a:prstGeom>
        </p:spPr>
      </p:pic>
      <p:pic>
        <p:nvPicPr>
          <p:cNvPr id="4" name="Рисунок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3768" y="3352207"/>
            <a:ext cx="2016224" cy="2688299"/>
          </a:xfrm>
          <a:prstGeom prst="rect">
            <a:avLst/>
          </a:prstGeom>
        </p:spPr>
      </p:pic>
    </p:spTree>
    <p:extLst>
      <p:ext uri="{BB962C8B-B14F-4D97-AF65-F5344CB8AC3E}">
        <p14:creationId xmlns:p14="http://schemas.microsoft.com/office/powerpoint/2010/main" val="1873358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91880" y="197226"/>
            <a:ext cx="2159566" cy="523220"/>
          </a:xfrm>
          <a:prstGeom prst="rect">
            <a:avLst/>
          </a:prstGeom>
          <a:noFill/>
          <a:effectLst>
            <a:outerShdw blurRad="50800" dist="38100" dir="5400000" algn="t" rotWithShape="0">
              <a:prstClr val="black">
                <a:alpha val="40000"/>
              </a:prstClr>
            </a:outerShdw>
          </a:effectLst>
        </p:spPr>
        <p:txBody>
          <a:bodyPr wrap="none" rtlCol="0">
            <a:spAutoFit/>
          </a:bodyPr>
          <a:lstStyle/>
          <a:p>
            <a:r>
              <a:rPr lang="ru-RU" sz="2800" b="1" dirty="0" smtClean="0">
                <a:solidFill>
                  <a:srgbClr val="000066"/>
                </a:solidFill>
                <a:latin typeface="Arial Narrow" pitchFamily="34" charset="0"/>
              </a:rPr>
              <a:t>«Горошинки»</a:t>
            </a:r>
            <a:endParaRPr lang="ru-RU" sz="2800" b="1" dirty="0">
              <a:solidFill>
                <a:srgbClr val="000066"/>
              </a:solidFill>
              <a:latin typeface="Arial Narrow"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708920"/>
            <a:ext cx="3485320" cy="3933056"/>
          </a:xfrm>
          <a:prstGeom prst="rect">
            <a:avLst/>
          </a:prstGeom>
        </p:spPr>
      </p:pic>
      <p:sp>
        <p:nvSpPr>
          <p:cNvPr id="4" name="TextBox 3"/>
          <p:cNvSpPr txBox="1"/>
          <p:nvPr/>
        </p:nvSpPr>
        <p:spPr>
          <a:xfrm>
            <a:off x="3923928" y="1124744"/>
            <a:ext cx="4896544" cy="4247317"/>
          </a:xfrm>
          <a:prstGeom prst="rect">
            <a:avLst/>
          </a:prstGeom>
          <a:noFill/>
        </p:spPr>
        <p:txBody>
          <a:bodyPr wrap="square" rtlCol="0">
            <a:spAutoFit/>
          </a:bodyPr>
          <a:lstStyle/>
          <a:p>
            <a:r>
              <a:rPr lang="ru-RU" dirty="0">
                <a:solidFill>
                  <a:srgbClr val="002060"/>
                </a:solidFill>
                <a:latin typeface="Arial Narrow" pitchFamily="34" charset="0"/>
              </a:rPr>
              <a:t>Раскатились по дорожке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Разноцветные </a:t>
            </a:r>
            <a:r>
              <a:rPr lang="ru-RU" dirty="0">
                <a:solidFill>
                  <a:srgbClr val="002060"/>
                </a:solidFill>
                <a:latin typeface="Arial Narrow" pitchFamily="34" charset="0"/>
              </a:rPr>
              <a:t>горошки.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Птички </a:t>
            </a:r>
            <a:r>
              <a:rPr lang="ru-RU" dirty="0">
                <a:solidFill>
                  <a:srgbClr val="002060"/>
                </a:solidFill>
                <a:latin typeface="Arial Narrow" pitchFamily="34" charset="0"/>
              </a:rPr>
              <a:t>весело клюют,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Нам </a:t>
            </a:r>
            <a:r>
              <a:rPr lang="ru-RU" dirty="0">
                <a:solidFill>
                  <a:srgbClr val="002060"/>
                </a:solidFill>
                <a:latin typeface="Arial Narrow" pitchFamily="34" charset="0"/>
              </a:rPr>
              <a:t>горошки не дают,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Дайте </a:t>
            </a:r>
            <a:r>
              <a:rPr lang="ru-RU" dirty="0">
                <a:solidFill>
                  <a:srgbClr val="002060"/>
                </a:solidFill>
                <a:latin typeface="Arial Narrow" pitchFamily="34" charset="0"/>
              </a:rPr>
              <a:t>мне горошинку!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Я </a:t>
            </a:r>
            <a:r>
              <a:rPr lang="ru-RU" dirty="0">
                <a:solidFill>
                  <a:srgbClr val="002060"/>
                </a:solidFill>
                <a:latin typeface="Arial Narrow" pitchFamily="34" charset="0"/>
              </a:rPr>
              <a:t>такой хорошенький! </a:t>
            </a:r>
            <a:endParaRPr lang="ru-RU" dirty="0" smtClean="0">
              <a:solidFill>
                <a:srgbClr val="002060"/>
              </a:solidFill>
              <a:latin typeface="Arial Narrow" pitchFamily="34" charset="0"/>
            </a:endParaRPr>
          </a:p>
          <a:p>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1–2 </a:t>
            </a:r>
            <a:r>
              <a:rPr lang="ru-RU" dirty="0">
                <a:solidFill>
                  <a:srgbClr val="002060"/>
                </a:solidFill>
                <a:latin typeface="Arial Narrow" pitchFamily="34" charset="0"/>
              </a:rPr>
              <a:t>строчки – подушечками пальцев обеих рук выполняем легкие постукивания по поверхности стола, изображая раскатившиеся горошинки.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3–4 </a:t>
            </a:r>
            <a:r>
              <a:rPr lang="ru-RU" dirty="0">
                <a:solidFill>
                  <a:srgbClr val="002060"/>
                </a:solidFill>
                <a:latin typeface="Arial Narrow" pitchFamily="34" charset="0"/>
              </a:rPr>
              <a:t>строчки – пальцы обеих рук собираем в щепоть и «клюем» воображаемые горошинки. </a:t>
            </a:r>
            <a:endParaRPr lang="ru-RU" dirty="0" smtClean="0">
              <a:solidFill>
                <a:srgbClr val="002060"/>
              </a:solidFill>
              <a:latin typeface="Arial Narrow" pitchFamily="34" charset="0"/>
            </a:endParaRPr>
          </a:p>
          <a:p>
            <a:r>
              <a:rPr lang="ru-RU" dirty="0" smtClean="0">
                <a:solidFill>
                  <a:srgbClr val="002060"/>
                </a:solidFill>
                <a:latin typeface="Arial Narrow" pitchFamily="34" charset="0"/>
              </a:rPr>
              <a:t>5 </a:t>
            </a:r>
            <a:r>
              <a:rPr lang="ru-RU" dirty="0">
                <a:solidFill>
                  <a:srgbClr val="002060"/>
                </a:solidFill>
                <a:latin typeface="Arial Narrow" pitchFamily="34" charset="0"/>
              </a:rPr>
              <a:t>строчка – складываем руки лодочкой, вытягиваем их вперед и «просим» горошинку. 6 строчка – обеими ладонями гладим себя по щекам или по голове.</a:t>
            </a:r>
          </a:p>
        </p:txBody>
      </p:sp>
    </p:spTree>
    <p:extLst>
      <p:ext uri="{BB962C8B-B14F-4D97-AF65-F5344CB8AC3E}">
        <p14:creationId xmlns:p14="http://schemas.microsoft.com/office/powerpoint/2010/main" val="2685722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4941168"/>
            <a:ext cx="2619375" cy="1743075"/>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555776" y="4221088"/>
            <a:ext cx="2276475" cy="2009775"/>
          </a:xfrm>
          <a:prstGeom prst="rect">
            <a:avLst/>
          </a:prstGeom>
          <a:solidFill>
            <a:schemeClr val="bg2"/>
          </a:solidFill>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265" y="1421298"/>
            <a:ext cx="1889752" cy="2508294"/>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0072" y="3676647"/>
            <a:ext cx="2035609" cy="2410024"/>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5794" y="4175948"/>
            <a:ext cx="1973778" cy="2402051"/>
          </a:xfrm>
          <a:prstGeom prst="rect">
            <a:avLst/>
          </a:prstGeom>
        </p:spPr>
      </p:pic>
      <p:sp>
        <p:nvSpPr>
          <p:cNvPr id="7" name="TextBox 6"/>
          <p:cNvSpPr txBox="1"/>
          <p:nvPr/>
        </p:nvSpPr>
        <p:spPr>
          <a:xfrm>
            <a:off x="5092016" y="6530354"/>
            <a:ext cx="3947556" cy="307777"/>
          </a:xfrm>
          <a:prstGeom prst="rect">
            <a:avLst/>
          </a:prstGeom>
          <a:noFill/>
        </p:spPr>
        <p:txBody>
          <a:bodyPr wrap="none" rtlCol="0">
            <a:spAutoFit/>
          </a:bodyPr>
          <a:lstStyle/>
          <a:p>
            <a:r>
              <a:rPr lang="en-US" sz="1400" dirty="0">
                <a:solidFill>
                  <a:srgbClr val="FF0000"/>
                </a:solidFill>
              </a:rPr>
              <a:t>https://cloud.mail.ru/public/BjF1/1VWuDih8k</a:t>
            </a:r>
            <a:endParaRPr lang="ru-RU" sz="1400" dirty="0">
              <a:solidFill>
                <a:srgbClr val="FF0000"/>
              </a:solidFill>
            </a:endParaRPr>
          </a:p>
        </p:txBody>
      </p:sp>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651" y="45354"/>
            <a:ext cx="1993916" cy="2658555"/>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155" y="2060848"/>
            <a:ext cx="1860798" cy="2481064"/>
          </a:xfrm>
          <a:prstGeom prst="rect">
            <a:avLst/>
          </a:prstGeom>
        </p:spPr>
      </p:pic>
      <p:pic>
        <p:nvPicPr>
          <p:cNvPr id="10" name="Рисунок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3295" y="45354"/>
            <a:ext cx="2051949" cy="2735932"/>
          </a:xfrm>
          <a:prstGeom prst="rect">
            <a:avLst/>
          </a:prstGeom>
        </p:spPr>
      </p:pic>
      <p:pic>
        <p:nvPicPr>
          <p:cNvPr id="11" name="Рисунок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2251" y="695372"/>
            <a:ext cx="2048213" cy="2730951"/>
          </a:xfrm>
          <a:prstGeom prst="rect">
            <a:avLst/>
          </a:prstGeom>
        </p:spPr>
      </p:pic>
    </p:spTree>
    <p:extLst>
      <p:ext uri="{BB962C8B-B14F-4D97-AF65-F5344CB8AC3E}">
        <p14:creationId xmlns:p14="http://schemas.microsoft.com/office/powerpoint/2010/main" val="3979307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2" y="116633"/>
            <a:ext cx="9135824" cy="6408712"/>
          </a:xfrm>
          <a:prstGeom prst="rect">
            <a:avLst/>
          </a:prstGeom>
          <a:ln>
            <a:noFill/>
          </a:ln>
          <a:effectLst>
            <a:softEdge rad="112500"/>
          </a:effectLst>
        </p:spPr>
      </p:pic>
      <p:sp>
        <p:nvSpPr>
          <p:cNvPr id="3" name="TextBox 2"/>
          <p:cNvSpPr txBox="1"/>
          <p:nvPr/>
        </p:nvSpPr>
        <p:spPr>
          <a:xfrm>
            <a:off x="251520" y="332657"/>
            <a:ext cx="8640960" cy="4278094"/>
          </a:xfrm>
          <a:prstGeom prst="rect">
            <a:avLst/>
          </a:prstGeom>
          <a:noFill/>
        </p:spPr>
        <p:txBody>
          <a:bodyPr wrap="square" rtlCol="0">
            <a:spAutoFit/>
          </a:bodyPr>
          <a:lstStyle/>
          <a:p>
            <a:r>
              <a:rPr lang="ru-RU" sz="2400" b="1" dirty="0">
                <a:solidFill>
                  <a:schemeClr val="tx2">
                    <a:lumMod val="50000"/>
                  </a:schemeClr>
                </a:solidFill>
                <a:latin typeface="Arial Narrow" pitchFamily="34" charset="0"/>
              </a:rPr>
              <a:t>Заключение.</a:t>
            </a:r>
          </a:p>
          <a:p>
            <a:r>
              <a:rPr lang="ru-RU" sz="1400" b="1" i="1" dirty="0">
                <a:solidFill>
                  <a:schemeClr val="tx2">
                    <a:lumMod val="50000"/>
                  </a:schemeClr>
                </a:solidFill>
                <a:latin typeface="Bookman Old Style" pitchFamily="18" charset="0"/>
              </a:rPr>
              <a:t>Веселые пальчиковые игры для дошкольников прекрасно развивают мелкую моторику, а ее развитие замечательно влияет на развитие речи. Важной частью работы по развитию мелкой моторики являются «пальчиковые игры». Эти игры очень эмоциональны, увлекательны. Они способствуют развитию речи, творческой деятельности. «Пальчиковые игры» как бы отображают реальность окружающего мира - предметы, животных, людей, их деятельность, явления природы. В ходе «пальчиковых игр» дети, повторяя движения взрослых, активизируют моторику рук. Тем самым вырабатывается ловкость, умение управлять своими движениями, концентрировать внимание на одном виде деятельности.</a:t>
            </a:r>
          </a:p>
          <a:p>
            <a:r>
              <a:rPr lang="ru-RU" sz="1400" b="1" i="1" dirty="0">
                <a:solidFill>
                  <a:schemeClr val="tx2">
                    <a:lumMod val="50000"/>
                  </a:schemeClr>
                </a:solidFill>
                <a:latin typeface="Bookman Old Style" pitchFamily="18" charset="0"/>
              </a:rPr>
              <a:t>Пальчиковые игры дают возможность родителям и воспитателям играть c малышами, радовать их и, вместе с тем развивать речь и мелкую моторику. Благодаря таким играм, ребёнок получает разнообразные сенсорные впечатления, у него развивается внимательность и способность сосредотачиваться. Такие игры формируют добрые взаимоотношения между детьми, а также между взрослым и ребёнком</a:t>
            </a:r>
            <a:r>
              <a:rPr lang="ru-RU" sz="1400" b="1" i="1" dirty="0" smtClean="0">
                <a:solidFill>
                  <a:schemeClr val="tx2">
                    <a:lumMod val="50000"/>
                  </a:schemeClr>
                </a:solidFill>
                <a:latin typeface="Bookman Old Style" pitchFamily="18" charset="0"/>
              </a:rPr>
              <a:t>.</a:t>
            </a:r>
          </a:p>
          <a:p>
            <a:r>
              <a:rPr lang="ru-RU" sz="1400" b="1" i="1" dirty="0">
                <a:solidFill>
                  <a:schemeClr val="tx2">
                    <a:lumMod val="50000"/>
                  </a:schemeClr>
                </a:solidFill>
                <a:latin typeface="Bookman Old Style" pitchFamily="18" charset="0"/>
              </a:rPr>
              <a:t> </a:t>
            </a:r>
            <a:r>
              <a:rPr lang="ru-RU" sz="1400" b="1" i="1" dirty="0" smtClean="0">
                <a:solidFill>
                  <a:schemeClr val="tx2">
                    <a:lumMod val="50000"/>
                  </a:schemeClr>
                </a:solidFill>
                <a:latin typeface="Bookman Old Style" pitchFamily="18" charset="0"/>
              </a:rPr>
              <a:t>                                        Спасибо за внимание!</a:t>
            </a:r>
            <a:endParaRPr lang="ru-RU" sz="1400" b="1" i="1" dirty="0">
              <a:solidFill>
                <a:schemeClr val="tx2">
                  <a:lumMod val="50000"/>
                </a:schemeClr>
              </a:solidFill>
              <a:latin typeface="Bookman Old Style" pitchFamily="18" charset="0"/>
            </a:endParaRPr>
          </a:p>
          <a:p>
            <a:endParaRPr lang="ru-RU" sz="1000" dirty="0"/>
          </a:p>
        </p:txBody>
      </p:sp>
    </p:spTree>
    <p:extLst>
      <p:ext uri="{BB962C8B-B14F-4D97-AF65-F5344CB8AC3E}">
        <p14:creationId xmlns:p14="http://schemas.microsoft.com/office/powerpoint/2010/main" val="63035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70682" y="2852936"/>
            <a:ext cx="8965815" cy="2492990"/>
          </a:xfrm>
          <a:prstGeom prst="rect">
            <a:avLst/>
          </a:prstGeom>
          <a:noFill/>
        </p:spPr>
        <p:txBody>
          <a:bodyPr wrap="square" rtlCol="0">
            <a:spAutoFit/>
          </a:bodyPr>
          <a:lstStyle/>
          <a:p>
            <a:r>
              <a:rPr lang="ru-RU" sz="2400" b="1" dirty="0">
                <a:solidFill>
                  <a:schemeClr val="tx2">
                    <a:lumMod val="50000"/>
                  </a:schemeClr>
                </a:solidFill>
                <a:latin typeface="Bookman Old Style" pitchFamily="18" charset="0"/>
              </a:rPr>
              <a:t>Цель</a:t>
            </a:r>
            <a:r>
              <a:rPr lang="ru-RU" sz="2400" dirty="0">
                <a:solidFill>
                  <a:schemeClr val="tx2">
                    <a:lumMod val="50000"/>
                  </a:schemeClr>
                </a:solidFill>
                <a:latin typeface="Bookman Old Style" pitchFamily="18" charset="0"/>
              </a:rPr>
              <a:t>:</a:t>
            </a:r>
            <a:r>
              <a:rPr lang="ru-RU" dirty="0">
                <a:solidFill>
                  <a:schemeClr val="tx2">
                    <a:lumMod val="50000"/>
                  </a:schemeClr>
                </a:solidFill>
              </a:rPr>
              <a:t> </a:t>
            </a:r>
            <a:r>
              <a:rPr lang="ru-RU" b="1" dirty="0">
                <a:solidFill>
                  <a:schemeClr val="tx2">
                    <a:lumMod val="50000"/>
                  </a:schemeClr>
                </a:solidFill>
                <a:latin typeface="Bookman Old Style" pitchFamily="18" charset="0"/>
              </a:rPr>
              <a:t>развитие речи </a:t>
            </a:r>
            <a:r>
              <a:rPr lang="ru-RU" b="1" dirty="0" smtClean="0">
                <a:solidFill>
                  <a:schemeClr val="tx2">
                    <a:lumMod val="50000"/>
                  </a:schemeClr>
                </a:solidFill>
                <a:latin typeface="Bookman Old Style" pitchFamily="18" charset="0"/>
              </a:rPr>
              <a:t>у детей, </a:t>
            </a:r>
            <a:r>
              <a:rPr lang="ru-RU" b="1" dirty="0">
                <a:solidFill>
                  <a:schemeClr val="tx2">
                    <a:lumMod val="50000"/>
                  </a:schemeClr>
                </a:solidFill>
                <a:latin typeface="Bookman Old Style" pitchFamily="18" charset="0"/>
              </a:rPr>
              <a:t>через пальчиковые игры и упражнения</a:t>
            </a:r>
            <a:r>
              <a:rPr lang="ru-RU" b="1" dirty="0">
                <a:solidFill>
                  <a:schemeClr val="tx2">
                    <a:lumMod val="50000"/>
                  </a:schemeClr>
                </a:solidFill>
              </a:rPr>
              <a:t>.</a:t>
            </a:r>
          </a:p>
          <a:p>
            <a:endParaRPr lang="ru-RU" b="1" dirty="0" smtClean="0"/>
          </a:p>
          <a:p>
            <a:r>
              <a:rPr lang="ru-RU" sz="2400" b="1" dirty="0">
                <a:solidFill>
                  <a:schemeClr val="tx2">
                    <a:lumMod val="50000"/>
                  </a:schemeClr>
                </a:solidFill>
                <a:latin typeface="Bookman Old Style" pitchFamily="18" charset="0"/>
              </a:rPr>
              <a:t>Задачи </a:t>
            </a:r>
            <a:r>
              <a:rPr lang="ru-RU" sz="2400" b="1" dirty="0" smtClean="0">
                <a:solidFill>
                  <a:schemeClr val="tx2">
                    <a:lumMod val="50000"/>
                  </a:schemeClr>
                </a:solidFill>
                <a:latin typeface="Bookman Old Style" pitchFamily="18" charset="0"/>
              </a:rPr>
              <a:t>проекта:</a:t>
            </a:r>
            <a:r>
              <a:rPr lang="ru-RU" sz="2400" b="1" dirty="0">
                <a:solidFill>
                  <a:schemeClr val="tx2">
                    <a:lumMod val="50000"/>
                  </a:schemeClr>
                </a:solidFill>
                <a:latin typeface="Bookman Old Style" pitchFamily="18" charset="0"/>
              </a:rPr>
              <a:t> </a:t>
            </a:r>
            <a:r>
              <a:rPr lang="ru-RU" sz="2400" b="1" dirty="0" smtClean="0">
                <a:solidFill>
                  <a:schemeClr val="tx2">
                    <a:lumMod val="50000"/>
                  </a:schemeClr>
                </a:solidFill>
                <a:latin typeface="Bookman Old Style" pitchFamily="18" charset="0"/>
              </a:rPr>
              <a:t>  </a:t>
            </a:r>
            <a:r>
              <a:rPr lang="ru-RU" b="1" dirty="0" smtClean="0">
                <a:solidFill>
                  <a:schemeClr val="tx2">
                    <a:lumMod val="50000"/>
                  </a:schemeClr>
                </a:solidFill>
                <a:latin typeface="Bookman Old Style" pitchFamily="18" charset="0"/>
              </a:rPr>
              <a:t>1.Развитие </a:t>
            </a:r>
            <a:r>
              <a:rPr lang="ru-RU" b="1" dirty="0">
                <a:solidFill>
                  <a:schemeClr val="tx2">
                    <a:lumMod val="50000"/>
                  </a:schemeClr>
                </a:solidFill>
                <a:latin typeface="Bookman Old Style" pitchFamily="18" charset="0"/>
              </a:rPr>
              <a:t>речи, активного </a:t>
            </a:r>
          </a:p>
          <a:p>
            <a:r>
              <a:rPr lang="ru-RU" b="1" dirty="0" smtClean="0">
                <a:solidFill>
                  <a:schemeClr val="tx2">
                    <a:lumMod val="50000"/>
                  </a:schemeClr>
                </a:solidFill>
                <a:latin typeface="Bookman Old Style" pitchFamily="18" charset="0"/>
              </a:rPr>
              <a:t>                                       2.Развитие </a:t>
            </a:r>
            <a:r>
              <a:rPr lang="ru-RU" b="1" dirty="0">
                <a:solidFill>
                  <a:schemeClr val="tx2">
                    <a:lumMod val="50000"/>
                  </a:schemeClr>
                </a:solidFill>
                <a:latin typeface="Bookman Old Style" pitchFamily="18" charset="0"/>
              </a:rPr>
              <a:t>мелкой моторики рук.</a:t>
            </a:r>
          </a:p>
          <a:p>
            <a:r>
              <a:rPr lang="ru-RU" b="1" dirty="0">
                <a:solidFill>
                  <a:schemeClr val="tx2">
                    <a:lumMod val="50000"/>
                  </a:schemeClr>
                </a:solidFill>
                <a:latin typeface="Bookman Old Style" pitchFamily="18" charset="0"/>
              </a:rPr>
              <a:t> </a:t>
            </a:r>
            <a:r>
              <a:rPr lang="ru-RU" b="1" dirty="0" smtClean="0">
                <a:solidFill>
                  <a:schemeClr val="tx2">
                    <a:lumMod val="50000"/>
                  </a:schemeClr>
                </a:solidFill>
                <a:latin typeface="Bookman Old Style" pitchFamily="18" charset="0"/>
              </a:rPr>
              <a:t>                                      3.Развитие </a:t>
            </a:r>
            <a:r>
              <a:rPr lang="ru-RU" b="1" dirty="0">
                <a:solidFill>
                  <a:schemeClr val="tx2">
                    <a:lumMod val="50000"/>
                  </a:schemeClr>
                </a:solidFill>
                <a:latin typeface="Bookman Old Style" pitchFamily="18" charset="0"/>
              </a:rPr>
              <a:t>внимания, памяти.</a:t>
            </a:r>
          </a:p>
          <a:p>
            <a:r>
              <a:rPr lang="ru-RU" b="1" dirty="0" smtClean="0">
                <a:solidFill>
                  <a:schemeClr val="tx2">
                    <a:lumMod val="50000"/>
                  </a:schemeClr>
                </a:solidFill>
                <a:latin typeface="Bookman Old Style" pitchFamily="18" charset="0"/>
              </a:rPr>
              <a:t>                                       4.Снятие </a:t>
            </a:r>
            <a:r>
              <a:rPr lang="ru-RU" b="1" dirty="0">
                <a:solidFill>
                  <a:schemeClr val="tx2">
                    <a:lumMod val="50000"/>
                  </a:schemeClr>
                </a:solidFill>
                <a:latin typeface="Bookman Old Style" pitchFamily="18" charset="0"/>
              </a:rPr>
              <a:t>тревожности у детей.</a:t>
            </a:r>
          </a:p>
          <a:p>
            <a:endParaRPr lang="ru-RU" dirty="0"/>
          </a:p>
        </p:txBody>
      </p:sp>
    </p:spTree>
    <p:extLst>
      <p:ext uri="{BB962C8B-B14F-4D97-AF65-F5344CB8AC3E}">
        <p14:creationId xmlns:p14="http://schemas.microsoft.com/office/powerpoint/2010/main" val="2933903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979712" y="15079"/>
            <a:ext cx="7056784" cy="7448193"/>
          </a:xfrm>
          <a:prstGeom prst="rect">
            <a:avLst/>
          </a:prstGeom>
          <a:noFill/>
        </p:spPr>
        <p:txBody>
          <a:bodyPr wrap="square" rtlCol="0">
            <a:spAutoFit/>
          </a:bodyPr>
          <a:lstStyle/>
          <a:p>
            <a:pPr algn="r"/>
            <a:r>
              <a:rPr lang="ru-RU" sz="1600" b="1" i="1" dirty="0" smtClean="0">
                <a:solidFill>
                  <a:schemeClr val="tx2">
                    <a:lumMod val="50000"/>
                  </a:schemeClr>
                </a:solidFill>
                <a:latin typeface="Bookman Old Style" pitchFamily="18" charset="0"/>
              </a:rPr>
              <a:t>«Ум ребенка находится на кончиках его пальцев»</a:t>
            </a:r>
          </a:p>
          <a:p>
            <a:pPr algn="r"/>
            <a:r>
              <a:rPr lang="ru-RU" sz="1600" b="1" i="1" dirty="0">
                <a:solidFill>
                  <a:schemeClr val="tx2">
                    <a:lumMod val="50000"/>
                  </a:schemeClr>
                </a:solidFill>
                <a:latin typeface="Bookman Old Style" pitchFamily="18" charset="0"/>
              </a:rPr>
              <a:t> </a:t>
            </a:r>
            <a:r>
              <a:rPr lang="ru-RU" sz="1600" b="1" i="1" dirty="0" smtClean="0">
                <a:solidFill>
                  <a:schemeClr val="tx2">
                    <a:lumMod val="50000"/>
                  </a:schemeClr>
                </a:solidFill>
                <a:latin typeface="Bookman Old Style" pitchFamily="18" charset="0"/>
              </a:rPr>
              <a:t>                                                                                                        </a:t>
            </a:r>
            <a:r>
              <a:rPr lang="ru-RU" sz="1600" b="1" i="1" dirty="0" err="1" smtClean="0">
                <a:solidFill>
                  <a:schemeClr val="tx2">
                    <a:lumMod val="50000"/>
                  </a:schemeClr>
                </a:solidFill>
                <a:latin typeface="Bookman Old Style" pitchFamily="18" charset="0"/>
              </a:rPr>
              <a:t>В.А.Сухомлинский</a:t>
            </a:r>
            <a:endParaRPr lang="ru-RU" sz="1600" b="1" i="1" dirty="0" smtClean="0">
              <a:solidFill>
                <a:schemeClr val="tx2">
                  <a:lumMod val="50000"/>
                </a:schemeClr>
              </a:solidFill>
              <a:latin typeface="Bookman Old Style" pitchFamily="18" charset="0"/>
            </a:endParaRPr>
          </a:p>
          <a:p>
            <a:endParaRPr lang="ru-RU" sz="1600" b="1" i="1" dirty="0" smtClean="0">
              <a:solidFill>
                <a:schemeClr val="tx2">
                  <a:lumMod val="50000"/>
                </a:schemeClr>
              </a:solidFill>
              <a:latin typeface="Bookman Old Style" pitchFamily="18" charset="0"/>
            </a:endParaRPr>
          </a:p>
          <a:p>
            <a:pPr algn="r"/>
            <a:r>
              <a:rPr lang="ru-RU" sz="1600" b="1" i="1" dirty="0" smtClean="0">
                <a:solidFill>
                  <a:schemeClr val="tx2">
                    <a:lumMod val="50000"/>
                  </a:schemeClr>
                </a:solidFill>
                <a:latin typeface="Bookman Old Style" pitchFamily="18" charset="0"/>
              </a:rPr>
              <a:t>«Движения руки всегда тесно связаны с речью и способствуют ее развитию»</a:t>
            </a:r>
          </a:p>
          <a:p>
            <a:pPr algn="r"/>
            <a:r>
              <a:rPr lang="ru-RU" sz="1600" b="1" i="1" dirty="0">
                <a:solidFill>
                  <a:schemeClr val="tx2">
                    <a:lumMod val="50000"/>
                  </a:schemeClr>
                </a:solidFill>
                <a:latin typeface="Bookman Old Style" pitchFamily="18" charset="0"/>
              </a:rPr>
              <a:t> </a:t>
            </a:r>
            <a:r>
              <a:rPr lang="ru-RU" sz="1600" b="1" i="1" dirty="0" smtClean="0">
                <a:solidFill>
                  <a:schemeClr val="tx2">
                    <a:lumMod val="50000"/>
                  </a:schemeClr>
                </a:solidFill>
                <a:latin typeface="Bookman Old Style" pitchFamily="18" charset="0"/>
              </a:rPr>
              <a:t>                                                                                                        В.М. Бехтерев</a:t>
            </a:r>
          </a:p>
          <a:p>
            <a:endParaRPr lang="ru-RU" sz="1600" b="1" i="1" dirty="0" smtClean="0">
              <a:solidFill>
                <a:schemeClr val="tx2">
                  <a:lumMod val="50000"/>
                </a:schemeClr>
              </a:solidFill>
              <a:latin typeface="Bookman Old Style" pitchFamily="18" charset="0"/>
            </a:endParaRPr>
          </a:p>
          <a:p>
            <a:pPr algn="r"/>
            <a:r>
              <a:rPr lang="ru-RU" sz="1600" b="1" i="1" dirty="0" smtClean="0">
                <a:solidFill>
                  <a:schemeClr val="tx2">
                    <a:lumMod val="50000"/>
                  </a:schemeClr>
                </a:solidFill>
                <a:latin typeface="Bookman Old Style" pitchFamily="18" charset="0"/>
              </a:rPr>
              <a:t>«Пальцы помогают говорить»</a:t>
            </a:r>
          </a:p>
          <a:p>
            <a:pPr algn="r"/>
            <a:r>
              <a:rPr lang="ru-RU" sz="1600" b="1" i="1" dirty="0">
                <a:solidFill>
                  <a:schemeClr val="tx2">
                    <a:lumMod val="50000"/>
                  </a:schemeClr>
                </a:solidFill>
                <a:latin typeface="Bookman Old Style" pitchFamily="18" charset="0"/>
              </a:rPr>
              <a:t> </a:t>
            </a:r>
            <a:r>
              <a:rPr lang="ru-RU" sz="1600" b="1" i="1" dirty="0" smtClean="0">
                <a:solidFill>
                  <a:schemeClr val="tx2">
                    <a:lumMod val="50000"/>
                  </a:schemeClr>
                </a:solidFill>
                <a:latin typeface="Bookman Old Style" pitchFamily="18" charset="0"/>
              </a:rPr>
              <a:t>                                                                                                        М. </a:t>
            </a:r>
            <a:r>
              <a:rPr lang="ru-RU" sz="1600" b="1" i="1" dirty="0" err="1" smtClean="0">
                <a:solidFill>
                  <a:schemeClr val="tx2">
                    <a:lumMod val="50000"/>
                  </a:schemeClr>
                </a:solidFill>
                <a:latin typeface="Bookman Old Style" pitchFamily="18" charset="0"/>
              </a:rPr>
              <a:t>Монтессори</a:t>
            </a:r>
            <a:endParaRPr lang="ru-RU" sz="1600" b="1" i="1" dirty="0" smtClean="0">
              <a:solidFill>
                <a:schemeClr val="tx2">
                  <a:lumMod val="50000"/>
                </a:schemeClr>
              </a:solidFill>
              <a:latin typeface="Bookman Old Style" pitchFamily="18" charset="0"/>
            </a:endParaRPr>
          </a:p>
          <a:p>
            <a:endParaRPr lang="ru-RU" sz="1000" dirty="0"/>
          </a:p>
          <a:p>
            <a:r>
              <a:rPr lang="ru-RU" b="1" dirty="0" smtClean="0">
                <a:solidFill>
                  <a:schemeClr val="tx2">
                    <a:lumMod val="50000"/>
                  </a:schemeClr>
                </a:solidFill>
                <a:latin typeface="Bookman Old Style" pitchFamily="18" charset="0"/>
              </a:rPr>
              <a:t>Актуальность:</a:t>
            </a:r>
          </a:p>
          <a:p>
            <a:r>
              <a:rPr lang="ru-RU" sz="1400" b="1" dirty="0">
                <a:solidFill>
                  <a:schemeClr val="tx2">
                    <a:lumMod val="50000"/>
                  </a:schemeClr>
                </a:solidFill>
                <a:latin typeface="Bookman Old Style" pitchFamily="18" charset="0"/>
              </a:rPr>
              <a:t>Кисть руки имеет самое большое «представительство» в коре головного мозга, поэтому именно развитию кисти принадлежит важная роль в формировании головного мозга и становлении речи.</a:t>
            </a:r>
          </a:p>
          <a:p>
            <a:r>
              <a:rPr lang="ru-RU" sz="1400" b="1" dirty="0">
                <a:solidFill>
                  <a:schemeClr val="tx2">
                    <a:lumMod val="50000"/>
                  </a:schemeClr>
                </a:solidFill>
                <a:latin typeface="Bookman Old Style" pitchFamily="18" charset="0"/>
              </a:rPr>
              <a:t>И именно поэтому словесная речь ребенка начинается, когда движения его пальчиков достигают достаточной точности.</a:t>
            </a:r>
          </a:p>
          <a:p>
            <a:r>
              <a:rPr lang="ru-RU" sz="1400" b="1" dirty="0">
                <a:solidFill>
                  <a:schemeClr val="tx2">
                    <a:lumMod val="50000"/>
                  </a:schemeClr>
                </a:solidFill>
                <a:latin typeface="Bookman Old Style" pitchFamily="18" charset="0"/>
              </a:rPr>
              <a:t>Руки ребенка как бы подготавливают почву для последующего развития речи.</a:t>
            </a:r>
          </a:p>
          <a:p>
            <a:r>
              <a:rPr lang="ru-RU" sz="1400" b="1" dirty="0">
                <a:solidFill>
                  <a:schemeClr val="tx2">
                    <a:lumMod val="50000"/>
                  </a:schemeClr>
                </a:solidFill>
                <a:latin typeface="Bookman Old Style" pitchFamily="18" charset="0"/>
              </a:rPr>
              <a:t>Игры с пальчиками - это не только стимул для развития речи и мелкой моторики, но и один из вариантов радостного общения.</a:t>
            </a:r>
          </a:p>
          <a:p>
            <a:r>
              <a:rPr lang="ru-RU" sz="1400" b="1" dirty="0">
                <a:solidFill>
                  <a:schemeClr val="tx2">
                    <a:lumMod val="50000"/>
                  </a:schemeClr>
                </a:solidFill>
                <a:latin typeface="Bookman Old Style" pitchFamily="18" charset="0"/>
              </a:rPr>
              <a:t>Актуальность этой работы заключается в следующем: пальчиковые игры помогают налаживать коммуникативные отношения на уровне соприкосновения, эмоционального переживания, контакта «глаза в глаза»;</a:t>
            </a:r>
          </a:p>
          <a:p>
            <a:r>
              <a:rPr lang="ru-RU" sz="1400" b="1" dirty="0">
                <a:solidFill>
                  <a:schemeClr val="tx2">
                    <a:lumMod val="50000"/>
                  </a:schemeClr>
                </a:solidFill>
                <a:latin typeface="Bookman Old Style" pitchFamily="18" charset="0"/>
              </a:rPr>
              <a:t>имеют развивающее значение, так как наилучшим образом способствуют развитию не только мелкой моторики рук, но и речи.</a:t>
            </a:r>
          </a:p>
          <a:p>
            <a:r>
              <a:rPr lang="ru-RU" sz="1600" dirty="0"/>
              <a:t/>
            </a:r>
            <a:br>
              <a:rPr lang="ru-RU" sz="1600" dirty="0"/>
            </a:br>
            <a:r>
              <a:rPr lang="ru-RU" sz="1600" dirty="0"/>
              <a:t/>
            </a:r>
            <a:br>
              <a:rPr lang="ru-RU" sz="1600" dirty="0"/>
            </a:br>
            <a:endParaRPr lang="ru-RU" sz="1600" dirty="0"/>
          </a:p>
        </p:txBody>
      </p:sp>
    </p:spTree>
    <p:extLst>
      <p:ext uri="{BB962C8B-B14F-4D97-AF65-F5344CB8AC3E}">
        <p14:creationId xmlns:p14="http://schemas.microsoft.com/office/powerpoint/2010/main" val="1581801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24914">
            <a:off x="5279053" y="4201609"/>
            <a:ext cx="3600400" cy="2211710"/>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027838">
            <a:off x="510437" y="4207603"/>
            <a:ext cx="2768755" cy="2143305"/>
          </a:xfrm>
          <a:prstGeom prst="rect">
            <a:avLst/>
          </a:prstGeom>
          <a:ln>
            <a:noFill/>
          </a:ln>
          <a:effectLst>
            <a:softEdge rad="112500"/>
          </a:effectLst>
        </p:spPr>
      </p:pic>
      <p:sp>
        <p:nvSpPr>
          <p:cNvPr id="6" name="TextBox 5"/>
          <p:cNvSpPr txBox="1"/>
          <p:nvPr/>
        </p:nvSpPr>
        <p:spPr>
          <a:xfrm>
            <a:off x="307854" y="764705"/>
            <a:ext cx="8528297" cy="2554545"/>
          </a:xfrm>
          <a:prstGeom prst="rect">
            <a:avLst/>
          </a:prstGeom>
          <a:noFill/>
        </p:spPr>
        <p:txBody>
          <a:bodyPr wrap="none" rtlCol="0">
            <a:spAutoFit/>
          </a:bodyPr>
          <a:lstStyle/>
          <a:p>
            <a:pPr algn="ctr"/>
            <a:r>
              <a:rPr lang="ru-RU" sz="3200" dirty="0" smtClean="0">
                <a:solidFill>
                  <a:srgbClr val="FF0000"/>
                </a:solidFill>
                <a:latin typeface="Bookman Old Style" pitchFamily="18" charset="0"/>
              </a:rPr>
              <a:t>Виды пальчиковых игр:</a:t>
            </a:r>
          </a:p>
          <a:p>
            <a:pPr algn="ctr"/>
            <a:endParaRPr lang="ru-RU" sz="3200" dirty="0" smtClean="0">
              <a:solidFill>
                <a:srgbClr val="FF0000"/>
              </a:solidFill>
              <a:latin typeface="Bookman Old Style" pitchFamily="18" charset="0"/>
            </a:endParaRPr>
          </a:p>
          <a:p>
            <a:pPr algn="ctr"/>
            <a:r>
              <a:rPr lang="ru-RU" sz="2400" b="1" dirty="0" smtClean="0">
                <a:solidFill>
                  <a:schemeClr val="tx2">
                    <a:lumMod val="50000"/>
                  </a:schemeClr>
                </a:solidFill>
                <a:latin typeface="Bookman Old Style" pitchFamily="18" charset="0"/>
              </a:rPr>
              <a:t>-пальчиковые игры с предметами.</a:t>
            </a:r>
          </a:p>
          <a:p>
            <a:pPr algn="ctr"/>
            <a:r>
              <a:rPr lang="ru-RU" sz="2400" b="1" dirty="0" smtClean="0">
                <a:solidFill>
                  <a:schemeClr val="tx2">
                    <a:lumMod val="50000"/>
                  </a:schemeClr>
                </a:solidFill>
                <a:latin typeface="Bookman Old Style" pitchFamily="18" charset="0"/>
              </a:rPr>
              <a:t>-игры со стихотворным сопровождением.</a:t>
            </a:r>
          </a:p>
          <a:p>
            <a:pPr algn="ctr"/>
            <a:r>
              <a:rPr lang="ru-RU" sz="2400" b="1" dirty="0" smtClean="0">
                <a:solidFill>
                  <a:schemeClr val="tx2">
                    <a:lumMod val="50000"/>
                  </a:schemeClr>
                </a:solidFill>
                <a:latin typeface="Bookman Old Style" pitchFamily="18" charset="0"/>
              </a:rPr>
              <a:t>-игры-манипуляции</a:t>
            </a:r>
            <a:r>
              <a:rPr lang="ru-RU" sz="2400" b="1" dirty="0" smtClean="0">
                <a:solidFill>
                  <a:schemeClr val="tx2">
                    <a:lumMod val="50000"/>
                  </a:schemeClr>
                </a:solidFill>
                <a:latin typeface="Bookman Old Style" pitchFamily="18" charset="0"/>
              </a:rPr>
              <a:t>.</a:t>
            </a:r>
            <a:endParaRPr lang="ru-RU" sz="1600" dirty="0">
              <a:solidFill>
                <a:schemeClr val="tx2">
                  <a:lumMod val="50000"/>
                </a:schemeClr>
              </a:solidFill>
              <a:latin typeface="Bookman Old Style" pitchFamily="18" charset="0"/>
            </a:endParaRPr>
          </a:p>
          <a:p>
            <a:pPr algn="ctr"/>
            <a:r>
              <a:rPr lang="ru-RU" sz="2400" b="1" dirty="0" smtClean="0">
                <a:solidFill>
                  <a:schemeClr val="tx2">
                    <a:lumMod val="50000"/>
                  </a:schemeClr>
                </a:solidFill>
                <a:latin typeface="Bookman Old Style" pitchFamily="18" charset="0"/>
              </a:rPr>
              <a:t>- Пальчиковые игры с элементами самомассажа.</a:t>
            </a:r>
            <a:endParaRPr lang="ru-RU" sz="2400" b="1" dirty="0" smtClean="0">
              <a:solidFill>
                <a:schemeClr val="tx2">
                  <a:lumMod val="50000"/>
                </a:schemeClr>
              </a:solidFill>
              <a:latin typeface="Bookman Old Style" pitchFamily="18" charset="0"/>
            </a:endParaRPr>
          </a:p>
        </p:txBody>
      </p:sp>
    </p:spTree>
    <p:extLst>
      <p:ext uri="{BB962C8B-B14F-4D97-AF65-F5344CB8AC3E}">
        <p14:creationId xmlns:p14="http://schemas.microsoft.com/office/powerpoint/2010/main" val="1164061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755576" y="1268761"/>
            <a:ext cx="7488832" cy="830997"/>
          </a:xfrm>
          <a:prstGeom prst="rect">
            <a:avLst/>
          </a:prstGeom>
          <a:noFill/>
        </p:spPr>
        <p:txBody>
          <a:bodyPr wrap="square" rtlCol="0">
            <a:spAutoFit/>
          </a:bodyPr>
          <a:lstStyle/>
          <a:p>
            <a:pPr algn="ctr"/>
            <a:r>
              <a:rPr lang="ru-RU" sz="2400" b="1" dirty="0" smtClean="0">
                <a:solidFill>
                  <a:schemeClr val="accent5">
                    <a:lumMod val="50000"/>
                  </a:schemeClr>
                </a:solidFill>
              </a:rPr>
              <a:t>Игра </a:t>
            </a:r>
            <a:r>
              <a:rPr lang="ru-RU" sz="2400" b="1" dirty="0">
                <a:solidFill>
                  <a:schemeClr val="accent5">
                    <a:lumMod val="50000"/>
                  </a:schemeClr>
                </a:solidFill>
              </a:rPr>
              <a:t>«Надень колечки на пирамидку»</a:t>
            </a:r>
            <a:endParaRPr lang="ru-RU" sz="2400" dirty="0">
              <a:solidFill>
                <a:schemeClr val="accent5">
                  <a:lumMod val="50000"/>
                </a:schemeClr>
              </a:solidFill>
            </a:endParaRPr>
          </a:p>
          <a:p>
            <a:pPr algn="ctr"/>
            <a:endParaRPr lang="ru-RU" sz="2400" dirty="0">
              <a:solidFill>
                <a:srgbClr val="00B050"/>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3" y="3212977"/>
            <a:ext cx="2508871" cy="3234243"/>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9" y="2925097"/>
            <a:ext cx="2857500" cy="3810000"/>
          </a:xfrm>
          <a:prstGeom prst="rect">
            <a:avLst/>
          </a:prstGeom>
          <a:ln>
            <a:noFill/>
          </a:ln>
          <a:effectLst>
            <a:softEdge rad="112500"/>
          </a:effectLst>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817" y="1916832"/>
            <a:ext cx="2857500" cy="3810000"/>
          </a:xfrm>
          <a:prstGeom prst="rect">
            <a:avLst/>
          </a:prstGeom>
          <a:ln>
            <a:noFill/>
          </a:ln>
          <a:effectLst>
            <a:softEdge rad="112500"/>
          </a:effectLst>
        </p:spPr>
      </p:pic>
    </p:spTree>
    <p:extLst>
      <p:ext uri="{BB962C8B-B14F-4D97-AF65-F5344CB8AC3E}">
        <p14:creationId xmlns:p14="http://schemas.microsoft.com/office/powerpoint/2010/main" val="1567993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2555776" y="1356873"/>
            <a:ext cx="3831498" cy="461665"/>
          </a:xfrm>
          <a:prstGeom prst="rect">
            <a:avLst/>
          </a:prstGeom>
          <a:noFill/>
        </p:spPr>
        <p:txBody>
          <a:bodyPr wrap="none" rtlCol="0">
            <a:spAutoFit/>
          </a:bodyPr>
          <a:lstStyle/>
          <a:p>
            <a:r>
              <a:rPr lang="ru-RU" sz="2400" b="1" dirty="0" smtClean="0">
                <a:solidFill>
                  <a:schemeClr val="accent6">
                    <a:lumMod val="50000"/>
                  </a:schemeClr>
                </a:solidFill>
                <a:latin typeface="Arial Narrow" pitchFamily="34" charset="0"/>
              </a:rPr>
              <a:t>Игра «Волшебный мешочек»</a:t>
            </a:r>
            <a:endParaRPr lang="ru-RU" sz="2400" b="1" dirty="0">
              <a:solidFill>
                <a:schemeClr val="accent6">
                  <a:lumMod val="50000"/>
                </a:schemeClr>
              </a:solidFill>
              <a:latin typeface="Arial Narrow" pitchFamily="34"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4288" y="1196753"/>
            <a:ext cx="1584176" cy="1908646"/>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3" y="1865049"/>
            <a:ext cx="2857500" cy="3810000"/>
          </a:xfrm>
          <a:prstGeom prst="rect">
            <a:avLst/>
          </a:prstGeom>
          <a:ln>
            <a:noFill/>
          </a:ln>
          <a:effectLst>
            <a:softEdge rad="112500"/>
          </a:effectLst>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4458" y="3429000"/>
            <a:ext cx="2371447" cy="3161928"/>
          </a:xfrm>
          <a:prstGeom prst="rect">
            <a:avLst/>
          </a:prstGeom>
          <a:ln>
            <a:noFill/>
          </a:ln>
          <a:effectLst>
            <a:softEdge rad="112500"/>
          </a:effectLst>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9872" y="2741455"/>
            <a:ext cx="2736304" cy="3648405"/>
          </a:xfrm>
          <a:prstGeom prst="rect">
            <a:avLst/>
          </a:prstGeom>
          <a:ln>
            <a:noFill/>
          </a:ln>
          <a:effectLst>
            <a:softEdge rad="112500"/>
          </a:effectLst>
        </p:spPr>
      </p:pic>
    </p:spTree>
    <p:extLst>
      <p:ext uri="{BB962C8B-B14F-4D97-AF65-F5344CB8AC3E}">
        <p14:creationId xmlns:p14="http://schemas.microsoft.com/office/powerpoint/2010/main" val="3546024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114438" y="1228110"/>
            <a:ext cx="5322291" cy="461665"/>
          </a:xfrm>
          <a:prstGeom prst="rect">
            <a:avLst/>
          </a:prstGeom>
          <a:noFill/>
        </p:spPr>
        <p:txBody>
          <a:bodyPr wrap="none" rtlCol="0">
            <a:spAutoFit/>
          </a:bodyPr>
          <a:lstStyle/>
          <a:p>
            <a:r>
              <a:rPr lang="ru-RU" sz="2400" b="1" dirty="0" smtClean="0">
                <a:solidFill>
                  <a:srgbClr val="002060"/>
                </a:solidFill>
                <a:latin typeface="Arial Narrow" pitchFamily="34" charset="0"/>
              </a:rPr>
              <a:t>Игра со стихотворным сопровождением</a:t>
            </a:r>
            <a:endParaRPr lang="ru-RU" sz="2400" b="1" dirty="0">
              <a:solidFill>
                <a:srgbClr val="002060"/>
              </a:solidFill>
              <a:latin typeface="Arial Narrow" pitchFamily="34"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9" y="1691782"/>
            <a:ext cx="2498537" cy="2141882"/>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2466" y="1691782"/>
            <a:ext cx="2477823" cy="2141882"/>
          </a:xfrm>
          <a:prstGeom prst="rect">
            <a:avLst/>
          </a:prstGeom>
          <a:ln>
            <a:noFill/>
          </a:ln>
          <a:effectLst>
            <a:softEdge rad="112500"/>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8" y="4005064"/>
            <a:ext cx="2744111" cy="2571354"/>
          </a:xfrm>
          <a:prstGeom prst="rect">
            <a:avLst/>
          </a:prstGeom>
          <a:ln>
            <a:noFill/>
          </a:ln>
          <a:effectLst>
            <a:softEdge rad="112500"/>
          </a:effectLst>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3469" y="4005064"/>
            <a:ext cx="2952708" cy="2376264"/>
          </a:xfrm>
          <a:prstGeom prst="rect">
            <a:avLst/>
          </a:prstGeom>
          <a:ln>
            <a:noFill/>
          </a:ln>
          <a:effectLst>
            <a:softEdge rad="112500"/>
          </a:effectLst>
        </p:spPr>
      </p:pic>
      <p:sp>
        <p:nvSpPr>
          <p:cNvPr id="8" name="TextBox 7"/>
          <p:cNvSpPr txBox="1"/>
          <p:nvPr/>
        </p:nvSpPr>
        <p:spPr>
          <a:xfrm>
            <a:off x="178281" y="1689774"/>
            <a:ext cx="3025187" cy="3277820"/>
          </a:xfrm>
          <a:prstGeom prst="rect">
            <a:avLst/>
          </a:prstGeom>
          <a:noFill/>
        </p:spPr>
        <p:txBody>
          <a:bodyPr wrap="square" rtlCol="0">
            <a:spAutoFit/>
          </a:bodyPr>
          <a:lstStyle/>
          <a:p>
            <a:r>
              <a:rPr lang="ru-RU" b="1" dirty="0">
                <a:solidFill>
                  <a:schemeClr val="tx2">
                    <a:lumMod val="50000"/>
                  </a:schemeClr>
                </a:solidFill>
              </a:rPr>
              <a:t>Мишка в лесу</a:t>
            </a:r>
            <a:endParaRPr lang="ru-RU" dirty="0">
              <a:solidFill>
                <a:schemeClr val="tx2">
                  <a:lumMod val="50000"/>
                </a:schemeClr>
              </a:solidFill>
            </a:endParaRPr>
          </a:p>
          <a:p>
            <a:r>
              <a:rPr lang="ru-RU" dirty="0">
                <a:solidFill>
                  <a:schemeClr val="tx2">
                    <a:lumMod val="50000"/>
                  </a:schemeClr>
                </a:solidFill>
              </a:rPr>
              <a:t>Ветер дует нам в лицо</a:t>
            </a:r>
          </a:p>
          <a:p>
            <a:r>
              <a:rPr lang="ru-RU" dirty="0" smtClean="0">
                <a:solidFill>
                  <a:schemeClr val="tx2">
                    <a:lumMod val="50000"/>
                  </a:schemeClr>
                </a:solidFill>
              </a:rPr>
              <a:t>Закачалось </a:t>
            </a:r>
            <a:r>
              <a:rPr lang="ru-RU" dirty="0">
                <a:solidFill>
                  <a:schemeClr val="tx2">
                    <a:lumMod val="50000"/>
                  </a:schemeClr>
                </a:solidFill>
              </a:rPr>
              <a:t>деревцо</a:t>
            </a:r>
          </a:p>
          <a:p>
            <a:r>
              <a:rPr lang="ru-RU" dirty="0" smtClean="0">
                <a:solidFill>
                  <a:schemeClr val="tx2">
                    <a:lumMod val="50000"/>
                  </a:schemeClr>
                </a:solidFill>
              </a:rPr>
              <a:t>Ветерок </a:t>
            </a:r>
            <a:r>
              <a:rPr lang="ru-RU" dirty="0">
                <a:solidFill>
                  <a:schemeClr val="tx2">
                    <a:lumMod val="50000"/>
                  </a:schemeClr>
                </a:solidFill>
              </a:rPr>
              <a:t>все тише, </a:t>
            </a:r>
            <a:r>
              <a:rPr lang="ru-RU" dirty="0" smtClean="0">
                <a:solidFill>
                  <a:schemeClr val="tx2">
                    <a:lumMod val="50000"/>
                  </a:schemeClr>
                </a:solidFill>
              </a:rPr>
              <a:t>тише</a:t>
            </a:r>
            <a:r>
              <a:rPr lang="ru-RU" dirty="0">
                <a:solidFill>
                  <a:schemeClr val="tx2">
                    <a:lumMod val="50000"/>
                  </a:schemeClr>
                </a:solidFill>
              </a:rPr>
              <a:t/>
            </a:r>
            <a:br>
              <a:rPr lang="ru-RU" dirty="0">
                <a:solidFill>
                  <a:schemeClr val="tx2">
                    <a:lumMod val="50000"/>
                  </a:schemeClr>
                </a:solidFill>
              </a:rPr>
            </a:br>
            <a:r>
              <a:rPr lang="ru-RU" dirty="0">
                <a:solidFill>
                  <a:schemeClr val="tx2">
                    <a:lumMod val="50000"/>
                  </a:schemeClr>
                </a:solidFill>
              </a:rPr>
              <a:t>Деревцо все выше, выше</a:t>
            </a:r>
          </a:p>
          <a:p>
            <a:r>
              <a:rPr lang="ru-RU" dirty="0" smtClean="0">
                <a:solidFill>
                  <a:schemeClr val="tx2">
                    <a:lumMod val="50000"/>
                  </a:schemeClr>
                </a:solidFill>
              </a:rPr>
              <a:t>Как </a:t>
            </a:r>
            <a:r>
              <a:rPr lang="ru-RU" dirty="0">
                <a:solidFill>
                  <a:schemeClr val="tx2">
                    <a:lumMod val="50000"/>
                  </a:schemeClr>
                </a:solidFill>
              </a:rPr>
              <a:t>на горке снег, снег</a:t>
            </a:r>
          </a:p>
          <a:p>
            <a:r>
              <a:rPr lang="ru-RU" dirty="0" smtClean="0">
                <a:solidFill>
                  <a:schemeClr val="tx2">
                    <a:lumMod val="50000"/>
                  </a:schemeClr>
                </a:solidFill>
              </a:rPr>
              <a:t>И </a:t>
            </a:r>
            <a:r>
              <a:rPr lang="ru-RU" dirty="0">
                <a:solidFill>
                  <a:schemeClr val="tx2">
                    <a:lumMod val="50000"/>
                  </a:schemeClr>
                </a:solidFill>
              </a:rPr>
              <a:t>под горкой</a:t>
            </a:r>
          </a:p>
          <a:p>
            <a:r>
              <a:rPr lang="ru-RU" dirty="0" smtClean="0">
                <a:solidFill>
                  <a:schemeClr val="tx2">
                    <a:lumMod val="50000"/>
                  </a:schemeClr>
                </a:solidFill>
              </a:rPr>
              <a:t>И </a:t>
            </a:r>
            <a:r>
              <a:rPr lang="ru-RU" dirty="0">
                <a:solidFill>
                  <a:schemeClr val="tx2">
                    <a:lumMod val="50000"/>
                  </a:schemeClr>
                </a:solidFill>
              </a:rPr>
              <a:t>на елке</a:t>
            </a:r>
          </a:p>
          <a:p>
            <a:r>
              <a:rPr lang="ru-RU" dirty="0" smtClean="0">
                <a:solidFill>
                  <a:schemeClr val="tx2">
                    <a:lumMod val="50000"/>
                  </a:schemeClr>
                </a:solidFill>
              </a:rPr>
              <a:t>И </a:t>
            </a:r>
            <a:r>
              <a:rPr lang="ru-RU" dirty="0">
                <a:solidFill>
                  <a:schemeClr val="tx2">
                    <a:lumMod val="50000"/>
                  </a:schemeClr>
                </a:solidFill>
              </a:rPr>
              <a:t>под </a:t>
            </a:r>
            <a:r>
              <a:rPr lang="ru-RU" dirty="0" smtClean="0">
                <a:solidFill>
                  <a:schemeClr val="tx2">
                    <a:lumMod val="50000"/>
                  </a:schemeClr>
                </a:solidFill>
              </a:rPr>
              <a:t>елкой</a:t>
            </a:r>
            <a:r>
              <a:rPr lang="ru-RU" dirty="0">
                <a:solidFill>
                  <a:schemeClr val="tx2">
                    <a:lumMod val="50000"/>
                  </a:schemeClr>
                </a:solidFill>
              </a:rPr>
              <a:t/>
            </a:r>
            <a:br>
              <a:rPr lang="ru-RU" dirty="0">
                <a:solidFill>
                  <a:schemeClr val="tx2">
                    <a:lumMod val="50000"/>
                  </a:schemeClr>
                </a:solidFill>
              </a:rPr>
            </a:br>
            <a:r>
              <a:rPr lang="ru-RU" dirty="0">
                <a:solidFill>
                  <a:schemeClr val="tx2">
                    <a:lumMod val="50000"/>
                  </a:schemeClr>
                </a:solidFill>
              </a:rPr>
              <a:t>А под снегом спит медведь</a:t>
            </a:r>
          </a:p>
          <a:p>
            <a:r>
              <a:rPr lang="ru-RU" dirty="0" smtClean="0">
                <a:solidFill>
                  <a:schemeClr val="tx2">
                    <a:lumMod val="50000"/>
                  </a:schemeClr>
                </a:solidFill>
              </a:rPr>
              <a:t>Тише</a:t>
            </a:r>
            <a:r>
              <a:rPr lang="ru-RU" dirty="0">
                <a:solidFill>
                  <a:schemeClr val="tx2">
                    <a:lumMod val="50000"/>
                  </a:schemeClr>
                </a:solidFill>
              </a:rPr>
              <a:t>, тише, не шуметь</a:t>
            </a:r>
          </a:p>
          <a:p>
            <a:endParaRPr lang="ru-RU" sz="900" dirty="0"/>
          </a:p>
        </p:txBody>
      </p:sp>
    </p:spTree>
    <p:extLst>
      <p:ext uri="{BB962C8B-B14F-4D97-AF65-F5344CB8AC3E}">
        <p14:creationId xmlns:p14="http://schemas.microsoft.com/office/powerpoint/2010/main" val="16234125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766" y="1813613"/>
            <a:ext cx="2800351" cy="1628775"/>
          </a:xfrm>
          <a:prstGeom prst="rect">
            <a:avLst/>
          </a:prstGeom>
        </p:spPr>
      </p:pic>
      <p:sp>
        <p:nvSpPr>
          <p:cNvPr id="5" name="TextBox 4"/>
          <p:cNvSpPr txBox="1"/>
          <p:nvPr/>
        </p:nvSpPr>
        <p:spPr>
          <a:xfrm>
            <a:off x="1835697" y="1223537"/>
            <a:ext cx="5639685" cy="461665"/>
          </a:xfrm>
          <a:prstGeom prst="rect">
            <a:avLst/>
          </a:prstGeom>
          <a:noFill/>
        </p:spPr>
        <p:txBody>
          <a:bodyPr wrap="none" rtlCol="0">
            <a:spAutoFit/>
          </a:bodyPr>
          <a:lstStyle/>
          <a:p>
            <a:r>
              <a:rPr lang="ru-RU" sz="2400" b="1" dirty="0" smtClean="0">
                <a:solidFill>
                  <a:srgbClr val="6600CC"/>
                </a:solidFill>
                <a:latin typeface="Arial Narrow" pitchFamily="34" charset="0"/>
              </a:rPr>
              <a:t>Сюжетное пальчиковое упражнение «Дом»</a:t>
            </a:r>
            <a:endParaRPr lang="ru-RU" sz="2400" b="1" dirty="0">
              <a:solidFill>
                <a:srgbClr val="6600CC"/>
              </a:solidFill>
              <a:latin typeface="Arial Narrow" pitchFamily="34" charset="0"/>
            </a:endParaRPr>
          </a:p>
        </p:txBody>
      </p:sp>
      <p:sp>
        <p:nvSpPr>
          <p:cNvPr id="6" name="TextBox 5"/>
          <p:cNvSpPr txBox="1"/>
          <p:nvPr/>
        </p:nvSpPr>
        <p:spPr>
          <a:xfrm>
            <a:off x="539552" y="3789040"/>
            <a:ext cx="2232248" cy="2185214"/>
          </a:xfrm>
          <a:prstGeom prst="rect">
            <a:avLst/>
          </a:prstGeom>
          <a:noFill/>
        </p:spPr>
        <p:txBody>
          <a:bodyPr wrap="square" rtlCol="0">
            <a:spAutoFit/>
          </a:bodyPr>
          <a:lstStyle/>
          <a:p>
            <a:r>
              <a:rPr lang="ru-RU" dirty="0" smtClean="0">
                <a:solidFill>
                  <a:schemeClr val="tx2">
                    <a:lumMod val="50000"/>
                  </a:schemeClr>
                </a:solidFill>
              </a:rPr>
              <a:t>Молоточком </a:t>
            </a:r>
            <a:r>
              <a:rPr lang="ru-RU" dirty="0">
                <a:solidFill>
                  <a:schemeClr val="tx2">
                    <a:lumMod val="50000"/>
                  </a:schemeClr>
                </a:solidFill>
              </a:rPr>
              <a:t>я стучу.</a:t>
            </a:r>
          </a:p>
          <a:p>
            <a:r>
              <a:rPr lang="ru-RU" dirty="0" smtClean="0">
                <a:solidFill>
                  <a:schemeClr val="tx2">
                    <a:lumMod val="50000"/>
                  </a:schemeClr>
                </a:solidFill>
              </a:rPr>
              <a:t>Дом </a:t>
            </a:r>
            <a:r>
              <a:rPr lang="ru-RU" dirty="0">
                <a:solidFill>
                  <a:schemeClr val="tx2">
                    <a:lumMod val="50000"/>
                  </a:schemeClr>
                </a:solidFill>
              </a:rPr>
              <a:t>построить я хочу</a:t>
            </a:r>
            <a:r>
              <a:rPr lang="ru-RU" dirty="0" smtClean="0">
                <a:solidFill>
                  <a:schemeClr val="tx2">
                    <a:lumMod val="50000"/>
                  </a:schemeClr>
                </a:solidFill>
              </a:rPr>
              <a:t>.</a:t>
            </a:r>
            <a:endParaRPr lang="ru-RU" dirty="0">
              <a:solidFill>
                <a:schemeClr val="tx2">
                  <a:lumMod val="50000"/>
                </a:schemeClr>
              </a:solidFill>
            </a:endParaRPr>
          </a:p>
          <a:p>
            <a:r>
              <a:rPr lang="ru-RU" dirty="0">
                <a:solidFill>
                  <a:schemeClr val="tx2">
                    <a:lumMod val="50000"/>
                  </a:schemeClr>
                </a:solidFill>
              </a:rPr>
              <a:t>Строю я высокий дом.</a:t>
            </a:r>
          </a:p>
          <a:p>
            <a:r>
              <a:rPr lang="ru-RU" dirty="0" smtClean="0">
                <a:solidFill>
                  <a:schemeClr val="tx2">
                    <a:lumMod val="50000"/>
                  </a:schemeClr>
                </a:solidFill>
              </a:rPr>
              <a:t>Буду </a:t>
            </a:r>
            <a:r>
              <a:rPr lang="ru-RU" dirty="0">
                <a:solidFill>
                  <a:schemeClr val="tx2">
                    <a:lumMod val="50000"/>
                  </a:schemeClr>
                </a:solidFill>
              </a:rPr>
              <a:t>жить я в доме том.</a:t>
            </a:r>
          </a:p>
          <a:p>
            <a:endParaRPr lang="ru-RU" sz="1000" dirty="0"/>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4167082"/>
            <a:ext cx="3305944" cy="2479458"/>
          </a:xfrm>
          <a:prstGeom prst="rect">
            <a:avLst/>
          </a:prstGeom>
          <a:ln>
            <a:noFill/>
          </a:ln>
          <a:effectLst>
            <a:softEdge rad="112500"/>
          </a:effectLst>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0183" y="1685201"/>
            <a:ext cx="4149268" cy="3111951"/>
          </a:xfrm>
          <a:prstGeom prst="rect">
            <a:avLst/>
          </a:prstGeom>
          <a:ln>
            <a:noFill/>
          </a:ln>
          <a:effectLst>
            <a:softEdge rad="112500"/>
          </a:effectLst>
        </p:spPr>
      </p:pic>
    </p:spTree>
    <p:extLst>
      <p:ext uri="{BB962C8B-B14F-4D97-AF65-F5344CB8AC3E}">
        <p14:creationId xmlns:p14="http://schemas.microsoft.com/office/powerpoint/2010/main" val="3151431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16632"/>
            <a:ext cx="8827874" cy="6552728"/>
          </a:xfrm>
          <a:prstGeom prst="rect">
            <a:avLst/>
          </a:prstGeom>
        </p:spPr>
      </p:pic>
      <p:sp>
        <p:nvSpPr>
          <p:cNvPr id="3" name="TextBox 2"/>
          <p:cNvSpPr txBox="1"/>
          <p:nvPr/>
        </p:nvSpPr>
        <p:spPr>
          <a:xfrm>
            <a:off x="2195736" y="188640"/>
            <a:ext cx="5674951" cy="523220"/>
          </a:xfrm>
          <a:prstGeom prst="rect">
            <a:avLst/>
          </a:prstGeom>
          <a:noFill/>
        </p:spPr>
        <p:txBody>
          <a:bodyPr wrap="none" rtlCol="0">
            <a:spAutoFit/>
          </a:bodyPr>
          <a:lstStyle/>
          <a:p>
            <a:pPr algn="ctr"/>
            <a:r>
              <a:rPr lang="ru-RU" sz="2800" b="1" dirty="0" smtClean="0">
                <a:solidFill>
                  <a:schemeClr val="bg2">
                    <a:lumMod val="25000"/>
                  </a:schemeClr>
                </a:solidFill>
                <a:latin typeface="Arial Narrow" pitchFamily="34" charset="0"/>
                <a:cs typeface="Arial" pitchFamily="34" charset="0"/>
              </a:rPr>
              <a:t>Самомассаж с карандашом(мячиком)</a:t>
            </a:r>
            <a:endParaRPr lang="ru-RU" sz="2800" b="1" dirty="0">
              <a:solidFill>
                <a:schemeClr val="bg2">
                  <a:lumMod val="25000"/>
                </a:schemeClr>
              </a:solidFill>
              <a:latin typeface="Arial Narrow" pitchFamily="34" charset="0"/>
              <a:cs typeface="Arial" pitchFamily="34"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085" y="2276872"/>
            <a:ext cx="2546256" cy="3381745"/>
          </a:xfrm>
          <a:prstGeom prst="rect">
            <a:avLst/>
          </a:prstGeom>
          <a:ln>
            <a:noFill/>
          </a:ln>
          <a:effectLst>
            <a:softEdge rad="1125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35" y="725273"/>
            <a:ext cx="3766741" cy="2775735"/>
          </a:xfrm>
          <a:prstGeom prst="rect">
            <a:avLst/>
          </a:prstGeom>
          <a:ln>
            <a:noFill/>
          </a:ln>
          <a:effectLst>
            <a:softEdge rad="112500"/>
          </a:effectLst>
        </p:spPr>
      </p:pic>
      <p:sp>
        <p:nvSpPr>
          <p:cNvPr id="7" name="TextBox 6"/>
          <p:cNvSpPr txBox="1"/>
          <p:nvPr/>
        </p:nvSpPr>
        <p:spPr>
          <a:xfrm>
            <a:off x="308841" y="6263570"/>
            <a:ext cx="3709670" cy="307777"/>
          </a:xfrm>
          <a:prstGeom prst="rect">
            <a:avLst/>
          </a:prstGeom>
          <a:noFill/>
        </p:spPr>
        <p:txBody>
          <a:bodyPr wrap="none" rtlCol="0">
            <a:spAutoFit/>
          </a:bodyPr>
          <a:lstStyle/>
          <a:p>
            <a:r>
              <a:rPr lang="en-US" sz="1400" b="1" dirty="0">
                <a:solidFill>
                  <a:srgbClr val="FF0000"/>
                </a:solidFill>
              </a:rPr>
              <a:t>https://disk.yandex.ru/i/ZskxkHOg9KQrLA</a:t>
            </a:r>
            <a:endParaRPr lang="ru-RU" sz="1400" b="1" dirty="0">
              <a:solidFill>
                <a:srgbClr val="FF0000"/>
              </a:solidFill>
            </a:endParaRPr>
          </a:p>
        </p:txBody>
      </p:sp>
      <p:sp>
        <p:nvSpPr>
          <p:cNvPr id="9" name="TextBox 8"/>
          <p:cNvSpPr txBox="1"/>
          <p:nvPr/>
        </p:nvSpPr>
        <p:spPr>
          <a:xfrm>
            <a:off x="3723914" y="2485345"/>
            <a:ext cx="2618593" cy="2031325"/>
          </a:xfrm>
          <a:prstGeom prst="rect">
            <a:avLst/>
          </a:prstGeom>
          <a:noFill/>
        </p:spPr>
        <p:txBody>
          <a:bodyPr wrap="square" rtlCol="0">
            <a:spAutoFit/>
          </a:bodyPr>
          <a:lstStyle/>
          <a:p>
            <a:r>
              <a:rPr lang="ru-RU" dirty="0">
                <a:solidFill>
                  <a:schemeClr val="bg2">
                    <a:lumMod val="25000"/>
                  </a:schemeClr>
                </a:solidFill>
                <a:latin typeface="Arial" pitchFamily="34" charset="0"/>
                <a:cs typeface="Arial" pitchFamily="34" charset="0"/>
              </a:rPr>
              <a:t>Карандашик я катаю</a:t>
            </a:r>
            <a:br>
              <a:rPr lang="ru-RU" dirty="0">
                <a:solidFill>
                  <a:schemeClr val="bg2">
                    <a:lumMod val="25000"/>
                  </a:schemeClr>
                </a:solidFill>
                <a:latin typeface="Arial" pitchFamily="34" charset="0"/>
                <a:cs typeface="Arial" pitchFamily="34" charset="0"/>
              </a:rPr>
            </a:br>
            <a:r>
              <a:rPr lang="ru-RU" dirty="0">
                <a:solidFill>
                  <a:schemeClr val="bg2">
                    <a:lumMod val="25000"/>
                  </a:schemeClr>
                </a:solidFill>
                <a:latin typeface="Arial" pitchFamily="34" charset="0"/>
                <a:cs typeface="Arial" pitchFamily="34" charset="0"/>
              </a:rPr>
              <a:t>И, катая, напеваю:</a:t>
            </a:r>
            <a:br>
              <a:rPr lang="ru-RU" dirty="0">
                <a:solidFill>
                  <a:schemeClr val="bg2">
                    <a:lumMod val="25000"/>
                  </a:schemeClr>
                </a:solidFill>
                <a:latin typeface="Arial" pitchFamily="34" charset="0"/>
                <a:cs typeface="Arial" pitchFamily="34" charset="0"/>
              </a:rPr>
            </a:br>
            <a:r>
              <a:rPr lang="ru-RU" dirty="0">
                <a:solidFill>
                  <a:schemeClr val="bg2">
                    <a:lumMod val="25000"/>
                  </a:schemeClr>
                </a:solidFill>
                <a:latin typeface="Arial" pitchFamily="34" charset="0"/>
                <a:cs typeface="Arial" pitchFamily="34" charset="0"/>
              </a:rPr>
              <a:t>«Ручки будут сильные,</a:t>
            </a:r>
            <a:br>
              <a:rPr lang="ru-RU" dirty="0">
                <a:solidFill>
                  <a:schemeClr val="bg2">
                    <a:lumMod val="25000"/>
                  </a:schemeClr>
                </a:solidFill>
                <a:latin typeface="Arial" pitchFamily="34" charset="0"/>
                <a:cs typeface="Arial" pitchFamily="34" charset="0"/>
              </a:rPr>
            </a:br>
            <a:r>
              <a:rPr lang="ru-RU" dirty="0">
                <a:solidFill>
                  <a:schemeClr val="bg2">
                    <a:lumMod val="25000"/>
                  </a:schemeClr>
                </a:solidFill>
                <a:latin typeface="Arial" pitchFamily="34" charset="0"/>
                <a:cs typeface="Arial" pitchFamily="34" charset="0"/>
              </a:rPr>
              <a:t>Ловкие, умелые,</a:t>
            </a:r>
            <a:br>
              <a:rPr lang="ru-RU" dirty="0">
                <a:solidFill>
                  <a:schemeClr val="bg2">
                    <a:lumMod val="25000"/>
                  </a:schemeClr>
                </a:solidFill>
                <a:latin typeface="Arial" pitchFamily="34" charset="0"/>
                <a:cs typeface="Arial" pitchFamily="34" charset="0"/>
              </a:rPr>
            </a:br>
            <a:r>
              <a:rPr lang="ru-RU" dirty="0">
                <a:solidFill>
                  <a:schemeClr val="bg2">
                    <a:lumMod val="25000"/>
                  </a:schemeClr>
                </a:solidFill>
                <a:latin typeface="Arial" pitchFamily="34" charset="0"/>
                <a:cs typeface="Arial" pitchFamily="34" charset="0"/>
              </a:rPr>
              <a:t>Потому что каждый день</a:t>
            </a:r>
            <a:br>
              <a:rPr lang="ru-RU" dirty="0">
                <a:solidFill>
                  <a:schemeClr val="bg2">
                    <a:lumMod val="25000"/>
                  </a:schemeClr>
                </a:solidFill>
                <a:latin typeface="Arial" pitchFamily="34" charset="0"/>
                <a:cs typeface="Arial" pitchFamily="34" charset="0"/>
              </a:rPr>
            </a:br>
            <a:r>
              <a:rPr lang="ru-RU" dirty="0">
                <a:solidFill>
                  <a:schemeClr val="bg2">
                    <a:lumMod val="25000"/>
                  </a:schemeClr>
                </a:solidFill>
                <a:latin typeface="Arial" pitchFamily="34" charset="0"/>
                <a:cs typeface="Arial" pitchFamily="34" charset="0"/>
              </a:rPr>
              <a:t>Я зарядку делаю!»</a:t>
            </a:r>
          </a:p>
        </p:txBody>
      </p:sp>
    </p:spTree>
    <p:extLst>
      <p:ext uri="{BB962C8B-B14F-4D97-AF65-F5344CB8AC3E}">
        <p14:creationId xmlns:p14="http://schemas.microsoft.com/office/powerpoint/2010/main" val="2767528905"/>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402</TotalTime>
  <Words>599</Words>
  <Application>Microsoft Office PowerPoint</Application>
  <PresentationFormat>Экран (4:3)</PresentationFormat>
  <Paragraphs>98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дениска</dc:creator>
  <cp:lastModifiedBy>дениска</cp:lastModifiedBy>
  <cp:revision>36</cp:revision>
  <dcterms:created xsi:type="dcterms:W3CDTF">2023-03-24T12:20:12Z</dcterms:created>
  <dcterms:modified xsi:type="dcterms:W3CDTF">2023-03-29T15:46:00Z</dcterms:modified>
</cp:coreProperties>
</file>