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7" r:id="rId11"/>
    <p:sldId id="278" r:id="rId12"/>
    <p:sldId id="289" r:id="rId13"/>
    <p:sldId id="277" r:id="rId14"/>
    <p:sldId id="274" r:id="rId15"/>
    <p:sldId id="290" r:id="rId16"/>
    <p:sldId id="275" r:id="rId17"/>
    <p:sldId id="270" r:id="rId18"/>
    <p:sldId id="271" r:id="rId19"/>
    <p:sldId id="273" r:id="rId20"/>
    <p:sldId id="268" r:id="rId21"/>
    <p:sldId id="282" r:id="rId22"/>
    <p:sldId id="283" r:id="rId23"/>
    <p:sldId id="266" r:id="rId24"/>
    <p:sldId id="287" r:id="rId25"/>
    <p:sldId id="280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434"/>
    <a:srgbClr val="008A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7944" autoAdjust="0"/>
  </p:normalViewPr>
  <p:slideViewPr>
    <p:cSldViewPr>
      <p:cViewPr>
        <p:scale>
          <a:sx n="94" d="100"/>
          <a:sy n="94" d="100"/>
        </p:scale>
        <p:origin x="-426" y="8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10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Documents and Settings\Admin\Рабочий стол\для шаблонов\ввсс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1357313"/>
            <a:ext cx="7400925" cy="389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C:\Documents and Settings\Admin\Рабочий стол\угадай\Зелёный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6630988"/>
            <a:ext cx="1066800" cy="22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Documents and Settings\Admin\Рабочий стол\для шаблонов\Копия прозр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4313"/>
            <a:ext cx="906463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0"/>
            <a:ext cx="2214562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Documents and Settings\Admin\Рабочий стол\для шаблонов\Копия прозр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538" y="0"/>
            <a:ext cx="779462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0"/>
            <a:ext cx="2071687" cy="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357430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115F101-F593-4F94-9FED-9A6B14BFB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409759"/>
      </p:ext>
    </p:extLst>
  </p:cSld>
  <p:clrMapOvr>
    <a:masterClrMapping/>
  </p:clrMapOvr>
  <p:transition spd="med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069050-B16F-4A5F-B25E-E0221227B5C5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5F101-F593-4F94-9FED-9A6B14BFB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038358"/>
      </p:ext>
    </p:extLst>
  </p:cSld>
  <p:clrMapOvr>
    <a:masterClrMapping/>
  </p:clrMapOvr>
  <p:transition spd="med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069050-B16F-4A5F-B25E-E0221227B5C5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5F101-F593-4F94-9FED-9A6B14BFB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234930"/>
      </p:ext>
    </p:extLst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C:\Documents and Settings\Admin\Рабочий стол\для шаблонов\ти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Documents and Settings\Admin\Рабочий стол\для шаблонов\Копия прозр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4313"/>
            <a:ext cx="906463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0"/>
            <a:ext cx="2214562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C:\Documents and Settings\Admin\Рабочий стол\для шаблонов\Копия прозр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538" y="0"/>
            <a:ext cx="779462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0"/>
            <a:ext cx="2071687" cy="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069050-B16F-4A5F-B25E-E0221227B5C5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5F101-F593-4F94-9FED-9A6B14BFB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947978"/>
      </p:ext>
    </p:extLst>
  </p:cSld>
  <p:clrMapOvr>
    <a:masterClrMapping/>
  </p:clrMapOvr>
  <p:transition spd="med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C:\Documents and Settings\Admin\Рабочий стол\для шаблонов\ти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0"/>
            <a:ext cx="2214562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Documents and Settings\Admin\Рабочий стол\для шаблонов\Копия прозр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4313"/>
            <a:ext cx="906463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C:\Documents and Settings\Admin\Рабочий стол\для шаблонов\Копия прозр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538" y="0"/>
            <a:ext cx="779462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0"/>
            <a:ext cx="2071687" cy="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069050-B16F-4A5F-B25E-E0221227B5C5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5F101-F593-4F94-9FED-9A6B14BFB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53124"/>
      </p:ext>
    </p:extLst>
  </p:cSld>
  <p:clrMapOvr>
    <a:masterClrMapping/>
  </p:clrMapOvr>
  <p:transition spd="med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5" descr="C:\Documents and Settings\Admin\Рабочий стол\для шаблонов\ти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0"/>
            <a:ext cx="2214562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C:\Documents and Settings\Admin\Рабочий стол\для шаблонов\Копия прозр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4313"/>
            <a:ext cx="906463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069050-B16F-4A5F-B25E-E0221227B5C5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5F101-F593-4F94-9FED-9A6B14BFB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024123"/>
      </p:ext>
    </p:extLst>
  </p:cSld>
  <p:clrMapOvr>
    <a:masterClrMapping/>
  </p:clrMapOvr>
  <p:transition spd="med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5" descr="C:\Documents and Settings\Admin\Рабочий стол\для шаблонов\ти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069050-B16F-4A5F-B25E-E0221227B5C5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5F101-F593-4F94-9FED-9A6B14BFB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717286"/>
      </p:ext>
    </p:extLst>
  </p:cSld>
  <p:clrMapOvr>
    <a:masterClrMapping/>
  </p:clrMapOvr>
  <p:transition spd="med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5" descr="C:\Documents and Settings\Admin\Рабочий стол\для шаблонов\ти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069050-B16F-4A5F-B25E-E0221227B5C5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5F101-F593-4F94-9FED-9A6B14BFB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790774"/>
      </p:ext>
    </p:extLst>
  </p:cSld>
  <p:clrMapOvr>
    <a:masterClrMapping/>
  </p:clrMapOvr>
  <p:transition spd="med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C:\Documents and Settings\Admin\Рабочий стол\для шаблонов\ти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069050-B16F-4A5F-B25E-E0221227B5C5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5F101-F593-4F94-9FED-9A6B14BFB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221558"/>
      </p:ext>
    </p:extLst>
  </p:cSld>
  <p:clrMapOvr>
    <a:masterClrMapping/>
  </p:clrMapOvr>
  <p:transition spd="med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5" descr="C:\Documents and Settings\Admin\Рабочий стол\для шаблонов\ти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069050-B16F-4A5F-B25E-E0221227B5C5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5F101-F593-4F94-9FED-9A6B14BFB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823686"/>
      </p:ext>
    </p:extLst>
  </p:cSld>
  <p:clrMapOvr>
    <a:masterClrMapping/>
  </p:clrMapOvr>
  <p:transition spd="med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0"/>
            <a:ext cx="2214562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Documents and Settings\Admin\Рабочий стол\для шаблонов\Копия прозр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4313"/>
            <a:ext cx="906463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C:\Documents and Settings\Admin\Рабочий стол\для шаблонов\Копия прозр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538" y="0"/>
            <a:ext cx="779462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0"/>
            <a:ext cx="2071687" cy="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069050-B16F-4A5F-B25E-E0221227B5C5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5F101-F593-4F94-9FED-9A6B14BFB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045492"/>
      </p:ext>
    </p:extLst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60069050-B16F-4A5F-B25E-E0221227B5C5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2115F101-F593-4F94-9FED-9A6B14BFB3B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31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86313"/>
            <a:ext cx="804863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5" descr="C:\Documents and Settings\Admin\Рабочий стол\для шаблонов\Копия прозр2.gif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4572000"/>
            <a:ext cx="887412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6053138"/>
            <a:ext cx="2071687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split orient="vert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g"/><Relationship Id="rId5" Type="http://schemas.microsoft.com/office/2007/relationships/hdphoto" Target="../media/hdphoto4.wdp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microsoft.com/office/2007/relationships/hdphoto" Target="../media/hdphoto6.wdp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zagadochnijmir.forum2x2.ru/t1083-topic" TargetMode="External"/><Relationship Id="rId13" Type="http://schemas.openxmlformats.org/officeDocument/2006/relationships/hyperlink" Target="http://ur-ga.ru/culture/?n=1548" TargetMode="External"/><Relationship Id="rId3" Type="http://schemas.openxmlformats.org/officeDocument/2006/relationships/hyperlink" Target="http://rasfokus.ru/images/photos" TargetMode="External"/><Relationship Id="rId7" Type="http://schemas.openxmlformats.org/officeDocument/2006/relationships/hyperlink" Target="http://www.maaam.ru/detskijsad/fototchet-s-vesenego-prazdnika-snegovik-i-vesna.html" TargetMode="External"/><Relationship Id="rId12" Type="http://schemas.openxmlformats.org/officeDocument/2006/relationships/hyperlink" Target="http://dobart.ru/beryoza.html" TargetMode="External"/><Relationship Id="rId2" Type="http://schemas.openxmlformats.org/officeDocument/2006/relationships/hyperlink" Target="http://yandex.ru/images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star-ushka.ya.ru/replies.xml?item_no=581" TargetMode="External"/><Relationship Id="rId11" Type="http://schemas.openxmlformats.org/officeDocument/2006/relationships/hyperlink" Target="http://searchmasterclass.net/raznye-master-klassy-i-podelki/452849-troica-8.html" TargetMode="External"/><Relationship Id="rId5" Type="http://schemas.openxmlformats.org/officeDocument/2006/relationships/hyperlink" Target="http://berlogamisha.mybb.ru/viewtopic.php?id=208&amp;p=2" TargetMode="External"/><Relationship Id="rId10" Type="http://schemas.openxmlformats.org/officeDocument/2006/relationships/hyperlink" Target="http://www.rosleshoz.gov.ru/media/photos/73/?start=1761" TargetMode="External"/><Relationship Id="rId4" Type="http://schemas.openxmlformats.org/officeDocument/2006/relationships/hyperlink" Target="http://www.chitalnya.ru/work/328294/" TargetMode="External"/><Relationship Id="rId9" Type="http://schemas.openxmlformats.org/officeDocument/2006/relationships/hyperlink" Target="http://www.stihi.ru/2014/02/09/1555" TargetMode="External"/><Relationship Id="rId14" Type="http://schemas.openxmlformats.org/officeDocument/2006/relationships/hyperlink" Target="http://www.slavyanskaya-kultura.ru/blogs/kuhnja-vedm-poleznye-tainy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://maland.ru/list/zakolki-berestyanye/" TargetMode="External"/><Relationship Id="rId3" Type="http://schemas.openxmlformats.org/officeDocument/2006/relationships/hyperlink" Target="http://big-image.ru/image-2335" TargetMode="External"/><Relationship Id="rId7" Type="http://schemas.openxmlformats.org/officeDocument/2006/relationships/hyperlink" Target="http://2berega.spb.ru/user/titova46/blog/397293/" TargetMode="External"/><Relationship Id="rId2" Type="http://schemas.openxmlformats.org/officeDocument/2006/relationships/hyperlink" Target="http://www.livemaster.ru/item/2540903-dlya-doma-interera-hlebnitsa-horovod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vishime.ru/blogs/2013/04/06/svet-v-okoshke-luchina-gorit/" TargetMode="External"/><Relationship Id="rId11" Type="http://schemas.openxmlformats.org/officeDocument/2006/relationships/hyperlink" Target="http://www.edu54.ru/node/29548" TargetMode="External"/><Relationship Id="rId5" Type="http://schemas.openxmlformats.org/officeDocument/2006/relationships/hyperlink" Target="http://mebli.altervista.org/mebel-iz-berezy/" TargetMode="External"/><Relationship Id="rId10" Type="http://schemas.openxmlformats.org/officeDocument/2006/relationships/hyperlink" Target="http://www.comgun.ru/history/3873-slavyanskaya-obuv-uxodit-v-proshloe.html" TargetMode="External"/><Relationship Id="rId4" Type="http://schemas.openxmlformats.org/officeDocument/2006/relationships/hyperlink" Target="http://www.belik.ua/637-mebel-iz-berezy-dlya-cenitelej-naturalnyx-intererov.html" TargetMode="External"/><Relationship Id="rId9" Type="http://schemas.openxmlformats.org/officeDocument/2006/relationships/hyperlink" Target="http://rusmudr.ru/post/how-to-pletem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2492896"/>
            <a:ext cx="7772400" cy="1470025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Русская берёзка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5373216"/>
            <a:ext cx="7920880" cy="1176536"/>
          </a:xfrm>
        </p:spPr>
        <p:txBody>
          <a:bodyPr anchor="ctr"/>
          <a:lstStyle/>
          <a:p>
            <a:r>
              <a:rPr lang="ru-RU" sz="2000" b="1" spc="50" dirty="0" smtClean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Презентацию подготовила </a:t>
            </a:r>
            <a:r>
              <a:rPr lang="ru-RU" sz="2000" b="1" spc="50" dirty="0" err="1" smtClean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Острикова</a:t>
            </a:r>
            <a:r>
              <a:rPr lang="ru-RU" sz="2000" b="1" spc="50" smtClean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Т.В.</a:t>
            </a:r>
            <a:endParaRPr lang="ru-RU" sz="2000" b="1" spc="50" dirty="0">
              <a:ln w="11430"/>
              <a:solidFill>
                <a:srgbClr val="007434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sz="2000" b="1" spc="50" dirty="0" smtClean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воспитатель Детского сада № 103 ОАО «РЖД»,</a:t>
            </a:r>
            <a:endParaRPr lang="ru-RU" sz="2000" b="1" spc="50" dirty="0">
              <a:ln w="11430"/>
              <a:solidFill>
                <a:srgbClr val="007434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sz="2000" b="1" spc="50" dirty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г. </a:t>
            </a:r>
            <a:r>
              <a:rPr lang="ru-RU" sz="2000" b="1" spc="50" dirty="0" smtClean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Лиски</a:t>
            </a:r>
            <a:endParaRPr lang="ru-RU" sz="2000" b="1" spc="50" dirty="0">
              <a:ln w="11430"/>
              <a:solidFill>
                <a:srgbClr val="007434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3648" y="411850"/>
            <a:ext cx="6077498" cy="830997"/>
          </a:xfrm>
          <a:prstGeom prst="rect">
            <a:avLst/>
          </a:prstGeom>
          <a:noFill/>
        </p:spPr>
        <p:txBody>
          <a:bodyPr wrap="none" rtlCol="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Ознакомление с окружающим миром</a:t>
            </a:r>
          </a:p>
          <a:p>
            <a:pPr algn="ctr"/>
            <a:r>
              <a:rPr lang="ru-RU" sz="2400" b="1" spc="50" dirty="0" smtClean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для детей дошкольного возраста</a:t>
            </a:r>
            <a:endParaRPr lang="ru-RU" sz="2400" b="1" spc="50" dirty="0">
              <a:ln w="11430"/>
              <a:solidFill>
                <a:srgbClr val="007434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71910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604448" cy="1440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Берёза, русская берёза,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русская 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красавица…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Её красотой 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можно любоваться бесконечно. </a:t>
            </a: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52"/>
          <a:stretch/>
        </p:blipFill>
        <p:spPr>
          <a:xfrm>
            <a:off x="755577" y="1628801"/>
            <a:ext cx="2592288" cy="37269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rgbClr val="007434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Объект 13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628800"/>
            <a:ext cx="4896544" cy="36724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rgbClr val="007434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899592" y="5589240"/>
            <a:ext cx="6840760" cy="954107"/>
          </a:xfrm>
          <a:prstGeom prst="rect">
            <a:avLst/>
          </a:prstGeom>
        </p:spPr>
        <p:txBody>
          <a:bodyPr wrap="square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Как удивительно хороша берёза весной в зелёном наряде! </a:t>
            </a:r>
          </a:p>
        </p:txBody>
      </p:sp>
    </p:spTree>
    <p:extLst>
      <p:ext uri="{BB962C8B-B14F-4D97-AF65-F5344CB8AC3E}">
        <p14:creationId xmlns:p14="http://schemas.microsoft.com/office/powerpoint/2010/main" val="24073057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Красота осенних берёзок в картинах</a:t>
            </a:r>
            <a:b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русских художников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2" t="1055" r="801" b="8664"/>
          <a:stretch/>
        </p:blipFill>
        <p:spPr>
          <a:xfrm>
            <a:off x="899591" y="1628799"/>
            <a:ext cx="6967189" cy="4644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1748830" y="6309320"/>
            <a:ext cx="4814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Исаак Ильич Левитан. ЗОЛОТАЯ ОСЕНЬ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37837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Как прекрасны спящие</a:t>
            </a:r>
            <a:br>
              <a:rPr lang="ru-RU" sz="32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под </a:t>
            </a:r>
            <a:r>
              <a:rPr lang="ru-RU" sz="3200" b="1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белым покрывалом </a:t>
            </a:r>
            <a:r>
              <a:rPr lang="ru-RU" sz="32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берёзки!</a:t>
            </a:r>
            <a:endParaRPr lang="ru-RU" sz="3200" b="1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0_5b759_5f93725d_X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600" y="1628800"/>
            <a:ext cx="6903372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80280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Но не только красотой славится русская берёзка. Из её прочной древесины изготовляют мебель.</a:t>
            </a:r>
            <a:endParaRPr lang="ru-RU" sz="2400" b="1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74" b="7075"/>
          <a:stretch/>
        </p:blipFill>
        <p:spPr>
          <a:xfrm>
            <a:off x="611560" y="2564904"/>
            <a:ext cx="4032448" cy="3111328"/>
          </a:xfrm>
          <a:ln w="190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28" b="5893"/>
          <a:stretch/>
        </p:blipFill>
        <p:spPr>
          <a:xfrm>
            <a:off x="4841483" y="1700808"/>
            <a:ext cx="4002653" cy="3240360"/>
          </a:xfrm>
          <a:ln w="190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036306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5536" y="188640"/>
            <a:ext cx="5436096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Из бересты изготовляют </a:t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разную посуду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56792"/>
            <a:ext cx="4038600" cy="2408237"/>
          </a:xfrm>
          <a:ln w="19050">
            <a:solidFill>
              <a:srgbClr val="007434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260648"/>
            <a:ext cx="2832315" cy="2124236"/>
          </a:xfrm>
          <a:prstGeom prst="rect">
            <a:avLst/>
          </a:prstGeom>
          <a:ln w="19050">
            <a:solidFill>
              <a:srgbClr val="007434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4221088"/>
            <a:ext cx="3672408" cy="2497238"/>
          </a:xfrm>
          <a:prstGeom prst="rect">
            <a:avLst/>
          </a:prstGeom>
          <a:ln w="19050">
            <a:solidFill>
              <a:srgbClr val="007434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 b="17240"/>
          <a:stretch/>
        </p:blipFill>
        <p:spPr>
          <a:xfrm>
            <a:off x="5239549" y="2636912"/>
            <a:ext cx="3532918" cy="2016224"/>
          </a:xfrm>
          <a:prstGeom prst="rect">
            <a:avLst/>
          </a:prstGeom>
          <a:ln w="19050">
            <a:solidFill>
              <a:srgbClr val="007434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869160"/>
            <a:ext cx="2021277" cy="1566490"/>
          </a:xfrm>
          <a:prstGeom prst="rect">
            <a:avLst/>
          </a:prstGeom>
          <a:ln w="19050">
            <a:solidFill>
              <a:srgbClr val="007434"/>
            </a:solidFill>
          </a:ln>
        </p:spPr>
      </p:pic>
    </p:spTree>
    <p:extLst>
      <p:ext uri="{BB962C8B-B14F-4D97-AF65-F5344CB8AC3E}">
        <p14:creationId xmlns:p14="http://schemas.microsoft.com/office/powerpoint/2010/main" val="228466862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897344"/>
            <a:ext cx="3504000" cy="2628000"/>
          </a:xfrm>
          <a:prstGeom prst="rect">
            <a:avLst/>
          </a:prstGeom>
          <a:ln w="19050">
            <a:solidFill>
              <a:srgbClr val="007434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9" y="333016"/>
            <a:ext cx="4320001" cy="3240000"/>
          </a:xfrm>
          <a:prstGeom prst="rect">
            <a:avLst/>
          </a:prstGeom>
          <a:ln w="19050">
            <a:solidFill>
              <a:srgbClr val="007434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9552" y="1637420"/>
            <a:ext cx="2786596" cy="3816424"/>
          </a:xfrm>
          <a:prstGeom prst="rect">
            <a:avLst/>
          </a:prstGeom>
          <a:ln w="19050">
            <a:solidFill>
              <a:srgbClr val="007434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07960" y="116632"/>
            <a:ext cx="4104000" cy="1200329"/>
          </a:xfrm>
          <a:prstGeom prst="rect">
            <a:avLst/>
          </a:prstGeom>
          <a:noFill/>
        </p:spPr>
        <p:txBody>
          <a:bodyPr wrap="square" rtlCol="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ародные умельцы могут изготовить из бересты разные предметы, так необходимые </a:t>
            </a:r>
          </a:p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быту человека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5" y="5589240"/>
            <a:ext cx="208800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Сундук для хранения одежды</a:t>
            </a:r>
            <a:endParaRPr lang="ru-RU" sz="2400" b="1" spc="50" dirty="0">
              <a:ln w="11430"/>
              <a:solidFill>
                <a:srgbClr val="007434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64288" y="4717593"/>
            <a:ext cx="16560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Плетённые</a:t>
            </a:r>
          </a:p>
          <a:p>
            <a:pPr algn="ctr"/>
            <a:r>
              <a:rPr lang="ru-RU" sz="2000" b="1" spc="50" dirty="0" smtClean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корзины и</a:t>
            </a:r>
          </a:p>
          <a:p>
            <a:pPr algn="ctr"/>
            <a:r>
              <a:rPr lang="ru-RU" sz="2000" b="1" spc="50" dirty="0" smtClean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коробки</a:t>
            </a:r>
            <a:endParaRPr lang="ru-RU" sz="2000" b="1" spc="50" dirty="0">
              <a:ln w="11430"/>
              <a:solidFill>
                <a:srgbClr val="007434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69228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88640"/>
            <a:ext cx="5544616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Из бересты плетут лапти,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даже резные украшения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2" y="1700808"/>
            <a:ext cx="3065725" cy="2340000"/>
          </a:xfrm>
          <a:ln w="19050">
            <a:solidFill>
              <a:srgbClr val="008A3E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900" y="1717081"/>
            <a:ext cx="3177552" cy="2340000"/>
          </a:xfrm>
          <a:prstGeom prst="rect">
            <a:avLst/>
          </a:prstGeom>
          <a:ln w="19050">
            <a:solidFill>
              <a:srgbClr val="008A3E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9" r="10856" b="6049"/>
          <a:stretch/>
        </p:blipFill>
        <p:spPr>
          <a:xfrm>
            <a:off x="6948264" y="4347623"/>
            <a:ext cx="1368000" cy="1466318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5" t="16196" r="4098" b="5650"/>
          <a:stretch/>
        </p:blipFill>
        <p:spPr>
          <a:xfrm>
            <a:off x="3779912" y="4830343"/>
            <a:ext cx="2974313" cy="1406769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900" y="4437112"/>
            <a:ext cx="2691030" cy="1800000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5220072" y="4057908"/>
            <a:ext cx="1451937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30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Лапти</a:t>
            </a:r>
            <a:endParaRPr lang="ru-RU" sz="2800" b="1" spc="30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4879" y="6309320"/>
            <a:ext cx="2699009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Заколки для волос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05401" y="6237312"/>
            <a:ext cx="1506759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Браслеты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41962" y="5841023"/>
            <a:ext cx="1130438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Серьги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89708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776"/>
            <a:ext cx="7859216" cy="1152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Берестяная резьба во всём мире славится.</a:t>
            </a:r>
            <a:b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Из неё игрушки и сувениры делают, по всему свету они расходятся, дарят душевное тепло русской берёзки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628800"/>
            <a:ext cx="3264000" cy="2448000"/>
          </a:xfrm>
          <a:ln w="19050"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065" y="1628800"/>
            <a:ext cx="3423431" cy="2448272"/>
          </a:xfrm>
          <a:prstGeom prst="rect">
            <a:avLst/>
          </a:prstGeom>
          <a:ln w="19050"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4365104"/>
            <a:ext cx="3120000" cy="2340000"/>
          </a:xfrm>
          <a:prstGeom prst="rect">
            <a:avLst/>
          </a:prstGeom>
          <a:ln w="19050"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221088"/>
            <a:ext cx="3246906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4730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7768"/>
            <a:ext cx="82296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Весной берёзка соком </a:t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целительным всех угощает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54" r="11539"/>
          <a:stretch/>
        </p:blipFill>
        <p:spPr>
          <a:xfrm>
            <a:off x="467544" y="1556792"/>
            <a:ext cx="2100106" cy="230729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89" y="1628800"/>
            <a:ext cx="5520000" cy="41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034163"/>
            <a:ext cx="1944216" cy="2603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67" t="4617" r="11676" b="4429"/>
          <a:stretch/>
        </p:blipFill>
        <p:spPr>
          <a:xfrm>
            <a:off x="5148064" y="4795693"/>
            <a:ext cx="1225930" cy="1924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45066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76000" cy="1260000"/>
          </a:xfrm>
        </p:spPr>
        <p:txBody>
          <a:bodyPr anchor="t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Своими почками да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листьями </a:t>
            </a:r>
            <a:b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берёзка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людей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лечит, </a:t>
            </a:r>
            <a:b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бане веничком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парит, всем здоровья дарит. 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700808"/>
            <a:ext cx="3394472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700808"/>
            <a:ext cx="3244223" cy="4541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111918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00364" y="214290"/>
            <a:ext cx="321471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300" dirty="0" smtClean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Берёза</a:t>
            </a:r>
            <a:endParaRPr lang="ru-RU" sz="5400" b="1" spc="300" dirty="0">
              <a:ln w="11430"/>
              <a:solidFill>
                <a:srgbClr val="007434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0_9a048_36eddea5_XL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625" r="14375" b="10625"/>
          <a:stretch>
            <a:fillRect/>
          </a:stretch>
        </p:blipFill>
        <p:spPr>
          <a:xfrm>
            <a:off x="2071670" y="1500174"/>
            <a:ext cx="4116432" cy="4905396"/>
          </a:xfrm>
          <a:prstGeom prst="rect">
            <a:avLst/>
          </a:prstGeom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1214414" y="1714488"/>
            <a:ext cx="6660000" cy="4525963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Разбежались по опушке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белых платьицах подружки.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 заботясь о погоде,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сарафане белом ходит.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 в один из тёплых дней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Май серёжки дарит ей.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14546" y="357166"/>
            <a:ext cx="3116559" cy="92333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30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Загадка</a:t>
            </a:r>
          </a:p>
        </p:txBody>
      </p:sp>
    </p:spTree>
    <p:extLst>
      <p:ext uri="{BB962C8B-B14F-4D97-AF65-F5344CB8AC3E}">
        <p14:creationId xmlns:p14="http://schemas.microsoft.com/office/powerpoint/2010/main" val="266910229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8" grpId="1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 русской берёзке </a:t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сказки складывают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FFFAF"/>
              </a:clrFrom>
              <a:clrTo>
                <a:srgbClr val="FFFFA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628800"/>
            <a:ext cx="6984776" cy="4750839"/>
          </a:xfrm>
        </p:spPr>
      </p:pic>
    </p:spTree>
    <p:extLst>
      <p:ext uri="{BB962C8B-B14F-4D97-AF65-F5344CB8AC3E}">
        <p14:creationId xmlns:p14="http://schemas.microsoft.com/office/powerpoint/2010/main" val="400689183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440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Русской берёзке </a:t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стихи посвящают…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84784"/>
            <a:ext cx="6816000" cy="511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827584" y="5229200"/>
            <a:ext cx="8100000" cy="1200329"/>
          </a:xfrm>
          <a:prstGeom prst="rect">
            <a:avLst/>
          </a:prstGeom>
        </p:spPr>
        <p:txBody>
          <a:bodyPr wrap="square" numCol="2" spcCol="1800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 вы, берёзы тонкие,</a:t>
            </a:r>
          </a:p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Что нынче зелены?</a:t>
            </a:r>
          </a:p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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Для праздника,</a:t>
            </a:r>
          </a:p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для праздника,</a:t>
            </a:r>
          </a:p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Для мая, для весны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pPr indent="893763"/>
            <a:r>
              <a:rPr lang="ru-RU" sz="2400" b="1" i="1" spc="50" dirty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Е. </a:t>
            </a:r>
            <a:r>
              <a:rPr lang="ru-RU" sz="2400" b="1" i="1" spc="50" dirty="0" smtClean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Благинина</a:t>
            </a:r>
            <a:endParaRPr lang="ru-RU" sz="2400" b="1" i="1" spc="50" dirty="0">
              <a:ln w="11430"/>
              <a:solidFill>
                <a:srgbClr val="007434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96001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60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Берёзка</a:t>
            </a:r>
            <a:endParaRPr lang="ru-RU" sz="4800" b="1" spc="60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53820" y="4365104"/>
            <a:ext cx="1832553" cy="40011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0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П. Воронько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436096" y="1952834"/>
            <a:ext cx="3600400" cy="230832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50000"/>
              </a:lnSpc>
            </a:pPr>
            <a:r>
              <a:rPr lang="ru-RU" sz="2400" b="1" spc="50" dirty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 красы-берёзки</a:t>
            </a:r>
          </a:p>
          <a:p>
            <a:pPr>
              <a:lnSpc>
                <a:spcPct val="150000"/>
              </a:lnSpc>
            </a:pPr>
            <a:r>
              <a:rPr lang="ru-RU" sz="2400" b="1" spc="50" dirty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Платье серебрится.</a:t>
            </a:r>
          </a:p>
          <a:p>
            <a:pPr>
              <a:lnSpc>
                <a:spcPct val="150000"/>
              </a:lnSpc>
            </a:pPr>
            <a:r>
              <a:rPr lang="ru-RU" sz="2400" b="1" spc="50" dirty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 красы-берёзки</a:t>
            </a:r>
          </a:p>
          <a:p>
            <a:pPr>
              <a:lnSpc>
                <a:spcPct val="150000"/>
              </a:lnSpc>
            </a:pPr>
            <a:r>
              <a:rPr lang="ru-RU" sz="2400" b="1" spc="50" dirty="0">
                <a:ln w="11430"/>
                <a:solidFill>
                  <a:srgbClr val="00743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Зелены косицы…</a:t>
            </a:r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73"/>
          <a:stretch/>
        </p:blipFill>
        <p:spPr>
          <a:xfrm>
            <a:off x="827579" y="1484784"/>
            <a:ext cx="4324677" cy="52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0578279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Зайди в берёзовый лес! 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ты словно окажешься среди 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подружек в нарядных белых сарафанах 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628800"/>
            <a:ext cx="6408712" cy="4806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4145885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Ни в одной стране мира нет столько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берёз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как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 нас, в России.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Берёза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– символ России, нашей Родины. </a:t>
            </a:r>
          </a:p>
        </p:txBody>
      </p:sp>
      <p:pic>
        <p:nvPicPr>
          <p:cNvPr id="13" name="Объект 1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556792"/>
            <a:ext cx="6624000" cy="496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443935" y="4941168"/>
            <a:ext cx="435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spc="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Россия</a:t>
            </a:r>
            <a:r>
              <a:rPr lang="ru-RU" sz="2000" spc="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моя мама,</a:t>
            </a:r>
          </a:p>
          <a:p>
            <a:r>
              <a:rPr lang="ru-RU" sz="2000" spc="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 тобой я горда и упряма.</a:t>
            </a:r>
          </a:p>
          <a:p>
            <a:r>
              <a:rPr lang="ru-RU" sz="2000" spc="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Твоею живу я силой,</a:t>
            </a:r>
          </a:p>
          <a:p>
            <a:r>
              <a:rPr lang="ru-RU" sz="2000" spc="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Отчизна моя. Россия</a:t>
            </a:r>
            <a:r>
              <a:rPr lang="ru-RU" sz="2000" spc="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35454" y="4417948"/>
            <a:ext cx="1949573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30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Берёзка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5726990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7584" y="620688"/>
            <a:ext cx="7772400" cy="720079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spc="30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Используемые </a:t>
            </a:r>
            <a:r>
              <a:rPr lang="ru-RU" sz="2800" spc="30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источники</a:t>
            </a:r>
            <a:endParaRPr lang="ru-RU" sz="2800" spc="30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95536" y="1484784"/>
            <a:ext cx="8748464" cy="5040560"/>
          </a:xfrm>
        </p:spPr>
        <p:txBody>
          <a:bodyPr anchor="t"/>
          <a:lstStyle/>
          <a:p>
            <a:r>
              <a:rPr lang="ru-RU" sz="1800" u="sng" dirty="0">
                <a:hlinkClick r:id="rId2"/>
              </a:rPr>
              <a:t>http://yandex.ru/images</a:t>
            </a:r>
            <a:endParaRPr lang="ru-RU" sz="1800" dirty="0"/>
          </a:p>
          <a:p>
            <a:r>
              <a:rPr lang="ru-RU" sz="1800" u="sng" dirty="0" smtClean="0">
                <a:hlinkClick r:id="rId3"/>
              </a:rPr>
              <a:t>http</a:t>
            </a:r>
            <a:r>
              <a:rPr lang="ru-RU" sz="1800" u="sng" dirty="0">
                <a:hlinkClick r:id="rId3"/>
              </a:rPr>
              <a:t>://</a:t>
            </a:r>
            <a:r>
              <a:rPr lang="ru-RU" sz="1800" u="sng" dirty="0" smtClean="0">
                <a:hlinkClick r:id="rId3"/>
              </a:rPr>
              <a:t>rasfokus.ru/images/photos</a:t>
            </a:r>
            <a:endParaRPr lang="ru-RU" sz="1800" u="sng" dirty="0" smtClean="0"/>
          </a:p>
          <a:p>
            <a:r>
              <a:rPr lang="ru-RU" sz="1800" u="sng" dirty="0" smtClean="0">
                <a:hlinkClick r:id="rId4"/>
              </a:rPr>
              <a:t>http</a:t>
            </a:r>
            <a:r>
              <a:rPr lang="ru-RU" sz="1800" u="sng" dirty="0">
                <a:hlinkClick r:id="rId4"/>
              </a:rPr>
              <a:t>://www.chitalnya.ru/work/328294/</a:t>
            </a:r>
            <a:endParaRPr lang="ru-RU" sz="1800" dirty="0"/>
          </a:p>
          <a:p>
            <a:r>
              <a:rPr lang="ru-RU" sz="1800" u="sng" dirty="0">
                <a:hlinkClick r:id="rId5"/>
              </a:rPr>
              <a:t>http://berlogamisha.mybb.ru/viewtopic.php?id=208&amp;p=2</a:t>
            </a:r>
            <a:endParaRPr lang="ru-RU" sz="1800" dirty="0"/>
          </a:p>
          <a:p>
            <a:r>
              <a:rPr lang="ru-RU" sz="1800" u="sng" dirty="0">
                <a:hlinkClick r:id="rId6"/>
              </a:rPr>
              <a:t>http://star-ushka.ya.ru/replies.xml?item_no=581</a:t>
            </a:r>
            <a:endParaRPr lang="ru-RU" sz="1800" dirty="0"/>
          </a:p>
          <a:p>
            <a:r>
              <a:rPr lang="ru-RU" sz="1800" u="sng" dirty="0">
                <a:hlinkClick r:id="rId7"/>
              </a:rPr>
              <a:t>http://www.maaam.ru/detskijsad/fototchet-s-vesenego-prazdnika-snegovik-i-vesna.html</a:t>
            </a:r>
            <a:endParaRPr lang="ru-RU" sz="1800" dirty="0"/>
          </a:p>
          <a:p>
            <a:r>
              <a:rPr lang="ru-RU" sz="1800" u="sng" dirty="0">
                <a:hlinkClick r:id="rId8"/>
              </a:rPr>
              <a:t>http://zagadochnijmir.forum2x2.ru/t1083-topic</a:t>
            </a:r>
            <a:endParaRPr lang="ru-RU" sz="1800" dirty="0"/>
          </a:p>
          <a:p>
            <a:r>
              <a:rPr lang="ru-RU" sz="1800" u="sng" dirty="0">
                <a:hlinkClick r:id="rId9"/>
              </a:rPr>
              <a:t>http://www.stihi.ru/2014/02/09/1555</a:t>
            </a:r>
            <a:endParaRPr lang="ru-RU" sz="1800" dirty="0"/>
          </a:p>
          <a:p>
            <a:r>
              <a:rPr lang="ru-RU" sz="1800" u="sng" dirty="0">
                <a:hlinkClick r:id="rId10"/>
              </a:rPr>
              <a:t>http://www.rosleshoz.gov.ru/media/photos/73/?start=1761</a:t>
            </a:r>
            <a:endParaRPr lang="ru-RU" sz="1800" dirty="0"/>
          </a:p>
          <a:p>
            <a:r>
              <a:rPr lang="ru-RU" sz="1800" u="sng" dirty="0">
                <a:hlinkClick r:id="rId11"/>
              </a:rPr>
              <a:t>http://searchmasterclass.net/raznye-master-klassy-i-podelki/452849-troica-8.html</a:t>
            </a:r>
            <a:endParaRPr lang="ru-RU" sz="1800" dirty="0"/>
          </a:p>
          <a:p>
            <a:r>
              <a:rPr lang="ru-RU" sz="1800" u="sng" dirty="0" smtClean="0">
                <a:hlinkClick r:id="rId12"/>
              </a:rPr>
              <a:t>http</a:t>
            </a:r>
            <a:r>
              <a:rPr lang="ru-RU" sz="1800" u="sng" dirty="0">
                <a:hlinkClick r:id="rId12"/>
              </a:rPr>
              <a:t>://dobart.ru/beryoza.html</a:t>
            </a:r>
            <a:endParaRPr lang="ru-RU" sz="1800" dirty="0"/>
          </a:p>
          <a:p>
            <a:r>
              <a:rPr lang="ru-RU" sz="1800" u="sng" dirty="0" smtClean="0">
                <a:hlinkClick r:id="rId13"/>
              </a:rPr>
              <a:t>http</a:t>
            </a:r>
            <a:r>
              <a:rPr lang="ru-RU" sz="1800" u="sng" dirty="0">
                <a:hlinkClick r:id="rId13"/>
              </a:rPr>
              <a:t>://ur-ga.ru/culture/?n=1548</a:t>
            </a:r>
            <a:endParaRPr lang="ru-RU" sz="1800" dirty="0"/>
          </a:p>
          <a:p>
            <a:r>
              <a:rPr lang="ru-RU" sz="1800" u="sng" dirty="0" smtClean="0">
                <a:hlinkClick r:id="rId14"/>
              </a:rPr>
              <a:t>http</a:t>
            </a:r>
            <a:r>
              <a:rPr lang="ru-RU" sz="1800" u="sng" dirty="0">
                <a:hlinkClick r:id="rId14"/>
              </a:rPr>
              <a:t>://www.slavyanskaya-kultura.ru/blogs/kuhnja-vedm-poleznye-tainy</a:t>
            </a:r>
            <a:endParaRPr lang="ru-RU" sz="1800" dirty="0"/>
          </a:p>
          <a:p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99405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476672"/>
            <a:ext cx="6048672" cy="606276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Используемые источники</a:t>
            </a:r>
            <a:endParaRPr lang="ru-RU" sz="32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916832"/>
            <a:ext cx="8748464" cy="3960440"/>
          </a:xfrm>
        </p:spPr>
        <p:txBody>
          <a:bodyPr anchor="t"/>
          <a:lstStyle/>
          <a:p>
            <a:r>
              <a:rPr lang="ru-RU" u="sng" dirty="0">
                <a:hlinkClick r:id="rId2"/>
              </a:rPr>
              <a:t>http://www.livemaster.ru/item/2540903-dlya-doma-interera-hlebnitsa-horovod</a:t>
            </a:r>
            <a:endParaRPr lang="ru-RU" dirty="0"/>
          </a:p>
          <a:p>
            <a:r>
              <a:rPr lang="ru-RU" u="sng" dirty="0" smtClean="0">
                <a:hlinkClick r:id="rId3"/>
              </a:rPr>
              <a:t>http</a:t>
            </a:r>
            <a:r>
              <a:rPr lang="ru-RU" u="sng" dirty="0">
                <a:hlinkClick r:id="rId3"/>
              </a:rPr>
              <a:t>://big-image.ru/image-2335</a:t>
            </a:r>
            <a:endParaRPr lang="ru-RU" dirty="0"/>
          </a:p>
          <a:p>
            <a:r>
              <a:rPr lang="ru-RU" u="sng" dirty="0">
                <a:hlinkClick r:id="rId4"/>
              </a:rPr>
              <a:t>http://www.belik.ua/637-mebel-iz-berezy-dlya-cenitelej-naturalnyx-intererov.html</a:t>
            </a:r>
            <a:endParaRPr lang="ru-RU" dirty="0"/>
          </a:p>
          <a:p>
            <a:r>
              <a:rPr lang="ru-RU" u="sng" dirty="0">
                <a:hlinkClick r:id="rId5"/>
              </a:rPr>
              <a:t>http://mebli.altervista.org/mebel-iz-berezy/</a:t>
            </a:r>
            <a:endParaRPr lang="ru-RU" dirty="0"/>
          </a:p>
          <a:p>
            <a:r>
              <a:rPr lang="ru-RU" u="sng" dirty="0">
                <a:hlinkClick r:id="rId6"/>
              </a:rPr>
              <a:t>http://www.vishime.ru/blogs/2013/04/06/svet-v-okoshke-luchina-gorit/</a:t>
            </a:r>
            <a:endParaRPr lang="ru-RU" dirty="0"/>
          </a:p>
          <a:p>
            <a:r>
              <a:rPr lang="ru-RU" u="sng" dirty="0">
                <a:hlinkClick r:id="rId7"/>
              </a:rPr>
              <a:t>http://2berega.spb.ru/user/titova46/blog/397293/</a:t>
            </a:r>
            <a:endParaRPr lang="ru-RU" dirty="0"/>
          </a:p>
          <a:p>
            <a:r>
              <a:rPr lang="ru-RU" u="sng" dirty="0">
                <a:hlinkClick r:id="rId8"/>
              </a:rPr>
              <a:t>http://maland.ru/list/zakolki-berestyanye/</a:t>
            </a:r>
            <a:endParaRPr lang="ru-RU" dirty="0"/>
          </a:p>
          <a:p>
            <a:r>
              <a:rPr lang="ru-RU" dirty="0">
                <a:hlinkClick r:id="rId9"/>
              </a:rPr>
              <a:t>http://</a:t>
            </a:r>
            <a:r>
              <a:rPr lang="ru-RU" dirty="0" smtClean="0">
                <a:hlinkClick r:id="rId9"/>
              </a:rPr>
              <a:t>rusmudr.ru/post/how-to-pletem</a:t>
            </a:r>
            <a:endParaRPr lang="ru-RU" dirty="0" smtClean="0"/>
          </a:p>
          <a:p>
            <a:r>
              <a:rPr lang="ru-RU" u="sng" dirty="0" smtClean="0">
                <a:hlinkClick r:id="rId10"/>
              </a:rPr>
              <a:t>http</a:t>
            </a:r>
            <a:r>
              <a:rPr lang="ru-RU" u="sng" dirty="0">
                <a:hlinkClick r:id="rId10"/>
              </a:rPr>
              <a:t>://www.comgun.ru/history/3873-slavyanskaya-obuv-uxodit-v-proshloe.html</a:t>
            </a:r>
            <a:endParaRPr lang="ru-RU" dirty="0"/>
          </a:p>
          <a:p>
            <a:r>
              <a:rPr lang="ru-RU" u="sng" dirty="0">
                <a:hlinkClick r:id="rId11"/>
              </a:rPr>
              <a:t>http://www.edu54.ru/node/29548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304569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0"/>
            <a:ext cx="6572296" cy="1857364"/>
          </a:xfrm>
        </p:spPr>
        <p:txBody>
          <a:bodyPr/>
          <a:lstStyle/>
          <a:p>
            <a:pPr marL="0" lvl="0" indent="0">
              <a:spcBef>
                <a:spcPts val="0"/>
              </a:spcBef>
              <a:defRPr/>
            </a:pP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Вся в белое платье одета,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серёжках, в листве кружевной,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Встречает горячее лето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Она на опушке лесной.</a:t>
            </a:r>
            <a:endParaRPr lang="ru-RU" sz="2800" dirty="0"/>
          </a:p>
        </p:txBody>
      </p:sp>
      <p:sp>
        <p:nvSpPr>
          <p:cNvPr id="4" name="Объект 4"/>
          <p:cNvSpPr txBox="1">
            <a:spLocks/>
          </p:cNvSpPr>
          <p:nvPr/>
        </p:nvSpPr>
        <p:spPr bwMode="auto">
          <a:xfrm>
            <a:off x="285720" y="3786190"/>
            <a:ext cx="5400684" cy="1471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2400" b="1" i="0" u="none" strike="noStrike" kern="1200" cap="none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7" name="Содержимое 6" descr="Березовая рощ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2000240"/>
            <a:ext cx="6034617" cy="4525963"/>
          </a:xfrm>
          <a:ln w="19050">
            <a:solidFill>
              <a:srgbClr val="00743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265555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5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692696"/>
            <a:ext cx="4286280" cy="576064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некотором царстве, в Российском государстве жила-была Берёзонька, белая да кудрявая, </a:t>
            </a:r>
            <a:br>
              <a:rPr lang="ru-RU" sz="32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снегом покрытая, всем ветрам открытая.</a:t>
            </a:r>
            <a:br>
              <a:rPr lang="ru-RU" sz="32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Спала она всю зимушку.</a:t>
            </a:r>
          </a:p>
        </p:txBody>
      </p:sp>
      <p:pic>
        <p:nvPicPr>
          <p:cNvPr id="4" name="Содержимое 3" descr="Белая береза под моим окном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884834"/>
            <a:ext cx="3777840" cy="5724000"/>
          </a:xfrm>
        </p:spPr>
      </p:pic>
    </p:spTree>
    <p:extLst>
      <p:ext uri="{BB962C8B-B14F-4D97-AF65-F5344CB8AC3E}">
        <p14:creationId xmlns:p14="http://schemas.microsoft.com/office/powerpoint/2010/main" val="31255165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440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Но вот пришла Весна - красна, </a:t>
            </a:r>
            <a:b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солнышком пригрела.</a:t>
            </a:r>
            <a:endParaRPr lang="ru-RU" sz="36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2_Birch.jpg"/>
          <p:cNvPicPr>
            <a:picLocks noGrp="1" noChangeAspect="1"/>
          </p:cNvPicPr>
          <p:nvPr>
            <p:ph idx="1"/>
          </p:nvPr>
        </p:nvPicPr>
        <p:blipFill>
          <a:blip r:embed="rId2"/>
          <a:srcRect b="14074"/>
          <a:stretch>
            <a:fillRect/>
          </a:stretch>
        </p:blipFill>
        <p:spPr>
          <a:xfrm>
            <a:off x="785786" y="1714487"/>
            <a:ext cx="7094532" cy="4572033"/>
          </a:xfrm>
          <a:ln w="19050">
            <a:solidFill>
              <a:srgbClr val="007434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1928735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820000" cy="1417638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Проснулась Берёзонька. 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Украсилась серёжками. 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Всем понравилась, на праздник направилась.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56952491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3" y="1643049"/>
            <a:ext cx="6480000" cy="4860000"/>
          </a:xfrm>
          <a:ln w="19050">
            <a:solidFill>
              <a:srgbClr val="0070C0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6788254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0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 наступлением лета в старину 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начинались Зелёные святки – 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торжество в честь цветущей природы. 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628800"/>
            <a:ext cx="6912768" cy="46039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8563539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7740352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эти дни Лес – именинник. </a:t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Его нельзя ни ломать, ни рубить. 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berez4.jpg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8566" r="16950"/>
          <a:stretch/>
        </p:blipFill>
        <p:spPr>
          <a:xfrm>
            <a:off x="683568" y="1772816"/>
            <a:ext cx="3281285" cy="38164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2204864"/>
            <a:ext cx="4224470" cy="31683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683568" y="5877272"/>
            <a:ext cx="68407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Рано утром украшались ветвями берёз.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89422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0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/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праздник берёзка всех людей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встречала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величала. Вокруг неё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хороводы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водят, берёзку родную воспевают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</p:txBody>
      </p:sp>
      <p:pic>
        <p:nvPicPr>
          <p:cNvPr id="4" name="Содержимое 3" descr="1306002_6.jpe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6991" y="1600200"/>
            <a:ext cx="7128001" cy="475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4085196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Тема19</Template>
  <TotalTime>424</TotalTime>
  <Words>370</Words>
  <Application>Microsoft Office PowerPoint</Application>
  <PresentationFormat>Экран (4:3)</PresentationFormat>
  <Paragraphs>89</Paragraphs>
  <Slides>26</Slides>
  <Notes>0</Notes>
  <HiddenSlides>2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Тема19</vt:lpstr>
      <vt:lpstr>Русская берёзка</vt:lpstr>
      <vt:lpstr>Берёза</vt:lpstr>
      <vt:lpstr>Вся в белое платье одета, В серёжках, в листве кружевной, Встречает горячее лето Она на опушке лесной.</vt:lpstr>
      <vt:lpstr>В некотором царстве, в Российском государстве жила-была Берёзонька, белая да кудрявая,  снегом покрытая, всем ветрам открытая. Спала она всю зимушку.</vt:lpstr>
      <vt:lpstr>Но вот пришла Весна - красна,  солнышком пригрела.</vt:lpstr>
      <vt:lpstr>Проснулась Берёзонька.  Украсилась серёжками.  Всем понравилась, на праздник направилась.</vt:lpstr>
      <vt:lpstr>С наступлением лета в старину  начинались Зелёные святки –  торжество в честь цветущей природы. </vt:lpstr>
      <vt:lpstr>В эти дни Лес – именинник.  Его нельзя ни ломать, ни рубить. </vt:lpstr>
      <vt:lpstr>На праздник берёзка всех людей  встречала и величала. Вокруг неё  хороводы водят, берёзку родную воспевают.</vt:lpstr>
      <vt:lpstr>Берёза, русская берёза, русская красавица…  Её красотой можно любоваться бесконечно. </vt:lpstr>
      <vt:lpstr>Красота осенних берёзок в картинах русских художников</vt:lpstr>
      <vt:lpstr>Как прекрасны спящие под белым покрывалом берёзки!</vt:lpstr>
      <vt:lpstr>Но не только красотой славится русская берёзка. Из её прочной древесины изготовляют мебель.</vt:lpstr>
      <vt:lpstr>Из бересты изготовляют  разную посуду</vt:lpstr>
      <vt:lpstr>Презентация PowerPoint</vt:lpstr>
      <vt:lpstr>Из бересты плетут лапти, и даже резные украшения</vt:lpstr>
      <vt:lpstr>Берестяная резьба во всём мире славится. Из неё игрушки и сувениры делают, по всему свету они расходятся, дарят душевное тепло русской берёзки</vt:lpstr>
      <vt:lpstr>Весной берёзка соком  целительным всех угощает</vt:lpstr>
      <vt:lpstr>Своими почками да листьями  берёзка людей лечит,  в бане веничком парит, всем здоровья дарит. </vt:lpstr>
      <vt:lpstr>О русской берёзке  сказки складывают</vt:lpstr>
      <vt:lpstr>Русской берёзке  стихи посвящают…</vt:lpstr>
      <vt:lpstr>Берёзка</vt:lpstr>
      <vt:lpstr>Зайди в берёзовый лес!  И ты словно окажешься среди  подружек в нарядных белых сарафанах </vt:lpstr>
      <vt:lpstr>Ни в одной стране мира нет столько  берёз, как у нас, в России.  Берёза – символ России, нашей Родины. </vt:lpstr>
      <vt:lpstr>Используемые источники</vt:lpstr>
      <vt:lpstr>Используемые 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Русская берёзка</dc:title>
  <dc:creator>Шелдышева Раиса</dc:creator>
  <cp:lastModifiedBy>Пользователь</cp:lastModifiedBy>
  <cp:revision>81</cp:revision>
  <dcterms:created xsi:type="dcterms:W3CDTF">2014-06-08T23:07:08Z</dcterms:created>
  <dcterms:modified xsi:type="dcterms:W3CDTF">2022-12-13T20:51:27Z</dcterms:modified>
  <cp:category>Для дошкольников</cp:category>
</cp:coreProperties>
</file>