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4"/>
  </p:notesMasterIdLst>
  <p:handoutMasterIdLst>
    <p:handoutMasterId r:id="rId35"/>
  </p:handoutMasterIdLst>
  <p:sldIdLst>
    <p:sldId id="265" r:id="rId3"/>
    <p:sldId id="283" r:id="rId4"/>
    <p:sldId id="284" r:id="rId5"/>
    <p:sldId id="304" r:id="rId6"/>
    <p:sldId id="286" r:id="rId7"/>
    <p:sldId id="287" r:id="rId8"/>
    <p:sldId id="288" r:id="rId9"/>
    <p:sldId id="290" r:id="rId10"/>
    <p:sldId id="291" r:id="rId11"/>
    <p:sldId id="292" r:id="rId12"/>
    <p:sldId id="293" r:id="rId13"/>
    <p:sldId id="305" r:id="rId14"/>
    <p:sldId id="306" r:id="rId15"/>
    <p:sldId id="298" r:id="rId16"/>
    <p:sldId id="307" r:id="rId17"/>
    <p:sldId id="308" r:id="rId18"/>
    <p:sldId id="309" r:id="rId19"/>
    <p:sldId id="312" r:id="rId20"/>
    <p:sldId id="310" r:id="rId21"/>
    <p:sldId id="314" r:id="rId22"/>
    <p:sldId id="311" r:id="rId23"/>
    <p:sldId id="316" r:id="rId24"/>
    <p:sldId id="317" r:id="rId25"/>
    <p:sldId id="296" r:id="rId26"/>
    <p:sldId id="318" r:id="rId27"/>
    <p:sldId id="321" r:id="rId28"/>
    <p:sldId id="323" r:id="rId29"/>
    <p:sldId id="301" r:id="rId30"/>
    <p:sldId id="324" r:id="rId31"/>
    <p:sldId id="325" r:id="rId32"/>
    <p:sldId id="326" r:id="rId33"/>
  </p:sldIdLst>
  <p:sldSz cx="12188825" cy="68580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2912EAC1-7E8C-401B-A66B-3B4E486022B7}">
          <p14:sldIdLst>
            <p14:sldId id="265"/>
            <p14:sldId id="283"/>
            <p14:sldId id="284"/>
            <p14:sldId id="304"/>
            <p14:sldId id="286"/>
            <p14:sldId id="287"/>
            <p14:sldId id="288"/>
            <p14:sldId id="290"/>
            <p14:sldId id="291"/>
            <p14:sldId id="292"/>
            <p14:sldId id="293"/>
            <p14:sldId id="305"/>
            <p14:sldId id="306"/>
            <p14:sldId id="298"/>
            <p14:sldId id="307"/>
            <p14:sldId id="308"/>
            <p14:sldId id="309"/>
          </p14:sldIdLst>
        </p14:section>
        <p14:section name="Раздел без заголовка" id="{EFDDF50C-AD5A-4B1F-98F3-724910AB5C93}">
          <p14:sldIdLst>
            <p14:sldId id="312"/>
            <p14:sldId id="310"/>
            <p14:sldId id="314"/>
            <p14:sldId id="311"/>
            <p14:sldId id="316"/>
            <p14:sldId id="317"/>
            <p14:sldId id="296"/>
            <p14:sldId id="318"/>
            <p14:sldId id="321"/>
            <p14:sldId id="323"/>
            <p14:sldId id="301"/>
            <p14:sldId id="324"/>
            <p14:sldId id="325"/>
            <p14:sldId id="32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orient="horz" pos="3936">
          <p15:clr>
            <a:srgbClr val="A4A3A4"/>
          </p15:clr>
        </p15:guide>
        <p15:guide id="3" orient="horz" pos="1152">
          <p15:clr>
            <a:srgbClr val="A4A3A4"/>
          </p15:clr>
        </p15:guide>
        <p15:guide id="4" orient="horz" pos="2544">
          <p15:clr>
            <a:srgbClr val="A4A3A4"/>
          </p15:clr>
        </p15:guide>
        <p15:guide id="5" orient="horz" pos="1008">
          <p15:clr>
            <a:srgbClr val="A4A3A4"/>
          </p15:clr>
        </p15:guide>
        <p15:guide id="6" orient="horz" pos="384">
          <p15:clr>
            <a:srgbClr val="A4A3A4"/>
          </p15:clr>
        </p15:guide>
        <p15:guide id="7" orient="horz" pos="3312">
          <p15:clr>
            <a:srgbClr val="A4A3A4"/>
          </p15:clr>
        </p15:guide>
        <p15:guide id="8" pos="3839">
          <p15:clr>
            <a:srgbClr val="A4A3A4"/>
          </p15:clr>
        </p15:guide>
        <p15:guide id="9" pos="959">
          <p15:clr>
            <a:srgbClr val="A4A3A4"/>
          </p15:clr>
        </p15:guide>
        <p15:guide id="10" pos="6719">
          <p15:clr>
            <a:srgbClr val="A4A3A4"/>
          </p15:clr>
        </p15:guide>
        <p15:guide id="11" pos="527">
          <p15:clr>
            <a:srgbClr val="A4A3A4"/>
          </p15:clr>
        </p15:guide>
        <p15:guide id="12" pos="7151">
          <p15:clr>
            <a:srgbClr val="A4A3A4"/>
          </p15:clr>
        </p15:guide>
        <p15:guide id="13" pos="4127">
          <p15:clr>
            <a:srgbClr val="A4A3A4"/>
          </p15:clr>
        </p15:guide>
        <p15:guide id="14" pos="4415">
          <p15:clr>
            <a:srgbClr val="A4A3A4"/>
          </p15:clr>
        </p15:guide>
        <p15:guide id="15" pos="2687">
          <p15:clr>
            <a:srgbClr val="A4A3A4"/>
          </p15:clr>
        </p15:guide>
        <p15:guide id="16" pos="383">
          <p15:clr>
            <a:srgbClr val="A4A3A4"/>
          </p15:clr>
        </p15:guide>
        <p15:guide id="17" pos="7295">
          <p15:clr>
            <a:srgbClr val="A4A3A4"/>
          </p15:clr>
        </p15:guide>
        <p15:guide id="18" pos="5327">
          <p15:clr>
            <a:srgbClr val="A4A3A4"/>
          </p15:clr>
        </p15:guide>
        <p15:guide id="19" pos="381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212">
          <p15:clr>
            <a:srgbClr val="A4A3A4"/>
          </p15:clr>
        </p15:guide>
        <p15:guide id="2" pos="2932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29" autoAdjust="0"/>
  </p:normalViewPr>
  <p:slideViewPr>
    <p:cSldViewPr showGuides="1">
      <p:cViewPr varScale="1">
        <p:scale>
          <a:sx n="84" d="100"/>
          <a:sy n="84" d="100"/>
        </p:scale>
        <p:origin x="-108" y="-78"/>
      </p:cViewPr>
      <p:guideLst>
        <p:guide orient="horz" pos="2160"/>
        <p:guide orient="horz" pos="3936"/>
        <p:guide orient="horz" pos="1152"/>
        <p:guide orient="horz" pos="2544"/>
        <p:guide orient="horz" pos="1008"/>
        <p:guide orient="horz" pos="384"/>
        <p:guide orient="horz" pos="3312"/>
        <p:guide pos="3839"/>
        <p:guide pos="959"/>
        <p:guide pos="6719"/>
        <p:guide pos="527"/>
        <p:guide pos="7151"/>
        <p:guide pos="4127"/>
        <p:guide pos="4415"/>
        <p:guide pos="2687"/>
        <p:guide pos="383"/>
        <p:guide pos="7295"/>
        <p:guide pos="5327"/>
        <p:guide pos="381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1734" y="72"/>
      </p:cViewPr>
      <p:guideLst>
        <p:guide orient="horz" pos="2212"/>
        <p:guide pos="293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739FF845-BB4A-479D-8C06-522C1DBAB2F9}" type="datetimeFigureOut">
              <a:rPr lang="ru-RU"/>
              <a:t>14.03.2024</a:t>
            </a:fld>
            <a:endParaRPr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C4FD142E-5B44-489E-8F73-9E67242E680D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9612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273003" y="0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ru-RU"/>
              <a:t>14.03.2024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14575" y="527050"/>
            <a:ext cx="4679950" cy="26336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24" tIns="46662" rIns="93324" bIns="46662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30910" y="3335972"/>
            <a:ext cx="7447280" cy="3160395"/>
          </a:xfrm>
          <a:prstGeom prst="rect">
            <a:avLst/>
          </a:prstGeom>
        </p:spPr>
        <p:txBody>
          <a:bodyPr vert="horz" lIns="93324" tIns="46662" rIns="93324" bIns="46662" rtlCol="0"/>
          <a:lstStyle/>
          <a:p>
            <a:pPr lvl="0"/>
            <a:r>
              <a:t>Образец текста</a:t>
            </a:r>
          </a:p>
          <a:p>
            <a:pPr lvl="1"/>
            <a:r>
              <a:t>Второй уровень</a:t>
            </a:r>
          </a:p>
          <a:p>
            <a:pPr lvl="2"/>
            <a:r>
              <a:t>Третий уровень</a:t>
            </a:r>
          </a:p>
          <a:p>
            <a:pPr lvl="3"/>
            <a:r>
              <a:t>Четвертый уровень</a:t>
            </a:r>
          </a:p>
          <a:p>
            <a:pPr lvl="4"/>
            <a:r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273003" y="6670726"/>
            <a:ext cx="4033943" cy="351155"/>
          </a:xfrm>
          <a:prstGeom prst="rect">
            <a:avLst/>
          </a:prstGeom>
        </p:spPr>
        <p:txBody>
          <a:bodyPr vert="horz" lIns="93324" tIns="46662" rIns="93324" bIns="46662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7581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73150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7503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6307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28662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1912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19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202929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17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70318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18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5240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19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74488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284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20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51304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21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590247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22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9691103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23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43131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36681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51962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algn="r" defTabSz="914400">
              <a:buNone/>
            </a:pPr>
            <a:fld id="{F93199CD-3E1B-4AE6-990F-76F925F5EA9F}" type="slidenum">
              <a:rPr lang="en-US" sz="1200" b="0" i="0">
                <a:latin typeface="Cambria"/>
                <a:ea typeface="+mn-ea"/>
                <a:cs typeface="+mn-cs"/>
              </a:rPr>
              <a:t>26</a:t>
            </a:fld>
            <a:endParaRPr lang="en-US" sz="1200" b="0" i="0">
              <a:latin typeface="Cambri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50935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97297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47869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29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532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58968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30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147297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31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33650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4689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7267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892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879535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314575" y="527050"/>
            <a:ext cx="4679950" cy="26336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CC701-D80A-463B-8415-A85485312088}" type="slidenum">
              <a:rPr lang="en-US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12345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3199CD-3E1B-4AE6-990F-76F925F5EA9F}" type="slidenum">
              <a:rPr lang="en-US">
                <a:solidFill>
                  <a:prstClr val="black"/>
                </a:solidFill>
              </a:rPr>
              <a:pPr/>
              <a:t>9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089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1600201"/>
            <a:ext cx="9144000" cy="2971799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2412" y="4724400"/>
            <a:ext cx="9144001" cy="990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ра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67066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вертикаль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093542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714154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7688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2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9211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1820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90084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альтернативных изображ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4" y="609600"/>
            <a:ext cx="8075611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348559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я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5052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1666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дно изображ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1218895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735785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Вертикальное изображение титульного слайд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/>
          <p:cNvSpPr>
            <a:spLocks noGrp="1"/>
          </p:cNvSpPr>
          <p:nvPr>
            <p:ph type="pic" sz="quarter" idx="10"/>
          </p:nvPr>
        </p:nvSpPr>
        <p:spPr>
          <a:xfrm>
            <a:off x="0" y="609600"/>
            <a:ext cx="700881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800"/>
            </a:lvl1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7237411" y="1600200"/>
            <a:ext cx="4343402" cy="3733800"/>
          </a:xfrm>
        </p:spPr>
        <p:txBody>
          <a:bodyPr anchor="t">
            <a:normAutofit/>
          </a:bodyPr>
          <a:lstStyle>
            <a:lvl1pPr>
              <a:lnSpc>
                <a:spcPct val="85000"/>
              </a:lnSpc>
              <a:defRPr sz="6600">
                <a:solidFill>
                  <a:schemeClr val="tx1"/>
                </a:solidFill>
              </a:defRPr>
            </a:lvl1pPr>
          </a:lstStyle>
          <a:p>
            <a:r>
              <a:rPr lang="ru-RU" noProof="0" dirty="0"/>
              <a:t>Щелкните, чтобы ввести имя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237411" y="5562600"/>
            <a:ext cx="4343401" cy="762000"/>
          </a:xfrm>
        </p:spPr>
        <p:txBody>
          <a:bodyPr anchor="b">
            <a:normAutofit/>
          </a:bodyPr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800" cap="none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/>
              <a:t>Образец подзаголовка</a:t>
            </a:r>
            <a:endParaRPr lang="ru-RU" noProof="0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1" hasCustomPrompt="1"/>
          </p:nvPr>
        </p:nvSpPr>
        <p:spPr>
          <a:xfrm>
            <a:off x="7237411" y="533400"/>
            <a:ext cx="4343402" cy="838200"/>
          </a:xfrm>
        </p:spPr>
        <p:txBody>
          <a:bodyPr anchor="ctr">
            <a:noAutofit/>
          </a:bodyPr>
          <a:lstStyle>
            <a:lvl1pPr marL="0" indent="0" algn="l">
              <a:lnSpc>
                <a:spcPct val="85000"/>
              </a:lnSpc>
              <a:spcBef>
                <a:spcPts val="0"/>
              </a:spcBef>
              <a:buNone/>
              <a:defRPr sz="4800" b="0" baseline="0">
                <a:solidFill>
                  <a:schemeClr val="accent2"/>
                </a:solidFill>
              </a:defRPr>
            </a:lvl1pPr>
            <a:lvl2pPr marL="0" indent="0" algn="r">
              <a:buNone/>
              <a:defRPr sz="5400" b="0" baseline="0">
                <a:solidFill>
                  <a:schemeClr val="bg1"/>
                </a:solidFill>
              </a:defRPr>
            </a:lvl2pPr>
            <a:lvl3pPr marL="0" indent="0" algn="r">
              <a:buNone/>
              <a:defRPr sz="5400" b="0" baseline="0">
                <a:solidFill>
                  <a:schemeClr val="bg1"/>
                </a:solidFill>
              </a:defRPr>
            </a:lvl3pPr>
            <a:lvl4pPr marL="0" indent="0" algn="r">
              <a:buNone/>
              <a:defRPr sz="5400" b="0" baseline="0">
                <a:solidFill>
                  <a:schemeClr val="bg1"/>
                </a:solidFill>
              </a:defRPr>
            </a:lvl4pPr>
            <a:lvl5pPr marL="0" indent="0" algn="r">
              <a:buNone/>
              <a:defRPr sz="5400" b="0" baseline="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noProof="0" dirty="0"/>
              <a:t>Год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3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287267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4" y="2514600"/>
            <a:ext cx="9144000" cy="2895600"/>
          </a:xfrm>
        </p:spPr>
        <p:txBody>
          <a:bodyPr anchor="b">
            <a:normAutofit/>
          </a:bodyPr>
          <a:lstStyle>
            <a:lvl1pPr algn="l">
              <a:defRPr sz="4800" b="0" cap="none" baseline="0"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1257300"/>
            <a:ext cx="9144000" cy="1143000"/>
          </a:xfrm>
        </p:spPr>
        <p:txBody>
          <a:bodyPr anchor="t">
            <a:norm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2412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46814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3" y="381000"/>
            <a:ext cx="9144002" cy="1219200"/>
          </a:xfrm>
        </p:spPr>
        <p:txBody>
          <a:bodyPr/>
          <a:lstStyle>
            <a:lvl1pPr>
              <a:defRPr/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241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4986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lnSpc>
                <a:spcPct val="85000"/>
              </a:lnSpc>
              <a:spcBef>
                <a:spcPts val="0"/>
              </a:spcBef>
              <a:buNone/>
              <a:defRPr sz="2400" b="0" cap="none" baseline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4986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3" y="762000"/>
            <a:ext cx="5029200" cy="2667000"/>
          </a:xfr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3200" b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74795" y="609600"/>
            <a:ext cx="5473580" cy="5638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 baseline="0"/>
            </a:lvl6pPr>
            <a:lvl7pPr>
              <a:defRPr sz="1600" baseline="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64" y="609600"/>
            <a:ext cx="6046533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614" y="762000"/>
            <a:ext cx="5029200" cy="26670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4" y="3581400"/>
            <a:ext cx="5029200" cy="24384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524001" cy="5638800"/>
          </a:xfrm>
        </p:spPr>
        <p:txBody>
          <a:bodyPr vert="eaVert"/>
          <a:lstStyle/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t>14.03.2024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661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661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3259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13213" y="609600"/>
            <a:ext cx="8075612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82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ле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63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3523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43523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4109756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63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4109756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071646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Четыре правых изображения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3550" y="1600200"/>
            <a:ext cx="3124200" cy="243840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3200" b="0" i="0" baseline="0">
                <a:solidFill>
                  <a:schemeClr val="accent2"/>
                </a:solidFill>
              </a:defRPr>
            </a:lvl1pPr>
          </a:lstStyle>
          <a:p>
            <a:r>
              <a:rPr lang="ru-RU" noProof="0"/>
              <a:t>Образец заголовка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4191000"/>
            <a:ext cx="3124200" cy="18288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8" name="Дата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4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399376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Шесть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Рисунок 2"/>
          <p:cNvSpPr>
            <a:spLocks noGrp="1"/>
          </p:cNvSpPr>
          <p:nvPr>
            <p:ph type="pic" idx="13"/>
          </p:nvPr>
        </p:nvSpPr>
        <p:spPr>
          <a:xfrm>
            <a:off x="0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9" name="Рисунок 2"/>
          <p:cNvSpPr>
            <a:spLocks noGrp="1"/>
          </p:cNvSpPr>
          <p:nvPr>
            <p:ph type="pic" idx="14"/>
          </p:nvPr>
        </p:nvSpPr>
        <p:spPr>
          <a:xfrm>
            <a:off x="0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105592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5" name="Рисунок 2"/>
          <p:cNvSpPr>
            <a:spLocks noGrp="1"/>
          </p:cNvSpPr>
          <p:nvPr>
            <p:ph type="pic" idx="10"/>
          </p:nvPr>
        </p:nvSpPr>
        <p:spPr>
          <a:xfrm>
            <a:off x="8211185" y="609600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6" name="Рисунок 2"/>
          <p:cNvSpPr>
            <a:spLocks noGrp="1"/>
          </p:cNvSpPr>
          <p:nvPr>
            <p:ph type="pic" idx="11"/>
          </p:nvPr>
        </p:nvSpPr>
        <p:spPr>
          <a:xfrm>
            <a:off x="4105592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7" name="Рисунок 2"/>
          <p:cNvSpPr>
            <a:spLocks noGrp="1"/>
          </p:cNvSpPr>
          <p:nvPr>
            <p:ph type="pic" idx="12"/>
          </p:nvPr>
        </p:nvSpPr>
        <p:spPr>
          <a:xfrm>
            <a:off x="8211185" y="3494088"/>
            <a:ext cx="3977640" cy="27432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5873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Ле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-1" y="608076"/>
            <a:ext cx="6035040" cy="5641848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5516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13877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равое изображение с цита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153785" y="609600"/>
            <a:ext cx="6035040" cy="5638800"/>
          </a:xfrm>
          <a:solidFill>
            <a:schemeClr val="bg1">
              <a:lumMod val="85000"/>
              <a:lumOff val="1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noProof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013" y="1828800"/>
            <a:ext cx="5029200" cy="4038600"/>
          </a:xfrm>
        </p:spPr>
        <p:txBody>
          <a:bodyPr anchor="ctr">
            <a:normAutofit/>
          </a:bodyPr>
          <a:lstStyle>
            <a:lvl1pPr marL="128016" indent="-128016">
              <a:lnSpc>
                <a:spcPct val="110000"/>
              </a:lnSpc>
              <a:spcBef>
                <a:spcPts val="1800"/>
              </a:spcBef>
              <a:buNone/>
              <a:defRPr sz="2800" i="1">
                <a:solidFill>
                  <a:schemeClr val="accent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noProof="0"/>
              <a:t>Образец текста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209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2412" y="381000"/>
            <a:ext cx="9144002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noProof="0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2" y="1828800"/>
            <a:ext cx="9144002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/>
              <a:t>Образец текста</a:t>
            </a:r>
          </a:p>
          <a:p>
            <a:pPr lvl="1"/>
            <a:r>
              <a:rPr lang="ru-RU" noProof="0" dirty="0"/>
              <a:t>Второй уровень</a:t>
            </a:r>
          </a:p>
          <a:p>
            <a:pPr lvl="2"/>
            <a:r>
              <a:rPr lang="ru-RU" noProof="0" dirty="0"/>
              <a:t>Третий уровень</a:t>
            </a:r>
          </a:p>
          <a:p>
            <a:pPr lvl="3"/>
            <a:r>
              <a:rPr lang="ru-RU" noProof="0" dirty="0"/>
              <a:t>Четвертый уровень</a:t>
            </a:r>
          </a:p>
          <a:p>
            <a:pPr lvl="4"/>
            <a:r>
              <a:rPr lang="ru-RU" noProof="0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770812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ru-RU" noProof="0" smtClean="0"/>
              <a:pPr/>
              <a:t>14.03.2024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599612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68" r:id="rId3"/>
    <p:sldLayoutId id="2147483669" r:id="rId4"/>
    <p:sldLayoutId id="2147483670" r:id="rId5"/>
    <p:sldLayoutId id="2147483663" r:id="rId6"/>
    <p:sldLayoutId id="2147483667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65" r:id="rId14"/>
    <p:sldLayoutId id="2147483677" r:id="rId15"/>
    <p:sldLayoutId id="2147483664" r:id="rId16"/>
    <p:sldLayoutId id="2147483678" r:id="rId17"/>
    <p:sldLayoutId id="2147483679" r:id="rId18"/>
    <p:sldLayoutId id="2147483662" r:id="rId19"/>
    <p:sldLayoutId id="2147483650" r:id="rId20"/>
    <p:sldLayoutId id="2147483651" r:id="rId21"/>
    <p:sldLayoutId id="2147483652" r:id="rId22"/>
    <p:sldLayoutId id="2147483653" r:id="rId23"/>
    <p:sldLayoutId id="2147483654" r:id="rId24"/>
    <p:sldLayoutId id="2147483655" r:id="rId25"/>
    <p:sldLayoutId id="2147483656" r:id="rId26"/>
    <p:sldLayoutId id="2147483657" r:id="rId27"/>
    <p:sldLayoutId id="2147483658" r:id="rId28"/>
    <p:sldLayoutId id="2147483659" r:id="rId2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88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04088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950976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79576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26464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655064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901952" indent="-228600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8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eg"/><Relationship Id="rId5" Type="http://schemas.openxmlformats.org/officeDocument/2006/relationships/image" Target="../media/image56.jpeg"/><Relationship Id="rId4" Type="http://schemas.openxmlformats.org/officeDocument/2006/relationships/image" Target="../media/image5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59.jpeg"/><Relationship Id="rId4" Type="http://schemas.openxmlformats.org/officeDocument/2006/relationships/image" Target="../media/image6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998068" y="2564904"/>
            <a:ext cx="6264696" cy="1036712"/>
          </a:xfrm>
        </p:spPr>
        <p:txBody>
          <a:bodyPr>
            <a:normAutofit fontScale="90000"/>
          </a:bodyPr>
          <a:lstStyle/>
          <a:p>
            <a:pPr algn="ctr" defTabSz="91440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3600" dirty="0" smtClean="0">
                <a:latin typeface="Cambria"/>
              </a:rPr>
              <a:t>Старшая 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  группа</a:t>
            </a:r>
            <a:b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</a:b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Тема : «</a:t>
            </a:r>
            <a:r>
              <a:rPr lang="ru-RU" sz="3600" dirty="0" smtClean="0">
                <a:latin typeface="Cambria"/>
              </a:rPr>
              <a:t>Рукотворный мир</a:t>
            </a:r>
            <a:r>
              <a:rPr lang="ru-RU" sz="3600" b="0" i="0" dirty="0" smtClean="0">
                <a:solidFill>
                  <a:schemeClr val="tx1"/>
                </a:solidFill>
                <a:latin typeface="Cambria"/>
                <a:ea typeface="+mj-ea"/>
                <a:cs typeface="+mj-cs"/>
              </a:rPr>
              <a:t>»</a:t>
            </a:r>
            <a:r>
              <a:rPr lang="ru-RU" sz="1800" dirty="0">
                <a:latin typeface="Cambria"/>
              </a:rPr>
              <a:t/>
            </a:r>
            <a:br>
              <a:rPr lang="ru-RU" sz="1800" dirty="0">
                <a:latin typeface="Cambria"/>
              </a:rPr>
            </a:br>
            <a:endParaRPr lang="ru-RU" sz="36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7462564" y="4653136"/>
            <a:ext cx="4343401" cy="1656184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smtClean="0"/>
              <a:t>Острикова Татьяна Вячеславовна,</a:t>
            </a:r>
            <a:endParaRPr lang="ru-RU" sz="2100" b="1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в</a:t>
            </a:r>
            <a:r>
              <a:rPr lang="ru-RU" sz="2100" b="1" dirty="0" smtClean="0"/>
              <a:t>оспитатель 1КК,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 smtClean="0"/>
              <a:t>детский сад №103 ОАО «РЖД»,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100" b="1" dirty="0"/>
              <a:t>г</a:t>
            </a:r>
            <a:r>
              <a:rPr lang="ru-RU" sz="2100" b="1" dirty="0" smtClean="0"/>
              <a:t>ород Лиски,  Воронежская область</a:t>
            </a:r>
            <a:endParaRPr lang="ru-RU" sz="2100" b="1" dirty="0"/>
          </a:p>
          <a:p>
            <a:pPr marL="0" indent="0" algn="r">
              <a:lnSpc>
                <a:spcPct val="110000"/>
              </a:lnSpc>
              <a:spcBef>
                <a:spcPts val="0"/>
              </a:spcBef>
              <a:buNone/>
            </a:pPr>
            <a:endParaRPr lang="ru-RU" sz="2100" b="1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1"/>
          </p:nvPr>
        </p:nvSpPr>
        <p:spPr>
          <a:xfrm>
            <a:off x="3022263" y="478001"/>
            <a:ext cx="6336704" cy="838200"/>
          </a:xfrm>
        </p:spPr>
        <p:txBody>
          <a:bodyPr/>
          <a:lstStyle/>
          <a:p>
            <a:pPr marL="0" indent="0" algn="ctr" defTabSz="914400">
              <a:lnSpc>
                <a:spcPct val="85000"/>
              </a:lnSpc>
              <a:spcBef>
                <a:spcPts val="1800"/>
              </a:spcBef>
              <a:buNone/>
            </a:pPr>
            <a:r>
              <a:rPr lang="ru-RU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</a:t>
            </a:r>
            <a:r>
              <a:rPr lang="en-US" sz="3600" b="0" i="0" baseline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3</a:t>
            </a:r>
            <a:r>
              <a:rPr lang="ru-RU" sz="3600" dirty="0" smtClean="0">
                <a:solidFill>
                  <a:srgbClr val="1E83DE"/>
                </a:solidFill>
                <a:latin typeface="Cambria"/>
              </a:rPr>
              <a:t>- </a:t>
            </a:r>
            <a:r>
              <a:rPr lang="ru-RU" sz="3600" b="0" i="0" dirty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202</a:t>
            </a:r>
            <a:r>
              <a:rPr lang="en-US" sz="3600" b="0" i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4</a:t>
            </a:r>
            <a:r>
              <a:rPr lang="ru-RU" sz="3600" b="0" i="0" baseline="0" smtClean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 </a:t>
            </a:r>
            <a:r>
              <a:rPr lang="ru-RU" sz="3600" b="0" i="0" baseline="0" dirty="0">
                <a:solidFill>
                  <a:srgbClr val="1E83DE"/>
                </a:solidFill>
                <a:latin typeface="Cambria"/>
                <a:ea typeface="+mn-ea"/>
                <a:cs typeface="+mn-cs"/>
              </a:rPr>
              <a:t>учебный год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3" y="5933020"/>
            <a:ext cx="4680520" cy="592324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Игры для мальчиков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4412" y="6148388"/>
            <a:ext cx="4839448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Игры для девочек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04057" y="609600"/>
            <a:ext cx="3977640" cy="5538788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6" r="3206"/>
          <a:stretch>
            <a:fillRect/>
          </a:stretch>
        </p:blipFill>
        <p:spPr>
          <a:xfrm>
            <a:off x="5319394" y="609600"/>
            <a:ext cx="6247626" cy="5538788"/>
          </a:xfrm>
        </p:spPr>
      </p:pic>
    </p:spTree>
    <p:extLst>
      <p:ext uri="{BB962C8B-B14F-4D97-AF65-F5344CB8AC3E}">
        <p14:creationId xmlns:p14="http://schemas.microsoft.com/office/powerpoint/2010/main" val="4025718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 smtClean="0">
                <a:solidFill>
                  <a:srgbClr val="92D050"/>
                </a:solidFill>
              </a:rPr>
              <a:t>Сюжетно – ролевая  игра «Семья». «Парикмахерская» </a:t>
            </a:r>
            <a:endParaRPr lang="ru-RU" sz="26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92D050"/>
                </a:solidFill>
              </a:rPr>
              <a:t>Сюжетно - ролевая игра «Кухня»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6149101" y="609600"/>
            <a:ext cx="5534220" cy="5321108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5321108"/>
          </a:xfrm>
        </p:spPr>
      </p:pic>
    </p:spTree>
    <p:extLst>
      <p:ext uri="{BB962C8B-B14F-4D97-AF65-F5344CB8AC3E}">
        <p14:creationId xmlns:p14="http://schemas.microsoft.com/office/powerpoint/2010/main" val="1042467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6211361" y="5930708"/>
            <a:ext cx="5476644" cy="775085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92D050"/>
                </a:solidFill>
              </a:rPr>
              <a:t>Сюжетно – ролевые  игры: «Больница», «Скорая помощь»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537383" y="5941089"/>
            <a:ext cx="5040560" cy="764704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dirty="0" smtClean="0">
                <a:solidFill>
                  <a:srgbClr val="92D050"/>
                </a:solidFill>
              </a:rPr>
              <a:t>Сюжетно - ролевая игра «Магазин»</a:t>
            </a:r>
            <a:endParaRPr lang="ru-RU" sz="24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8" b="3288"/>
          <a:stretch>
            <a:fillRect/>
          </a:stretch>
        </p:blipFill>
        <p:spPr>
          <a:xfrm>
            <a:off x="6211361" y="609600"/>
            <a:ext cx="5977464" cy="5353050"/>
          </a:xfrm>
        </p:spPr>
      </p:pic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61" r="9861"/>
          <a:stretch>
            <a:fillRect/>
          </a:stretch>
        </p:blipFill>
        <p:spPr>
          <a:xfrm>
            <a:off x="0" y="609600"/>
            <a:ext cx="6035040" cy="5321108"/>
          </a:xfrm>
        </p:spPr>
      </p:pic>
    </p:spTree>
    <p:extLst>
      <p:ext uri="{BB962C8B-B14F-4D97-AF65-F5344CB8AC3E}">
        <p14:creationId xmlns:p14="http://schemas.microsoft.com/office/powerpoint/2010/main" val="2969886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7174530" y="6093296"/>
            <a:ext cx="5014293" cy="936104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безопасности </a:t>
            </a:r>
            <a:endParaRPr lang="ru-RU" sz="24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Заголовок 2"/>
          <p:cNvSpPr txBox="1">
            <a:spLocks/>
          </p:cNvSpPr>
          <p:nvPr/>
        </p:nvSpPr>
        <p:spPr>
          <a:xfrm>
            <a:off x="0" y="5941089"/>
            <a:ext cx="7174532" cy="764704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dirty="0" smtClean="0">
                <a:solidFill>
                  <a:srgbClr val="92D050"/>
                </a:solidFill>
              </a:rPr>
              <a:t>Сюжетно – ролевые игры:</a:t>
            </a:r>
          </a:p>
          <a:p>
            <a:pPr algn="ctr"/>
            <a:r>
              <a:rPr lang="ru-RU" sz="2600" dirty="0" smtClean="0">
                <a:solidFill>
                  <a:srgbClr val="92D050"/>
                </a:solidFill>
              </a:rPr>
              <a:t> «Мастерская», «Строитель», «Парковка»</a:t>
            </a:r>
            <a:endParaRPr lang="ru-RU" sz="2600" dirty="0">
              <a:solidFill>
                <a:srgbClr val="92D050"/>
              </a:solidFill>
            </a:endParaRPr>
          </a:p>
          <a:p>
            <a:pPr algn="ctr"/>
            <a:r>
              <a:rPr lang="ru-RU" sz="16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" r="370"/>
          <a:stretch>
            <a:fillRect/>
          </a:stretch>
        </p:blipFill>
        <p:spPr>
          <a:xfrm>
            <a:off x="189756" y="609600"/>
            <a:ext cx="6696744" cy="5108664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66" b="14966"/>
          <a:stretch>
            <a:fillRect/>
          </a:stretch>
        </p:blipFill>
        <p:spPr>
          <a:xfrm>
            <a:off x="7174531" y="609600"/>
            <a:ext cx="4752530" cy="5108664"/>
          </a:xfrm>
        </p:spPr>
      </p:pic>
    </p:spTree>
    <p:extLst>
      <p:ext uri="{BB962C8B-B14F-4D97-AF65-F5344CB8AC3E}">
        <p14:creationId xmlns:p14="http://schemas.microsoft.com/office/powerpoint/2010/main" val="1663531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48282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-170284" y="5373216"/>
            <a:ext cx="11377264" cy="1736271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книги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01" b="6201"/>
          <a:stretch>
            <a:fillRect/>
          </a:stretch>
        </p:blipFill>
        <p:spPr>
          <a:xfrm>
            <a:off x="261764" y="692696"/>
            <a:ext cx="3977640" cy="5638800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7" b="6537"/>
          <a:stretch>
            <a:fillRect/>
          </a:stretch>
        </p:blipFill>
        <p:spPr>
          <a:xfrm>
            <a:off x="7661388" y="692696"/>
            <a:ext cx="3977640" cy="5638800"/>
          </a:xfrm>
        </p:spPr>
      </p:pic>
    </p:spTree>
    <p:extLst>
      <p:ext uri="{BB962C8B-B14F-4D97-AF65-F5344CB8AC3E}">
        <p14:creationId xmlns:p14="http://schemas.microsoft.com/office/powerpoint/2010/main" val="903871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632112" y="43970"/>
            <a:ext cx="4060501" cy="70714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477788" y="5805264"/>
            <a:ext cx="11305256" cy="1056506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отдыха.                                              Уголок уединения в спальне.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8" b="4998"/>
          <a:stretch>
            <a:fillRect/>
          </a:stretch>
        </p:blipFill>
        <p:spPr>
          <a:xfrm>
            <a:off x="5590356" y="1269950"/>
            <a:ext cx="6408712" cy="4016481"/>
          </a:xfrm>
        </p:spPr>
      </p:pic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11" b="8111"/>
          <a:stretch>
            <a:fillRect/>
          </a:stretch>
        </p:blipFill>
        <p:spPr>
          <a:xfrm>
            <a:off x="189756" y="1269950"/>
            <a:ext cx="5148322" cy="4016481"/>
          </a:xfrm>
        </p:spPr>
      </p:pic>
    </p:spTree>
    <p:extLst>
      <p:ext uri="{BB962C8B-B14F-4D97-AF65-F5344CB8AC3E}">
        <p14:creationId xmlns:p14="http://schemas.microsoft.com/office/powerpoint/2010/main" val="3978831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СПОКОЙНЫЙ СЕКТОР</a:t>
            </a: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333773" y="6159506"/>
            <a:ext cx="6408712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художественного творчества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32676" y="341100"/>
            <a:ext cx="3787884" cy="5734631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07" b="15907"/>
          <a:stretch>
            <a:fillRect/>
          </a:stretch>
        </p:blipFill>
        <p:spPr>
          <a:xfrm>
            <a:off x="5518349" y="396964"/>
            <a:ext cx="5184576" cy="3254368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524" y="3686910"/>
            <a:ext cx="4744069" cy="2959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37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3070077" y="6021288"/>
            <a:ext cx="5832648" cy="83671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6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100" dirty="0" smtClean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2100" dirty="0">
              <a:solidFill>
                <a:srgbClr val="FF9933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3000" dirty="0" smtClean="0">
                <a:solidFill>
                  <a:srgbClr val="FF9933"/>
                </a:solidFill>
              </a:rPr>
              <a:t>Среда </a:t>
            </a:r>
            <a:r>
              <a:rPr lang="ru-RU" sz="3000" dirty="0">
                <a:solidFill>
                  <a:srgbClr val="FF9933"/>
                </a:solidFill>
              </a:rPr>
              <a:t>для диалога с родителями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5832648" cy="352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FF9933"/>
                </a:solidFill>
              </a:rPr>
              <a:t>4. </a:t>
            </a:r>
            <a:r>
              <a:rPr lang="ru-RU" sz="1800" b="1" dirty="0">
                <a:solidFill>
                  <a:srgbClr val="FF99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 среды для диалога с родителями</a:t>
            </a:r>
            <a:endParaRPr lang="ru-RU" sz="1800" b="1" dirty="0">
              <a:solidFill>
                <a:srgbClr val="FF9933"/>
              </a:solidFill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549" y="396963"/>
            <a:ext cx="4608512" cy="605637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764" y="764704"/>
            <a:ext cx="6768752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222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2414" y="620689"/>
            <a:ext cx="9144000" cy="1944215"/>
          </a:xfrm>
        </p:spPr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prstClr val="white"/>
                </a:solidFill>
              </a:rPr>
              <a:t>Организация </a:t>
            </a:r>
            <a:br>
              <a:rPr lang="ru-RU" sz="4400" dirty="0">
                <a:solidFill>
                  <a:prstClr val="white"/>
                </a:solidFill>
              </a:rPr>
            </a:br>
            <a:r>
              <a:rPr lang="ru-RU" sz="4400" dirty="0">
                <a:solidFill>
                  <a:prstClr val="white"/>
                </a:solidFill>
              </a:rPr>
              <a:t>развивающей</a:t>
            </a:r>
            <a:br>
              <a:rPr lang="ru-RU" sz="4400" dirty="0">
                <a:solidFill>
                  <a:prstClr val="white"/>
                </a:solidFill>
              </a:rPr>
            </a:br>
            <a:r>
              <a:rPr lang="ru-RU" sz="4400" dirty="0">
                <a:solidFill>
                  <a:prstClr val="white"/>
                </a:solidFill>
              </a:rPr>
              <a:t>предметно-пространственной среды в группе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1765" y="2780928"/>
            <a:ext cx="6264696" cy="4077072"/>
          </a:xfrm>
        </p:spPr>
        <p:txBody>
          <a:bodyPr/>
          <a:lstStyle/>
          <a:p>
            <a:endParaRPr lang="ru-RU" dirty="0" smtClean="0"/>
          </a:p>
          <a:p>
            <a:pPr algn="ctr"/>
            <a:r>
              <a:rPr lang="ru-RU" sz="2800" dirty="0" smtClean="0"/>
              <a:t>Развивающая предметно-пространственная среда в нашей группе «Пчелка» создается в соответствии с темой дня, недели, времени года с учетом развития индивидуальности каждого ребенка, уровня его возможности, активности и интересов.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0803" y="2924944"/>
            <a:ext cx="5184577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3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5780" y="19472"/>
            <a:ext cx="5086300" cy="2376263"/>
          </a:xfrm>
        </p:spPr>
        <p:txBody>
          <a:bodyPr>
            <a:normAutofit/>
          </a:bodyPr>
          <a:lstStyle/>
          <a:p>
            <a:r>
              <a:rPr lang="ru-RU" sz="4000" dirty="0"/>
              <a:t>Уголок</a:t>
            </a:r>
            <a:br>
              <a:rPr lang="ru-RU" sz="4000" dirty="0"/>
            </a:br>
            <a:r>
              <a:rPr lang="ru-RU" sz="4000" dirty="0"/>
              <a:t> ранней </a:t>
            </a:r>
            <a:br>
              <a:rPr lang="ru-RU" sz="4000" dirty="0"/>
            </a:br>
            <a:r>
              <a:rPr lang="ru-RU" sz="4000" dirty="0"/>
              <a:t>профессиональной направленности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46140" y="5157192"/>
            <a:ext cx="8422654" cy="170080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dirty="0" smtClean="0"/>
              <a:t>В своей работе наш детский сад  использует программу М.А.Ковардаковой </a:t>
            </a:r>
            <a:r>
              <a:rPr lang="ru-RU" dirty="0"/>
              <a:t>«Дошкольник и мир профессий. Железная </a:t>
            </a:r>
            <a:r>
              <a:rPr lang="ru-RU" dirty="0" smtClean="0"/>
              <a:t>дорога» . </a:t>
            </a:r>
          </a:p>
          <a:p>
            <a:pPr algn="ctr"/>
            <a:r>
              <a:rPr lang="ru-RU" dirty="0" smtClean="0"/>
              <a:t>В этом уголке дети получают первоначальные знания о железной дороге и  </a:t>
            </a:r>
            <a:r>
              <a:rPr lang="ru-RU" dirty="0"/>
              <a:t>с  удовольствием  делают первые шаги в  «Страну РЖД</a:t>
            </a:r>
            <a:r>
              <a:rPr lang="ru-RU" dirty="0" smtClean="0"/>
              <a:t>».</a:t>
            </a:r>
            <a:endParaRPr lang="ru-RU" dirty="0"/>
          </a:p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684" y="188640"/>
            <a:ext cx="3499702" cy="29774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887" y="1772816"/>
            <a:ext cx="3096344" cy="33843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48" y="3483026"/>
            <a:ext cx="3528392" cy="3240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408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713" y="6237288"/>
            <a:ext cx="3961450" cy="393576"/>
          </a:xfrm>
        </p:spPr>
        <p:txBody>
          <a:bodyPr>
            <a:noAutofit/>
          </a:bodyPr>
          <a:lstStyle/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Вход в группу, нижняя левая точка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892603" y="6312744"/>
            <a:ext cx="3124200" cy="318120"/>
          </a:xfrm>
        </p:spPr>
        <p:txBody>
          <a:bodyPr>
            <a:no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Нижняя правая точка</a:t>
            </a:r>
          </a:p>
        </p:txBody>
      </p:sp>
      <p:sp>
        <p:nvSpPr>
          <p:cNvPr id="16" name="Заголовок 2"/>
          <p:cNvSpPr txBox="1">
            <a:spLocks/>
          </p:cNvSpPr>
          <p:nvPr/>
        </p:nvSpPr>
        <p:spPr>
          <a:xfrm>
            <a:off x="121772" y="2980952"/>
            <a:ext cx="3550920" cy="39357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левая точка</a:t>
            </a:r>
          </a:p>
        </p:txBody>
      </p:sp>
      <p:sp>
        <p:nvSpPr>
          <p:cNvPr id="17" name="Текст 3"/>
          <p:cNvSpPr txBox="1">
            <a:spLocks/>
          </p:cNvSpPr>
          <p:nvPr/>
        </p:nvSpPr>
        <p:spPr>
          <a:xfrm>
            <a:off x="4654252" y="2980952"/>
            <a:ext cx="3124200" cy="3181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Верхняя правая точка</a:t>
            </a:r>
          </a:p>
        </p:txBody>
      </p:sp>
      <p:sp>
        <p:nvSpPr>
          <p:cNvPr id="18" name="Текст 3"/>
          <p:cNvSpPr txBox="1">
            <a:spLocks/>
          </p:cNvSpPr>
          <p:nvPr/>
        </p:nvSpPr>
        <p:spPr>
          <a:xfrm>
            <a:off x="8714243" y="1700808"/>
            <a:ext cx="3124200" cy="39604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10000"/>
              </a:lnSpc>
              <a:spcBef>
                <a:spcPts val="1200"/>
              </a:spcBef>
              <a:buSzPct val="80000"/>
              <a:buFont typeface="Wingdings" pitchFamily="2" charset="2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 </a:t>
            </a:r>
          </a:p>
          <a:p>
            <a:pPr algn="ctr"/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ранний возраст, младший, средний, </a:t>
            </a:r>
            <a:r>
              <a:rPr lang="ru-RU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старший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подготовительный </a:t>
            </a:r>
            <a:r>
              <a:rPr lang="ru-RU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нужное подчеркнуть) </a:t>
            </a:r>
            <a:r>
              <a:rPr lang="ru-RU" sz="2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группы с четырех точек по периметру</a:t>
            </a: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17520" y="3470005"/>
            <a:ext cx="3977640" cy="27432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217520" y="213669"/>
            <a:ext cx="3977640" cy="27432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465564" y="213669"/>
            <a:ext cx="3976688" cy="2743200"/>
          </a:xfrm>
        </p:spPr>
      </p:pic>
      <p:pic>
        <p:nvPicPr>
          <p:cNvPr id="15" name="Рисунок 14"/>
          <p:cNvPicPr>
            <a:picLocks noGrp="1" noChangeAspect="1"/>
          </p:cNvPicPr>
          <p:nvPr>
            <p:ph type="pic" idx="12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012" b="4012"/>
          <a:stretch>
            <a:fillRect/>
          </a:stretch>
        </p:blipFill>
        <p:spPr>
          <a:xfrm>
            <a:off x="4465564" y="3469035"/>
            <a:ext cx="3977640" cy="2743200"/>
          </a:xfrm>
        </p:spPr>
      </p:pic>
    </p:spTree>
    <p:extLst>
      <p:ext uri="{BB962C8B-B14F-4D97-AF65-F5344CB8AC3E}">
        <p14:creationId xmlns:p14="http://schemas.microsoft.com/office/powerpoint/2010/main" val="270508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69876" y="6309320"/>
            <a:ext cx="10009112" cy="41753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>
                <a:solidFill>
                  <a:srgbClr val="FFFF00"/>
                </a:solidFill>
              </a:rPr>
              <a:t>Мини-музей « Народные промыслы»</a:t>
            </a:r>
            <a:endParaRPr lang="ru-RU" sz="3600" dirty="0">
              <a:solidFill>
                <a:srgbClr val="FFFF00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61764" y="-1395536"/>
            <a:ext cx="2520280" cy="50405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0"/>
              </a:spcBef>
            </a:pPr>
            <a:r>
              <a:rPr lang="ru-RU" sz="2800" dirty="0">
                <a:solidFill>
                  <a:srgbClr val="1E83DE"/>
                </a:solidFill>
              </a:rPr>
              <a:t/>
            </a:r>
            <a:br>
              <a:rPr lang="ru-RU" sz="2800" dirty="0">
                <a:solidFill>
                  <a:srgbClr val="1E83DE"/>
                </a:solidFill>
              </a:rPr>
            </a:br>
            <a:r>
              <a:rPr lang="ru-RU" sz="2600" dirty="0">
                <a:solidFill>
                  <a:prstClr val="white"/>
                </a:solidFill>
                <a:ea typeface="+mn-ea"/>
                <a:cs typeface="+mn-cs"/>
              </a:rPr>
              <a:t/>
            </a:r>
            <a:br>
              <a:rPr lang="ru-RU" sz="2600" dirty="0">
                <a:solidFill>
                  <a:prstClr val="white"/>
                </a:solidFill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44008" y="-1664122"/>
            <a:ext cx="2699106" cy="82791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sz="2000" dirty="0" smtClean="0"/>
              <a:t>Цель создания музея:</a:t>
            </a:r>
          </a:p>
          <a:p>
            <a:endParaRPr lang="ru-RU" sz="2000" dirty="0" smtClean="0"/>
          </a:p>
          <a:p>
            <a:pPr>
              <a:lnSpc>
                <a:spcPct val="150000"/>
              </a:lnSpc>
            </a:pPr>
            <a:r>
              <a:rPr lang="ru-RU" sz="2000" dirty="0" smtClean="0">
                <a:solidFill>
                  <a:srgbClr val="0070C0"/>
                </a:solidFill>
              </a:rPr>
              <a:t>через </a:t>
            </a:r>
            <a:r>
              <a:rPr lang="ru-RU" sz="2000" dirty="0">
                <a:solidFill>
                  <a:srgbClr val="0070C0"/>
                </a:solidFill>
              </a:rPr>
              <a:t>декоративно-прикладное искусство </a:t>
            </a:r>
            <a:r>
              <a:rPr lang="ru-RU" sz="2000" dirty="0" smtClean="0">
                <a:solidFill>
                  <a:srgbClr val="0070C0"/>
                </a:solidFill>
              </a:rPr>
              <a:t>знакомить </a:t>
            </a:r>
            <a:r>
              <a:rPr lang="ru-RU" sz="2000" dirty="0">
                <a:solidFill>
                  <a:srgbClr val="0070C0"/>
                </a:solidFill>
              </a:rPr>
              <a:t>детей с историей и народными традициями</a:t>
            </a:r>
            <a:r>
              <a:rPr lang="ru-RU" sz="2000" dirty="0" smtClean="0">
                <a:solidFill>
                  <a:srgbClr val="0070C0"/>
                </a:solidFill>
              </a:rPr>
              <a:t>;  воспитывать интерес </a:t>
            </a:r>
            <a:r>
              <a:rPr lang="ru-RU" sz="2000" dirty="0">
                <a:solidFill>
                  <a:srgbClr val="0070C0"/>
                </a:solidFill>
              </a:rPr>
              <a:t>к культурным ценностям </a:t>
            </a:r>
            <a:r>
              <a:rPr lang="ru-RU" sz="2000" dirty="0" smtClean="0">
                <a:solidFill>
                  <a:srgbClr val="0070C0"/>
                </a:solidFill>
              </a:rPr>
              <a:t>своей Родины и  </a:t>
            </a:r>
            <a:r>
              <a:rPr lang="ru-RU" sz="2000" dirty="0">
                <a:solidFill>
                  <a:srgbClr val="0070C0"/>
                </a:solidFill>
              </a:rPr>
              <a:t>гордость за свой народ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14" y="-3408"/>
            <a:ext cx="4629667" cy="326414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4582244" cy="31441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114" y="3476306"/>
            <a:ext cx="4629667" cy="272500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31" y="3476307"/>
            <a:ext cx="4530013" cy="272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769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77988" y="5661248"/>
            <a:ext cx="7884368" cy="119675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FF00"/>
                </a:solidFill>
              </a:rPr>
              <a:t>Центр безопасности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2" y="188640"/>
            <a:ext cx="5111875" cy="51845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4372" y="188640"/>
            <a:ext cx="6193381" cy="515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41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430116" y="6093296"/>
            <a:ext cx="6408712" cy="1196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Уголок ряжения «Костюмерная»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444" y="492078"/>
            <a:ext cx="4926220" cy="560121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36" y="492078"/>
            <a:ext cx="5126355" cy="5580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695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028156" y="6093296"/>
            <a:ext cx="4499992" cy="1196752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FF00"/>
                </a:solidFill>
              </a:rPr>
              <a:t>Уголок театрализации</a:t>
            </a:r>
            <a:endParaRPr lang="ru-RU" sz="3200" dirty="0">
              <a:solidFill>
                <a:srgbClr val="FFFF00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644" y="332656"/>
            <a:ext cx="3672408" cy="309443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820" y="3427090"/>
            <a:ext cx="3738336" cy="27509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2204" y="0"/>
            <a:ext cx="3744416" cy="6093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285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01268" y="-891480"/>
            <a:ext cx="3124200" cy="2438400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/>
              <a:t>Центр  игры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3550" y="2132856"/>
            <a:ext cx="3124200" cy="3886944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/>
              <a:t>Гендерный подход в организации пространственно-развивающей среды нацелен на успешность гендерной социализации мальчиков и девочек.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4332" y="116632"/>
            <a:ext cx="5101058" cy="338437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188" y="3645024"/>
            <a:ext cx="3103664" cy="309634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748" y="3667215"/>
            <a:ext cx="2857300" cy="3074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3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7438" y="-609600"/>
            <a:ext cx="3816424" cy="2438400"/>
          </a:xfrm>
        </p:spPr>
        <p:txBody>
          <a:bodyPr/>
          <a:lstStyle/>
          <a:p>
            <a:pPr algn="ctr"/>
            <a:r>
              <a:rPr lang="ru-RU" dirty="0" smtClean="0"/>
              <a:t>Уголок «Сенсорика-конструрование»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7438" y="1828800"/>
            <a:ext cx="3604726" cy="4768552"/>
          </a:xfrm>
        </p:spPr>
        <p:txBody>
          <a:bodyPr>
            <a:noAutofit/>
          </a:bodyPr>
          <a:lstStyle/>
          <a:p>
            <a:r>
              <a:rPr lang="ru-RU" sz="2200" dirty="0" smtClean="0"/>
              <a:t>Целью обучения является не только овладение элементарными навыками конструирования , но и развитие умственного и эстетического воспитания ребенка, развитие </a:t>
            </a:r>
            <a:r>
              <a:rPr lang="ru-RU" sz="2200" dirty="0"/>
              <a:t>его творческих </a:t>
            </a:r>
            <a:r>
              <a:rPr lang="ru-RU" sz="2200" dirty="0" smtClean="0"/>
              <a:t>, технических</a:t>
            </a:r>
            <a:r>
              <a:rPr lang="ru-RU" sz="2200" dirty="0"/>
              <a:t> </a:t>
            </a:r>
            <a:r>
              <a:rPr lang="ru-RU" sz="2200" dirty="0" smtClean="0"/>
              <a:t>способностей.</a:t>
            </a:r>
            <a:endParaRPr lang="ru-RU" sz="2200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50" b="3450"/>
          <a:stretch>
            <a:fillRect/>
          </a:stretch>
        </p:blipFill>
        <p:spPr>
          <a:xfrm>
            <a:off x="4113213" y="609600"/>
            <a:ext cx="7813847" cy="5638800"/>
          </a:xfrm>
        </p:spPr>
      </p:pic>
    </p:spTree>
    <p:extLst>
      <p:ext uri="{BB962C8B-B14F-4D97-AF65-F5344CB8AC3E}">
        <p14:creationId xmlns:p14="http://schemas.microsoft.com/office/powerpoint/2010/main" val="349992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74" y="3681576"/>
            <a:ext cx="3474342" cy="298948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8462" y="3681576"/>
            <a:ext cx="3484278" cy="29894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938" y="384840"/>
            <a:ext cx="3484278" cy="3140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736" y="384839"/>
            <a:ext cx="4313214" cy="628622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685" y="182441"/>
            <a:ext cx="3206552" cy="348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8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590356" y="445348"/>
            <a:ext cx="6353904" cy="471184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solidFill>
                  <a:srgbClr val="FFFF00"/>
                </a:solidFill>
              </a:rPr>
              <a:t/>
            </a:r>
            <a:br>
              <a:rPr lang="ru-RU" sz="4000" dirty="0" smtClean="0">
                <a:solidFill>
                  <a:srgbClr val="FFFF00"/>
                </a:solidFill>
              </a:rPr>
            </a:br>
            <a:r>
              <a:rPr lang="ru-RU" sz="4000" dirty="0">
                <a:solidFill>
                  <a:srgbClr val="FFFF00"/>
                </a:solidFill>
              </a:rPr>
              <a:t/>
            </a:r>
            <a:br>
              <a:rPr lang="ru-RU" sz="4000" dirty="0">
                <a:solidFill>
                  <a:srgbClr val="FFFF00"/>
                </a:solidFill>
              </a:rPr>
            </a:br>
            <a:r>
              <a:rPr lang="ru-RU" sz="4000" dirty="0" smtClean="0">
                <a:solidFill>
                  <a:srgbClr val="FFFF00"/>
                </a:solidFill>
              </a:rPr>
              <a:t>Уголок дежурства по столовой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Организация </a:t>
            </a:r>
            <a:br>
              <a:rPr lang="ru-RU" dirty="0" smtClean="0"/>
            </a:br>
            <a:r>
              <a:rPr lang="ru-RU" dirty="0" smtClean="0"/>
              <a:t>дежурства – </a:t>
            </a:r>
            <a:br>
              <a:rPr lang="ru-RU" dirty="0" smtClean="0"/>
            </a:br>
            <a:r>
              <a:rPr lang="ru-RU" dirty="0" smtClean="0"/>
              <a:t>важная часть трудового воспитания дошкольников.</a:t>
            </a:r>
            <a:endParaRPr lang="ru-RU" dirty="0"/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765820" y="260648"/>
            <a:ext cx="4481696" cy="6264696"/>
          </a:xfrm>
        </p:spPr>
      </p:pic>
    </p:spTree>
    <p:extLst>
      <p:ext uri="{BB962C8B-B14F-4D97-AF65-F5344CB8AC3E}">
        <p14:creationId xmlns:p14="http://schemas.microsoft.com/office/powerpoint/2010/main" val="580621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2"/>
          <p:cNvSpPr txBox="1">
            <a:spLocks/>
          </p:cNvSpPr>
          <p:nvPr/>
        </p:nvSpPr>
        <p:spPr>
          <a:xfrm>
            <a:off x="0" y="5867302"/>
            <a:ext cx="12200879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endParaRPr lang="ru-RU" sz="1800" dirty="0" smtClean="0">
              <a:solidFill>
                <a:srgbClr val="FF9933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ru-RU" sz="2200" dirty="0" smtClean="0">
                <a:solidFill>
                  <a:srgbClr val="FFFF00"/>
                </a:solidFill>
              </a:rPr>
              <a:t>   Информационный центр                        Консультационный сектор                               Практический центр</a:t>
            </a:r>
            <a:endParaRPr lang="ru-RU" sz="2200" dirty="0">
              <a:solidFill>
                <a:srgbClr val="FFFF00"/>
              </a:solidFill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>
                <a:solidFill>
                  <a:srgbClr val="FF9933"/>
                </a:solidFill>
              </a:rPr>
              <a:t> 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11113" y="-17551"/>
            <a:ext cx="12177711" cy="39696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2800" b="1" dirty="0" smtClean="0">
              <a:solidFill>
                <a:srgbClr val="FF9933"/>
              </a:solidFill>
            </a:endParaRPr>
          </a:p>
          <a:p>
            <a:pPr algn="ctr"/>
            <a:endParaRPr lang="ru-RU" sz="2800" b="1" dirty="0">
              <a:solidFill>
                <a:srgbClr val="FF9933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FF9933"/>
                </a:solidFill>
              </a:rPr>
              <a:t>Зона для диалога с родителями имеет несколько центров:</a:t>
            </a:r>
            <a:endParaRPr lang="ru-RU" sz="2800" b="1" dirty="0">
              <a:solidFill>
                <a:srgbClr val="FF9933"/>
              </a:solidFill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3" r="23543"/>
          <a:stretch>
            <a:fillRect/>
          </a:stretch>
        </p:blipFill>
        <p:spPr>
          <a:xfrm>
            <a:off x="189756" y="609600"/>
            <a:ext cx="3955936" cy="5257703"/>
          </a:xfrm>
        </p:spPr>
      </p:pic>
      <p:pic>
        <p:nvPicPr>
          <p:cNvPr id="4" name="Рисунок 3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1" r="23631"/>
          <a:stretch>
            <a:fillRect/>
          </a:stretch>
        </p:blipFill>
        <p:spPr>
          <a:xfrm>
            <a:off x="8211185" y="609600"/>
            <a:ext cx="3977639" cy="5257702"/>
          </a:xfrm>
        </p:spPr>
      </p:pic>
      <p:pic>
        <p:nvPicPr>
          <p:cNvPr id="12" name="Рисунок 11"/>
          <p:cNvPicPr>
            <a:picLocks noGrp="1" noChangeAspect="1"/>
          </p:cNvPicPr>
          <p:nvPr>
            <p:ph type="pic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984" b="7984"/>
          <a:stretch>
            <a:fillRect/>
          </a:stretch>
        </p:blipFill>
        <p:spPr>
          <a:xfrm>
            <a:off x="3475887" y="609600"/>
            <a:ext cx="5405104" cy="5257701"/>
          </a:xfrm>
        </p:spPr>
      </p:pic>
    </p:spTree>
    <p:extLst>
      <p:ext uri="{BB962C8B-B14F-4D97-AF65-F5344CB8AC3E}">
        <p14:creationId xmlns:p14="http://schemas.microsoft.com/office/powerpoint/2010/main" val="221321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3923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950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Информационный центр : «Меню», «Важные объявления»,  , «Режим дня», «Наши занятия», папки-передвижки с информацией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8110636" y="417463"/>
            <a:ext cx="3871519" cy="5315793"/>
          </a:xfr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0" y="488698"/>
            <a:ext cx="7310308" cy="52445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4172" y="1124744"/>
            <a:ext cx="4536504" cy="424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2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876556" y="3935"/>
            <a:ext cx="3410544" cy="4695825"/>
          </a:xfrm>
        </p:spPr>
        <p:txBody>
          <a:bodyPr>
            <a:normAutofit/>
          </a:bodyPr>
          <a:lstStyle/>
          <a:p>
            <a:pPr algn="ctr"/>
            <a:r>
              <a:rPr lang="ru-RU" sz="2400" dirty="0" smtClean="0"/>
              <a:t>1. Рабочий сектор </a:t>
            </a:r>
            <a:br>
              <a:rPr lang="ru-RU" sz="2400" dirty="0" smtClean="0"/>
            </a:br>
            <a:r>
              <a:rPr lang="ru-RU" sz="2400" dirty="0" smtClean="0"/>
              <a:t>( включает в себя оборудование для организации совместной и регламентированной деятельности, обеспечивает максимальную реализацию образовательного потенциала)</a:t>
            </a:r>
            <a:endParaRPr lang="ru-RU" sz="2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1804" y="5301208"/>
            <a:ext cx="10873911" cy="1152128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rgbClr val="FFFF00"/>
                </a:solidFill>
              </a:rPr>
              <a:t>Наполняемость центров меняется с учетом тематического принципа построения образовательного процесса</a:t>
            </a:r>
            <a:endParaRPr lang="ru-RU" sz="2200" dirty="0">
              <a:solidFill>
                <a:srgbClr val="FFFF00"/>
              </a:solidFill>
            </a:endParaRPr>
          </a:p>
        </p:txBody>
      </p:sp>
      <p:pic>
        <p:nvPicPr>
          <p:cNvPr id="7" name="Рисунок 6"/>
          <p:cNvPicPr>
            <a:picLocks noGrp="1" noChangeAspect="1"/>
          </p:cNvPicPr>
          <p:nvPr>
            <p:ph type="pic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56" y="232651"/>
            <a:ext cx="8686800" cy="4695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676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39231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950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Консультационный центр :  почта доверия, консультации, рекомендации для родителей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77788" y="456509"/>
            <a:ext cx="3977640" cy="5638800"/>
          </a:xfrm>
        </p:spPr>
      </p:pic>
      <p:pic>
        <p:nvPicPr>
          <p:cNvPr id="8" name="Рисунок 7"/>
          <p:cNvPicPr>
            <a:picLocks noGrp="1" noChangeAspect="1"/>
          </p:cNvPicPr>
          <p:nvPr>
            <p:ph type="pic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5" b="14725"/>
          <a:stretch>
            <a:fillRect/>
          </a:stretch>
        </p:blipFill>
        <p:spPr>
          <a:xfrm>
            <a:off x="4626517" y="488608"/>
            <a:ext cx="7355638" cy="5638800"/>
          </a:xfrm>
        </p:spPr>
      </p:pic>
    </p:spTree>
    <p:extLst>
      <p:ext uri="{BB962C8B-B14F-4D97-AF65-F5344CB8AC3E}">
        <p14:creationId xmlns:p14="http://schemas.microsoft.com/office/powerpoint/2010/main" val="56653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2"/>
          <p:cNvSpPr txBox="1">
            <a:spLocks/>
          </p:cNvSpPr>
          <p:nvPr/>
        </p:nvSpPr>
        <p:spPr>
          <a:xfrm>
            <a:off x="261939" y="0"/>
            <a:ext cx="11720216" cy="81889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Среда для диалога с родителями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Текст 3"/>
          <p:cNvSpPr txBox="1">
            <a:spLocks/>
          </p:cNvSpPr>
          <p:nvPr/>
        </p:nvSpPr>
        <p:spPr>
          <a:xfrm>
            <a:off x="8240" y="6155736"/>
            <a:ext cx="11973915" cy="702264"/>
          </a:xfrm>
          <a:prstGeom prst="rect">
            <a:avLst/>
          </a:prstGeom>
        </p:spPr>
        <p:txBody>
          <a:bodyPr>
            <a:noAutofit/>
          </a:bodyPr>
          <a:lstStyle>
            <a:lvl1pPr marL="223838" indent="-223838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SzPct val="80000"/>
              <a:buFont typeface="Wingdings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754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04088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509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79576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264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655064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9019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itchFamily="34" charset="0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30552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SzPct val="80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ct val="100000"/>
              </a:lnSpc>
              <a:spcBef>
                <a:spcPts val="0"/>
              </a:spcBef>
              <a:buSzTx/>
              <a:buNone/>
            </a:pP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Практический центр : «Творческая полянка»,  поделки по теме недели «Рукотворный мир»,  коллаж  из рисунков детей ко дню матери, «Чудеса из пластилина» и т.п.</a:t>
            </a: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16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6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593" b="9593"/>
          <a:stretch>
            <a:fillRect/>
          </a:stretch>
        </p:blipFill>
        <p:spPr>
          <a:xfrm>
            <a:off x="3582064" y="1772759"/>
            <a:ext cx="5192809" cy="3002528"/>
          </a:xfr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296" y="818896"/>
            <a:ext cx="3565892" cy="4869160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7305" y="755359"/>
            <a:ext cx="3204850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16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331152" y="6187064"/>
            <a:ext cx="3550920" cy="536488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</a:p>
          <a:p>
            <a:pPr algn="ctr"/>
            <a:r>
              <a:rPr lang="ru-RU" sz="4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72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математического развития</a:t>
            </a:r>
          </a:p>
          <a:p>
            <a:pPr algn="ctr"/>
            <a:r>
              <a:rPr lang="ru-RU" sz="18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Заголовок 2"/>
          <p:cNvSpPr txBox="1">
            <a:spLocks/>
          </p:cNvSpPr>
          <p:nvPr/>
        </p:nvSpPr>
        <p:spPr>
          <a:xfrm>
            <a:off x="4184974" y="6187064"/>
            <a:ext cx="3550920" cy="84233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Экологический центр «Эколята»</a:t>
            </a:r>
            <a:endParaRPr lang="ru-RU" sz="2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161662" y="6097506"/>
            <a:ext cx="3982792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18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000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3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правильной речи </a:t>
            </a:r>
          </a:p>
          <a:p>
            <a:pPr algn="ctr"/>
            <a:r>
              <a:rPr lang="ru-RU" sz="38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«Речевичок»</a:t>
            </a:r>
            <a:endParaRPr lang="ru-RU" sz="38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endParaRPr lang="ru-RU" sz="18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100569" y="473075"/>
            <a:ext cx="3977640" cy="5638800"/>
          </a:xfrm>
        </p:spPr>
      </p:pic>
      <p:pic>
        <p:nvPicPr>
          <p:cNvPr id="6" name="Рисунок 5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4105553" y="473075"/>
            <a:ext cx="3977640" cy="5638800"/>
          </a:xfrm>
        </p:spPr>
      </p:pic>
      <p:pic>
        <p:nvPicPr>
          <p:cNvPr id="14" name="Рисунок 13"/>
          <p:cNvPicPr>
            <a:picLocks noGrp="1" noChangeAspect="1"/>
          </p:cNvPicPr>
          <p:nvPr>
            <p:ph type="pic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31" r="23631"/>
          <a:stretch>
            <a:fillRect/>
          </a:stretch>
        </p:blipFill>
        <p:spPr>
          <a:xfrm>
            <a:off x="8110537" y="473075"/>
            <a:ext cx="4033917" cy="5638800"/>
          </a:xfrm>
        </p:spPr>
      </p:pic>
    </p:spTree>
    <p:extLst>
      <p:ext uri="{BB962C8B-B14F-4D97-AF65-F5344CB8AC3E}">
        <p14:creationId xmlns:p14="http://schemas.microsoft.com/office/powerpoint/2010/main" val="114527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2"/>
          <p:cNvSpPr txBox="1">
            <a:spLocks/>
          </p:cNvSpPr>
          <p:nvPr/>
        </p:nvSpPr>
        <p:spPr>
          <a:xfrm>
            <a:off x="-89043" y="6097506"/>
            <a:ext cx="4060501" cy="5738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/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8000" dirty="0" smtClean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патриотического </a:t>
            </a:r>
          </a:p>
          <a:p>
            <a:pPr algn="ctr"/>
            <a:r>
              <a:rPr lang="ru-RU" sz="8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воспитания</a:t>
            </a:r>
            <a:endParaRPr lang="ru-RU" sz="8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8593534" y="6097506"/>
            <a:ext cx="3550920" cy="70226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20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Центр экспериментирования </a:t>
            </a:r>
            <a:endParaRPr lang="ru-RU" sz="22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4" name="Заголовок 2"/>
          <p:cNvSpPr txBox="1">
            <a:spLocks/>
          </p:cNvSpPr>
          <p:nvPr/>
        </p:nvSpPr>
        <p:spPr>
          <a:xfrm>
            <a:off x="4327418" y="5995685"/>
            <a:ext cx="4247760" cy="8040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100" dirty="0" smtClean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сенсорного развития </a:t>
            </a:r>
            <a:endParaRPr lang="ru-RU" sz="2100" dirty="0">
              <a:solidFill>
                <a:schemeClr val="accent3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8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15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3" name="Рисунок 2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239334" y="396964"/>
            <a:ext cx="3977640" cy="5638800"/>
          </a:xfrm>
        </p:spPr>
      </p:pic>
      <p:pic>
        <p:nvPicPr>
          <p:cNvPr id="7" name="Рисунок 6"/>
          <p:cNvPicPr>
            <a:picLocks noGrp="1" noChangeAspect="1"/>
          </p:cNvPicPr>
          <p:nvPr>
            <p:ph type="pic" idx="13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8" r="2808"/>
          <a:stretch>
            <a:fillRect/>
          </a:stretch>
        </p:blipFill>
        <p:spPr>
          <a:xfrm>
            <a:off x="4271351" y="396964"/>
            <a:ext cx="3977640" cy="5638800"/>
          </a:xfrm>
        </p:spPr>
      </p:pic>
      <p:pic>
        <p:nvPicPr>
          <p:cNvPr id="11" name="Рисунок 10"/>
          <p:cNvPicPr>
            <a:picLocks noGrp="1" noChangeAspect="1"/>
          </p:cNvPicPr>
          <p:nvPr>
            <p:ph type="pic" idx="10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8303368" y="379452"/>
            <a:ext cx="3841086" cy="5638800"/>
          </a:xfrm>
        </p:spPr>
      </p:pic>
    </p:spTree>
    <p:extLst>
      <p:ext uri="{BB962C8B-B14F-4D97-AF65-F5344CB8AC3E}">
        <p14:creationId xmlns:p14="http://schemas.microsoft.com/office/powerpoint/2010/main" val="747330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33772" y="6189039"/>
            <a:ext cx="7344966" cy="612441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1.6. Рабочий сектор </a:t>
            </a:r>
            <a:b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(методическая литература педагога)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966620" y="6189040"/>
            <a:ext cx="397764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1.7. Рабочий сектор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1600" dirty="0">
                <a:solidFill>
                  <a:schemeClr val="accent3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(ИКТ для педагога)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BA1010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РАБОЧИЙ СЕКТОР</a:t>
            </a:r>
          </a:p>
        </p:txBody>
      </p:sp>
      <p:pic>
        <p:nvPicPr>
          <p:cNvPr id="8" name="Рисунок 7"/>
          <p:cNvPicPr>
            <a:picLocks noGrp="1" noChangeAspect="1"/>
          </p:cNvPicPr>
          <p:nvPr>
            <p:ph type="pic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7966620" y="396964"/>
            <a:ext cx="3977640" cy="5638800"/>
          </a:xfrm>
        </p:spPr>
      </p:pic>
      <p:pic>
        <p:nvPicPr>
          <p:cNvPr id="10" name="Рисунок 9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1" r="1151"/>
          <a:stretch>
            <a:fillRect/>
          </a:stretch>
        </p:blipFill>
        <p:spPr>
          <a:xfrm>
            <a:off x="333375" y="396875"/>
            <a:ext cx="7345363" cy="5638800"/>
          </a:xfrm>
        </p:spPr>
      </p:pic>
    </p:spTree>
    <p:extLst>
      <p:ext uri="{BB962C8B-B14F-4D97-AF65-F5344CB8AC3E}">
        <p14:creationId xmlns:p14="http://schemas.microsoft.com/office/powerpoint/2010/main" val="266446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502124" y="6094420"/>
            <a:ext cx="4537207" cy="60960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игры</a:t>
            </a:r>
            <a: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0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3502124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10" name="Рисунок 9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" r="201"/>
          <a:stretch>
            <a:fillRect/>
          </a:stretch>
        </p:blipFill>
        <p:spPr>
          <a:xfrm>
            <a:off x="2061965" y="609600"/>
            <a:ext cx="7920236" cy="5195664"/>
          </a:xfrm>
        </p:spPr>
      </p:pic>
    </p:spTree>
    <p:extLst>
      <p:ext uri="{BB962C8B-B14F-4D97-AF65-F5344CB8AC3E}">
        <p14:creationId xmlns:p14="http://schemas.microsoft.com/office/powerpoint/2010/main" val="49567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 txBox="1">
            <a:spLocks/>
          </p:cNvSpPr>
          <p:nvPr/>
        </p:nvSpPr>
        <p:spPr>
          <a:xfrm>
            <a:off x="3934172" y="260648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sp>
        <p:nvSpPr>
          <p:cNvPr id="5" name="Заголовок 2"/>
          <p:cNvSpPr txBox="1">
            <a:spLocks/>
          </p:cNvSpPr>
          <p:nvPr/>
        </p:nvSpPr>
        <p:spPr>
          <a:xfrm>
            <a:off x="304552" y="6381328"/>
            <a:ext cx="5357812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Музыкальный уголок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Заголовок 2"/>
          <p:cNvSpPr txBox="1">
            <a:spLocks/>
          </p:cNvSpPr>
          <p:nvPr/>
        </p:nvSpPr>
        <p:spPr>
          <a:xfrm>
            <a:off x="6094412" y="6381328"/>
            <a:ext cx="5709968" cy="648072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 театральной деятельности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15" name="Рисунок 14"/>
          <p:cNvPicPr>
            <a:picLocks noGrp="1" noChangeAspect="1"/>
          </p:cNvPicPr>
          <p:nvPr>
            <p:ph type="pic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83" b="15083"/>
          <a:stretch>
            <a:fillRect/>
          </a:stretch>
        </p:blipFill>
        <p:spPr>
          <a:xfrm>
            <a:off x="6166420" y="728560"/>
            <a:ext cx="5760640" cy="539082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4" b="8774"/>
          <a:stretch>
            <a:fillRect/>
          </a:stretch>
        </p:blipFill>
        <p:spPr>
          <a:xfrm>
            <a:off x="294066" y="728558"/>
            <a:ext cx="5728338" cy="5390821"/>
          </a:xfrm>
        </p:spPr>
      </p:pic>
    </p:spTree>
    <p:extLst>
      <p:ext uri="{BB962C8B-B14F-4D97-AF65-F5344CB8AC3E}">
        <p14:creationId xmlns:p14="http://schemas.microsoft.com/office/powerpoint/2010/main" val="3801777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9756" y="5949281"/>
            <a:ext cx="4104455" cy="827144"/>
          </a:xfrm>
        </p:spPr>
        <p:txBody>
          <a:bodyPr>
            <a:normAutofit/>
          </a:bodyPr>
          <a:lstStyle/>
          <a:p>
            <a:pPr algn="ctr"/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Спортивный центр </a:t>
            </a: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1600" dirty="0"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92900" y="6194336"/>
            <a:ext cx="3124200" cy="612441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2000" dirty="0" smtClean="0">
                <a:solidFill>
                  <a:schemeClr val="accent5">
                    <a:lumMod val="60000"/>
                    <a:lumOff val="40000"/>
                  </a:schemeClr>
                </a:solidFill>
              </a:rPr>
              <a:t>Центр конструирования </a:t>
            </a:r>
            <a:endParaRPr lang="ru-RU" sz="20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Заголовок 2"/>
          <p:cNvSpPr txBox="1">
            <a:spLocks/>
          </p:cNvSpPr>
          <p:nvPr/>
        </p:nvSpPr>
        <p:spPr>
          <a:xfrm>
            <a:off x="3934172" y="44059"/>
            <a:ext cx="4060501" cy="3529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3200" b="0" i="0" kern="1200" baseline="0">
                <a:solidFill>
                  <a:schemeClr val="accent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1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АКТИВНЫЙ СЕКТОР</a:t>
            </a: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5" r="2965"/>
          <a:stretch>
            <a:fillRect/>
          </a:stretch>
        </p:blipFill>
        <p:spPr>
          <a:xfrm>
            <a:off x="316571" y="527050"/>
            <a:ext cx="3977640" cy="5638800"/>
          </a:xfrm>
        </p:spPr>
      </p:pic>
      <p:pic>
        <p:nvPicPr>
          <p:cNvPr id="9" name="Рисунок 8"/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" r="2597"/>
          <a:stretch>
            <a:fillRect/>
          </a:stretch>
        </p:blipFill>
        <p:spPr>
          <a:xfrm>
            <a:off x="4691063" y="527050"/>
            <a:ext cx="7127875" cy="5638800"/>
          </a:xfrm>
        </p:spPr>
      </p:pic>
    </p:spTree>
    <p:extLst>
      <p:ext uri="{BB962C8B-B14F-4D97-AF65-F5344CB8AC3E}">
        <p14:creationId xmlns:p14="http://schemas.microsoft.com/office/powerpoint/2010/main" val="1196110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raduationAlbum_16x9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lnSpc>
            <a:spcPct val="110000"/>
          </a:lnSpc>
          <a:defRPr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aduationAlbum_16x9">
      <a:dk1>
        <a:sysClr val="windowText" lastClr="000000"/>
      </a:dk1>
      <a:lt1>
        <a:sysClr val="window" lastClr="FFFFFF"/>
      </a:lt1>
      <a:dk2>
        <a:srgbClr val="292929"/>
      </a:dk2>
      <a:lt2>
        <a:srgbClr val="DDDDDD"/>
      </a:lt2>
      <a:accent1>
        <a:srgbClr val="E1AC16"/>
      </a:accent1>
      <a:accent2>
        <a:srgbClr val="1E83DE"/>
      </a:accent2>
      <a:accent3>
        <a:srgbClr val="BA1010"/>
      </a:accent3>
      <a:accent4>
        <a:srgbClr val="DC7106"/>
      </a:accent4>
      <a:accent5>
        <a:srgbClr val="407F21"/>
      </a:accent5>
      <a:accent6>
        <a:srgbClr val="6C4576"/>
      </a:accent6>
      <a:hlink>
        <a:srgbClr val="E1AC16"/>
      </a:hlink>
      <a:folHlink>
        <a:srgbClr val="969696"/>
      </a:folHlink>
    </a:clrScheme>
    <a:fontScheme name="GraduationAlbum_16x9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E6313D3F-4C96-479C-A8EF-55F4C044825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Альбом для фотографий с выпускного вечера с черным фоном (широкоэкранный формат)</Template>
  <TotalTime>0</TotalTime>
  <Words>593</Words>
  <Application>Microsoft Office PowerPoint</Application>
  <PresentationFormat>Произвольный</PresentationFormat>
  <Paragraphs>149</Paragraphs>
  <Slides>31</Slides>
  <Notes>31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GraduationAlbum_16x9</vt:lpstr>
      <vt:lpstr>Старшая   группа Тема : «Рукотворный мир» </vt:lpstr>
      <vt:lpstr>Вход в группу, нижняя левая точка</vt:lpstr>
      <vt:lpstr>1. Рабочий сектор  ( включает в себя оборудование для организации совместной и регламентированной деятельности, обеспечивает максимальную реализацию образовательного потенциала)</vt:lpstr>
      <vt:lpstr>Презентация PowerPoint</vt:lpstr>
      <vt:lpstr>Презентация PowerPoint</vt:lpstr>
      <vt:lpstr>1.6. Рабочий сектор  (методическая литература педагога)</vt:lpstr>
      <vt:lpstr>  Центр игры  </vt:lpstr>
      <vt:lpstr>Презентация PowerPoint</vt:lpstr>
      <vt:lpstr> Спортивный центр   </vt:lpstr>
      <vt:lpstr> Игры для мальчиков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Организация  развивающей предметно-пространственной среды в группе</vt:lpstr>
      <vt:lpstr>Уголок  ранней  профессиональной направленности</vt:lpstr>
      <vt:lpstr>  </vt:lpstr>
      <vt:lpstr>Презентация PowerPoint</vt:lpstr>
      <vt:lpstr>Презентация PowerPoint</vt:lpstr>
      <vt:lpstr>Презентация PowerPoint</vt:lpstr>
      <vt:lpstr>Центр  игры</vt:lpstr>
      <vt:lpstr>Уголок «Сенсорика-конструрование»</vt:lpstr>
      <vt:lpstr>Презентация PowerPoint</vt:lpstr>
      <vt:lpstr>  Уголок дежурства по столовой    Организация  дежурства –  важная часть трудового воспитания дошкольников.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____________________  группа, тема (возраст)</dc:title>
  <dc:creator/>
  <cp:keywords/>
  <cp:lastModifiedBy/>
  <cp:revision>2</cp:revision>
  <dcterms:created xsi:type="dcterms:W3CDTF">2018-04-22T15:15:56Z</dcterms:created>
  <dcterms:modified xsi:type="dcterms:W3CDTF">2024-03-14T12:54:43Z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TC028133329991</vt:lpwstr>
  </property>
</Properties>
</file>