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  <p:sldId id="261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2530" autoAdjust="0"/>
    <p:restoredTop sz="95828" autoAdjust="0"/>
  </p:normalViewPr>
  <p:slideViewPr>
    <p:cSldViewPr>
      <p:cViewPr>
        <p:scale>
          <a:sx n="50" d="100"/>
          <a:sy n="50" d="100"/>
        </p:scale>
        <p:origin x="-1686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layout/>
      <c:overlay val="0"/>
      <c:txPr>
        <a:bodyPr/>
        <a:lstStyle/>
        <a:p>
          <a:pPr>
            <a:defRPr b="1" cap="none" spc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В ходе русско-турецкой войны 1735-1739 гг. была построена 581 казачья лодка:</c:v>
                </c:pt>
              </c:strCache>
            </c:strRef>
          </c:tx>
          <c:dLbls>
            <c:txPr>
              <a:bodyPr/>
              <a:lstStyle/>
              <a:p>
                <a:pPr>
                  <a:defRPr sz="22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Тавровская верфь</c:v>
                </c:pt>
                <c:pt idx="3">
                  <c:v>Икорецкая Верфь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3">
                  <c:v>481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1"/>
        <c:delete val="1"/>
      </c:legendEntry>
      <c:legendEntry>
        <c:idx val="2"/>
        <c:delete val="1"/>
      </c:legendEntry>
      <c:layout/>
      <c:overlay val="0"/>
      <c:txPr>
        <a:bodyPr/>
        <a:lstStyle/>
        <a:p>
          <a:pPr>
            <a:defRPr sz="2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3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87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242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7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05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987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63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738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1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395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006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15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53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196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75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105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80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72F09A2-B098-48A5-AC32-15A78A1A122E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05D8DC-B2F2-4B29-B620-A0D88AF11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1049" y="1772816"/>
            <a:ext cx="6180153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5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3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судостроительная</a:t>
            </a:r>
          </a:p>
          <a:p>
            <a:pPr algn="ctr"/>
            <a:r>
              <a:rPr lang="ru-RU" sz="3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верфь </a:t>
            </a:r>
            <a:endParaRPr lang="ru-RU" sz="3500" dirty="0"/>
          </a:p>
        </p:txBody>
      </p:sp>
      <p:pic>
        <p:nvPicPr>
          <p:cNvPr id="30722" name="Picture 2" descr="https://stihi.ru/pics/2016/12/02/5040.jpg"/>
          <p:cNvPicPr>
            <a:picLocks noChangeAspect="1" noChangeArrowheads="1"/>
          </p:cNvPicPr>
          <p:nvPr/>
        </p:nvPicPr>
        <p:blipFill>
          <a:blip r:embed="rId2" cstate="print"/>
          <a:srcRect l="23781" t="1669" r="8630" b="23233"/>
          <a:stretch>
            <a:fillRect/>
          </a:stretch>
        </p:blipFill>
        <p:spPr bwMode="auto">
          <a:xfrm>
            <a:off x="3584615" y="3447256"/>
            <a:ext cx="1973019" cy="16441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7992888" cy="144655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остановка работ на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Икорецкой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верфи произошла после подписания Россией и Турцией 12 июля 1711 года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Прутского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мирного договора, по которому Россия обязывалась вернуть туркам Азов и срыть крепости в Таганроге и Приазовье.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404664"/>
            <a:ext cx="5417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верфь при Петре </a:t>
            </a:r>
            <a:r>
              <a:rPr 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ru-RU" sz="3000" dirty="0"/>
          </a:p>
        </p:txBody>
      </p:sp>
      <p:pic>
        <p:nvPicPr>
          <p:cNvPr id="3074" name="Picture 2" descr="https://cf2.ppt-online.org/files2/slide/u/UIoWS2OQdDVzPp5eRy0vuAL4hHT6XxNn8smrCEKlJg/slide-13.jpg"/>
          <p:cNvPicPr>
            <a:picLocks noChangeAspect="1" noChangeArrowheads="1"/>
          </p:cNvPicPr>
          <p:nvPr/>
        </p:nvPicPr>
        <p:blipFill>
          <a:blip r:embed="rId2" cstate="print"/>
          <a:srcRect l="15504" t="38440" r="15837" b="6364"/>
          <a:stretch>
            <a:fillRect/>
          </a:stretch>
        </p:blipFill>
        <p:spPr bwMode="auto">
          <a:xfrm>
            <a:off x="1763688" y="2708920"/>
            <a:ext cx="5616624" cy="3382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7992888" cy="144655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1768 году, по возобновлению строительства кораблей для очередной Русско-турецкой войны, на верфях Воронежского края, в Воронеж Екатериной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был направлен Алексей Наумович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Синявин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356992"/>
            <a:ext cx="4572000" cy="2462213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Будучи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уже на пенсии, он был произведен в контр-адмиралы и назначен командовать строительством кораблей (на Дону и притоках), а потом и всей Азовской Флотилией (уже в чине вице-адмирала).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404664"/>
            <a:ext cx="38344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и личности </a:t>
            </a:r>
            <a:endParaRPr lang="ru-RU" sz="30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2483768" y="2492896"/>
            <a:ext cx="936104" cy="64807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stihi.gvkagan.ru/stixi/god_2015/foto-stixi-2015/vistavka-portreto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420888"/>
            <a:ext cx="3004140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124744"/>
            <a:ext cx="7848872" cy="1446550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Икорецкую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верфь в чине мичмана прибыл служить Ф.Ф. Ушаков. Под руководством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Синявина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он несколько месяцев служил на достройке корабля «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Прам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№5», пополнившего Азовскую флотилию.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572000" y="3933056"/>
            <a:ext cx="3816424" cy="1785104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Всего на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Икорецкой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верфи (с учетом консерваций) было построено более 900 единиц судов различного типа, ранга (класса) и назначения.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404664"/>
            <a:ext cx="38344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и личности </a:t>
            </a:r>
            <a:endParaRPr lang="ru-RU" sz="3000" dirty="0"/>
          </a:p>
        </p:txBody>
      </p:sp>
      <p:pic>
        <p:nvPicPr>
          <p:cNvPr id="1028" name="Picture 4" descr="https://static.wixstatic.com/media/4415d7_10a371f2d0a946ed86c3f615a495575d~mv2.png/v1/fit/w_707%2Ch_768%2Cal_c/fi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708920"/>
            <a:ext cx="3472217" cy="37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29.userapi.com/impg/lBcXH5UbUzBVdEHPoUDckOg6VbPVpM9dFYsN8w/85W9HiUvUzU.jpg?size=1237x1920&amp;quality=96&amp;sign=e97bbf9d52d4ede643fa6e126439da7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583668" y="-783467"/>
            <a:ext cx="6048674" cy="84249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sun9-88.userapi.com/impg/HLBE4Q9Zcpy38uGrQmeUqnv1tvSMuDQ1eV4Shg/_71A7gXjMCE.jpg?size=1340x1920&amp;quality=96&amp;sign=d5c59e501d63fb6d540011d6d023e910&amp;type=album"/>
          <p:cNvPicPr>
            <a:picLocks noChangeAspect="1" noChangeArrowheads="1"/>
          </p:cNvPicPr>
          <p:nvPr/>
        </p:nvPicPr>
        <p:blipFill>
          <a:blip r:embed="rId2" cstate="print"/>
          <a:srcRect l="4148" t="15441" r="7354" b="3493"/>
          <a:stretch>
            <a:fillRect/>
          </a:stretch>
        </p:blipFill>
        <p:spPr bwMode="auto">
          <a:xfrm>
            <a:off x="2411760" y="404664"/>
            <a:ext cx="460851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sun9-77.userapi.com/impg/0ITxWZxCR1WNFhC32OvMcsM-m58qkx8R6ZU1dA/twWS-J8ytZc.jpg?size=1400x1920&amp;quality=96&amp;sign=66b70791d2c3ce4e8c73ae338d6f0008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536415" y="-736215"/>
            <a:ext cx="6143182" cy="8424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sun9-67.userapi.com/impg/vV3ovPOWMa91btKjskoDDfUMeNC0uvgJVz2aJA/feEbPqF0a0s.jpg?size=1323x1920&amp;quality=96&amp;sign=d417c71d82653dafadbfc2074deb2c6c&amp;type=album"/>
          <p:cNvPicPr>
            <a:picLocks noChangeAspect="1" noChangeArrowheads="1"/>
          </p:cNvPicPr>
          <p:nvPr/>
        </p:nvPicPr>
        <p:blipFill>
          <a:blip r:embed="rId2" cstate="print"/>
          <a:srcRect b="13061"/>
          <a:stretch>
            <a:fillRect/>
          </a:stretch>
        </p:blipFill>
        <p:spPr bwMode="auto">
          <a:xfrm>
            <a:off x="179512" y="404664"/>
            <a:ext cx="4794078" cy="6048672"/>
          </a:xfrm>
          <a:prstGeom prst="rect">
            <a:avLst/>
          </a:prstGeom>
          <a:noFill/>
        </p:spPr>
      </p:pic>
      <p:pic>
        <p:nvPicPr>
          <p:cNvPr id="35844" name="Picture 4" descr="https://sun9-74.userapi.com/impg/Z5ZZ2J09ilLIzyiVLEoP3EJqeA34dtyOFTNGnQ/prp2C5jB8zk.jpg?size=1360x1920&amp;quality=96&amp;sign=9da7118429029f5e530323dd62a97797&amp;type=album"/>
          <p:cNvPicPr>
            <a:picLocks noChangeAspect="1" noChangeArrowheads="1"/>
          </p:cNvPicPr>
          <p:nvPr/>
        </p:nvPicPr>
        <p:blipFill>
          <a:blip r:embed="rId3" cstate="print"/>
          <a:srcRect t="2381" r="5870"/>
          <a:stretch>
            <a:fillRect/>
          </a:stretch>
        </p:blipFill>
        <p:spPr bwMode="auto">
          <a:xfrm>
            <a:off x="4860032" y="404664"/>
            <a:ext cx="4032956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://www.vrnoblduma.ru/upload/iblock/474/474e459ea7157c7ad8a143c82b4ccf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212976"/>
            <a:ext cx="4608512" cy="3072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866" name="Picture 2" descr="https://riavrn.ru/i/af/af342a1318bb3d7efda99110cbf04a2c.jpg"/>
          <p:cNvPicPr>
            <a:picLocks noChangeAspect="1" noChangeArrowheads="1"/>
          </p:cNvPicPr>
          <p:nvPr/>
        </p:nvPicPr>
        <p:blipFill>
          <a:blip r:embed="rId3" cstate="print"/>
          <a:srcRect r="10324"/>
          <a:stretch>
            <a:fillRect/>
          </a:stretch>
        </p:blipFill>
        <p:spPr bwMode="auto">
          <a:xfrm>
            <a:off x="467544" y="764704"/>
            <a:ext cx="4896544" cy="3062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20072" y="1340768"/>
            <a:ext cx="370280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Музей военно-морского </a:t>
            </a:r>
          </a:p>
          <a:p>
            <a:pPr algn="ctr"/>
            <a:r>
              <a:rPr lang="ru-RU" sz="25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флота в с. </a:t>
            </a:r>
            <a:r>
              <a:rPr lang="ru-RU" sz="25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</a:t>
            </a:r>
            <a:endParaRPr lang="ru-RU" sz="2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vrn-uk.ru/wp-content/uploads/2018/07/6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453650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2" name="Picture 4" descr="https://vrn-uk.ru/wp-content/uploads/2017/08/%D0%92%D0%B8%D0%B2%D0%B0%D1%82-%D0%98%D0%BA%D0%BE%D1%80%D0%B5%D1%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356992"/>
            <a:ext cx="453650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724128" y="1556792"/>
            <a:ext cx="221092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Фестивали </a:t>
            </a:r>
            <a:endParaRPr lang="ru-RU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i.ytimg.com/vi/wgLBbcAHjjo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24744"/>
            <a:ext cx="7296810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908720"/>
            <a:ext cx="7632848" cy="1107996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 верфь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— корабельная верфь, действовавшая в XVIII веке на реки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занимавшаяся строительством кораблей для Азовского флота и Азовской флотилии.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852936"/>
            <a:ext cx="3672408" cy="313932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Исследование данной темы началось с архивных поисков, которые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привели к тому, что в распоряжении историков и краеведов оказалась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множество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документов, карт, схем, указов, касающихся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Икорецкой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верфи.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https://sun9-87.userapi.com/impg/xion2GvdSqsC-HnTqx4dWMRav5Dk1G9MXKEAIw/PIOZmo4uXPc.jpg?size=1355x1920&amp;quality=96&amp;sign=edcc485284d3e2644f80ffdbebdfda0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132856"/>
            <a:ext cx="2808312" cy="3979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83568" y="332656"/>
            <a:ext cx="78897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Архивные и Археологические исследования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bravo-voronezh.ru/wp-content/uploads/2019/10/Liski-Ostrogozhsk_800_KinoespediCii---Bravo-Voronezh---2018-po-marshrutu---Voronezh-----Liski-----SCHuche-IkoreC-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16832"/>
            <a:ext cx="6928942" cy="3959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55576" y="908720"/>
            <a:ext cx="7776864" cy="8617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8136904" cy="1107996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ходе исследований удалось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найти чертеж 24-весельной казачьей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лодки. Кроме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чертежей казачьей лодки, были найдены чертежи 44-пушечного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прама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(плавучей артиллерийской батареи). </a:t>
            </a: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763688" y="220486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Выгнутая влево стрелка 9"/>
          <p:cNvSpPr/>
          <p:nvPr/>
        </p:nvSpPr>
        <p:spPr>
          <a:xfrm rot="20659997">
            <a:off x="737697" y="2401442"/>
            <a:ext cx="1043870" cy="2144439"/>
          </a:xfrm>
          <a:prstGeom prst="curv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332656"/>
            <a:ext cx="78897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Архивные и Археологические исследования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8064896" cy="2123658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Особый интерес для исследователей представляло выявить местонахождение самой верфи, ее границы, строения, количество строителей, их быт. Для этого нужно было предпринять полевое исследование. Его организовали в 2003 го­ду, когда проводился третий районный слет юных археологов, под руководством научного руководителя И.Е.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Сафонова.</a:t>
            </a: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3861048"/>
            <a:ext cx="4572000" cy="2123658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результате трех полевых сезонов юные археологи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обнаружили: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шлак из печей, корабельные кованые гвозди, скобы, предметы материальной культуры XVIII века, в том числе посуда и монеты.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32656"/>
            <a:ext cx="788978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Архивные и Археологические исследования</a:t>
            </a:r>
            <a:endParaRPr lang="ru-RU" sz="3000" dirty="0"/>
          </a:p>
        </p:txBody>
      </p:sp>
      <p:pic>
        <p:nvPicPr>
          <p:cNvPr id="9218" name="Picture 2" descr="http://itd0.mycdn.me/image?id=895633945629&amp;t=20&amp;plc=MOBILE&amp;tkn=*U9fEYdt1odDrMwBJhb2G-h7N12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212976"/>
            <a:ext cx="3114074" cy="2568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7992888" cy="2746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7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Периоды кораблестроения на </a:t>
            </a:r>
            <a:r>
              <a:rPr lang="ru-RU" sz="2700" b="1" u="sng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Икорецкой</a:t>
            </a:r>
            <a:r>
              <a:rPr lang="ru-RU" sz="27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верфи: </a:t>
            </a:r>
          </a:p>
          <a:p>
            <a:pPr indent="457200" algn="just">
              <a:lnSpc>
                <a:spcPct val="150000"/>
              </a:lnSpc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 закончился в 1711 году, </a:t>
            </a:r>
            <a:endParaRPr lang="ru-RU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длился с 1737 по 1739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457200" algn="just">
              <a:lnSpc>
                <a:spcPct val="150000"/>
              </a:lnSpc>
            </a:pP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Третий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последний и самый продуктивный – уже при императрице Екатерине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1768 по 1770. </a:t>
            </a:r>
          </a:p>
        </p:txBody>
      </p:sp>
      <p:sp>
        <p:nvSpPr>
          <p:cNvPr id="3" name="4-конечная звезда 2"/>
          <p:cNvSpPr/>
          <p:nvPr/>
        </p:nvSpPr>
        <p:spPr>
          <a:xfrm>
            <a:off x="539552" y="1412776"/>
            <a:ext cx="432048" cy="432048"/>
          </a:xfrm>
          <a:prstGeom prst="star4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4-конечная звезда 3"/>
          <p:cNvSpPr/>
          <p:nvPr/>
        </p:nvSpPr>
        <p:spPr>
          <a:xfrm>
            <a:off x="539552" y="1916832"/>
            <a:ext cx="432048" cy="432048"/>
          </a:xfrm>
          <a:prstGeom prst="star4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>
            <a:off x="539552" y="2420888"/>
            <a:ext cx="432048" cy="432048"/>
          </a:xfrm>
          <a:prstGeom prst="star4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s://sun9-51.userapi.com/impg/eP2QbHeBkjLkufCTYmETzIsoVGFVYmX5Ckv-fg/02EZnwFMAFo.jpg?size=640x1920&amp;quality=96&amp;sign=c1fcd262e6bf183e9c2c69e0bacd0bb0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8777288"/>
            <a:ext cx="600000" cy="1800000"/>
          </a:xfrm>
          <a:prstGeom prst="rect">
            <a:avLst/>
          </a:prstGeom>
          <a:noFill/>
        </p:spPr>
      </p:pic>
      <p:pic>
        <p:nvPicPr>
          <p:cNvPr id="6150" name="Picture 6" descr="https://sun9-15.userapi.com/impg/tMrv0rCENkugnvGtt8Dcn5wjIDwNcq1vYsxVrQ/cKoHPB7xAC4.jpg?size=1837x1092&amp;quality=96&amp;sign=769efedb01abbe8fbb98807604420f9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356992"/>
            <a:ext cx="5004545" cy="2974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836712"/>
            <a:ext cx="54006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normalizeH="0" baseline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Икорецкая</a:t>
            </a:r>
            <a:r>
              <a:rPr kumimoji="0" lang="ru-RU" sz="22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верфь спускала на воду: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казацкие лодки (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кайки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галеры,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прамы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грузовые будары для Донской и Азовской флотилии.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140968"/>
            <a:ext cx="8064896" cy="2800767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обустройством, приобретением опыта и появлением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таких кораблей как: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Рябов,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Афонасьев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Кливес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др.  стали строиться и более серьезные корабли, в том числе 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фрегаты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разряда, которые стали ядром черноморского флота как «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Модон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», команда которого впервые составила карту и описание Севастопольской (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Ахтиарской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бухты. Корабли крупного, океанского плавания (килевые) на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Икорецкой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верфи не строились ввиду мелководья на данной территории.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7992888" cy="1785104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1709 году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по инициативе Петра I, на территории современного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Лискинского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района Воронежской области близ села Нижний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была создана судостроительная верфь, представляющая собой казённое предприятие мануфактурного типа.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140968"/>
            <a:ext cx="4572000" cy="2800767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Построена она была в устье реки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 ее впадении в реку Дон у поселения Нижний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Само поселение возникло в 1686 году, но верфь стала строить суда (главным образом военные корабли небольшой осадки для мелководья) с началом петровских войн.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404664"/>
            <a:ext cx="5417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верфь при Петре </a:t>
            </a:r>
            <a:r>
              <a:rPr 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ru-RU" sz="3000" dirty="0"/>
          </a:p>
        </p:txBody>
      </p:sp>
      <p:pic>
        <p:nvPicPr>
          <p:cNvPr id="8194" name="Picture 2" descr="https://i.pinimg.com/originals/7b/60/91/7b6091e614440fd2b601d57e046ca5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852936"/>
            <a:ext cx="2953473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44824"/>
            <a:ext cx="3528392" cy="347787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верфь находилась в подчинении Воронежского адмиралтейства, выполняя указы которого, </a:t>
            </a:r>
            <a:r>
              <a:rPr lang="ru-RU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икорецкие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судостроители с 1709 по 1711 год изготовили 60 больших морских лодок для Азовского флота и Азовской флотилии</a:t>
            </a:r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404664"/>
            <a:ext cx="5417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верфь при Петре </a:t>
            </a:r>
            <a:r>
              <a:rPr 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ru-RU" sz="3000" dirty="0"/>
          </a:p>
        </p:txBody>
      </p:sp>
      <p:pic>
        <p:nvPicPr>
          <p:cNvPr id="7174" name="Picture 6" descr="https://1.bp.blogspot.com/-tSe_nFryUqw/XhVVkriyJqI/AAAAAAABN30/jCzL_NpKEZYFRm7k_VLLSROZnayXL4qJgCLcBGAsYHQ/s1600/20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80728"/>
            <a:ext cx="3692184" cy="4922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3528392" cy="4493538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Строительство судов шло ударными темпами, однако за всеми достижениями на верфи скрывался жестокий гнёт. Царь и дворяне, руководившие на верфи строительством кораблей, жестоко притесняли подневольных кораблестроителей. Многие крестьяне бежали в леса, уходили вниз по Дону в казачьи станицы.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404664"/>
            <a:ext cx="5417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Икорецкая</a:t>
            </a:r>
            <a:r>
              <a:rPr lang="ru-RU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верфь при Петре </a:t>
            </a:r>
            <a:r>
              <a:rPr lang="en-US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ru-RU" sz="3000" dirty="0"/>
          </a:p>
        </p:txBody>
      </p:sp>
      <p:pic>
        <p:nvPicPr>
          <p:cNvPr id="5122" name="Picture 2" descr="https://bravo-voronezh.ru/wp-content/uploads/2019/02/CHF_800_IkoreCkaya-korabelnaya-verf.jpg"/>
          <p:cNvPicPr>
            <a:picLocks noChangeAspect="1" noChangeArrowheads="1"/>
          </p:cNvPicPr>
          <p:nvPr/>
        </p:nvPicPr>
        <p:blipFill>
          <a:blip r:embed="rId2" cstate="print"/>
          <a:srcRect t="4450" r="39400"/>
          <a:stretch>
            <a:fillRect/>
          </a:stretch>
        </p:blipFill>
        <p:spPr bwMode="auto">
          <a:xfrm>
            <a:off x="4355976" y="1412776"/>
            <a:ext cx="4141526" cy="3731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623</TotalTime>
  <Words>632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4</cp:revision>
  <dcterms:created xsi:type="dcterms:W3CDTF">2021-11-25T15:44:17Z</dcterms:created>
  <dcterms:modified xsi:type="dcterms:W3CDTF">2022-07-25T11:18:24Z</dcterms:modified>
</cp:coreProperties>
</file>