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1" r:id="rId3"/>
    <p:sldId id="262" r:id="rId4"/>
    <p:sldId id="264" r:id="rId5"/>
    <p:sldId id="260" r:id="rId6"/>
    <p:sldId id="263" r:id="rId7"/>
    <p:sldId id="265" r:id="rId8"/>
    <p:sldId id="266" r:id="rId9"/>
    <p:sldId id="267" r:id="rId10"/>
    <p:sldId id="268" r:id="rId11"/>
    <p:sldId id="269" r:id="rId12"/>
    <p:sldId id="270" r:id="rId13"/>
    <p:sldId id="259" r:id="rId1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08000"/>
    <a:srgbClr val="CC6600"/>
    <a:srgbClr val="669900"/>
    <a:srgbClr val="0066CC"/>
    <a:srgbClr val="00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3" d="100"/>
          <a:sy n="63" d="100"/>
        </p:scale>
        <p:origin x="778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C0404A-A772-4A63-89AF-2C51D5227061}" type="datetimeFigureOut">
              <a:rPr lang="ru-RU" smtClean="0"/>
              <a:t>11.03.2021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2015D-5263-479F-B5A2-9DDB71558D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33887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C0404A-A772-4A63-89AF-2C51D5227061}" type="datetimeFigureOut">
              <a:rPr lang="ru-RU" smtClean="0"/>
              <a:t>11.03.2021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2015D-5263-479F-B5A2-9DDB71558D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01330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C0404A-A772-4A63-89AF-2C51D5227061}" type="datetimeFigureOut">
              <a:rPr lang="ru-RU" smtClean="0"/>
              <a:t>11.03.2021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2015D-5263-479F-B5A2-9DDB71558D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78306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C0404A-A772-4A63-89AF-2C51D5227061}" type="datetimeFigureOut">
              <a:rPr lang="ru-RU" smtClean="0"/>
              <a:t>11.03.2021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2015D-5263-479F-B5A2-9DDB71558D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73473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C0404A-A772-4A63-89AF-2C51D5227061}" type="datetimeFigureOut">
              <a:rPr lang="ru-RU" smtClean="0"/>
              <a:t>11.03.2021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2015D-5263-479F-B5A2-9DDB71558D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03808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C0404A-A772-4A63-89AF-2C51D5227061}" type="datetimeFigureOut">
              <a:rPr lang="ru-RU" smtClean="0"/>
              <a:t>11.03.2021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2015D-5263-479F-B5A2-9DDB71558D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52455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C0404A-A772-4A63-89AF-2C51D5227061}" type="datetimeFigureOut">
              <a:rPr lang="ru-RU" smtClean="0"/>
              <a:t>11.03.2021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2015D-5263-479F-B5A2-9DDB71558D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40026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C0404A-A772-4A63-89AF-2C51D5227061}" type="datetimeFigureOut">
              <a:rPr lang="ru-RU" smtClean="0"/>
              <a:t>11.03.2021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2015D-5263-479F-B5A2-9DDB71558D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58055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C0404A-A772-4A63-89AF-2C51D5227061}" type="datetimeFigureOut">
              <a:rPr lang="ru-RU" smtClean="0"/>
              <a:t>11.03.2021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2015D-5263-479F-B5A2-9DDB71558D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69737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C0404A-A772-4A63-89AF-2C51D5227061}" type="datetimeFigureOut">
              <a:rPr lang="ru-RU" smtClean="0"/>
              <a:t>11.03.2021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2015D-5263-479F-B5A2-9DDB71558D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39307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C0404A-A772-4A63-89AF-2C51D5227061}" type="datetimeFigureOut">
              <a:rPr lang="ru-RU" smtClean="0"/>
              <a:t>11.03.2021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2015D-5263-479F-B5A2-9DDB71558D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85479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C0404A-A772-4A63-89AF-2C51D5227061}" type="datetimeFigureOut">
              <a:rPr lang="ru-RU" smtClean="0"/>
              <a:t>11.03.2021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42015D-5263-479F-B5A2-9DDB71558D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95423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jpeg"/><Relationship Id="rId5" Type="http://schemas.openxmlformats.org/officeDocument/2006/relationships/image" Target="../media/image21.gif"/><Relationship Id="rId4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5.jpg"/><Relationship Id="rId4" Type="http://schemas.openxmlformats.org/officeDocument/2006/relationships/image" Target="../media/image2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jpeg"/><Relationship Id="rId5" Type="http://schemas.openxmlformats.org/officeDocument/2006/relationships/image" Target="../media/image28.jpg"/><Relationship Id="rId4" Type="http://schemas.openxmlformats.org/officeDocument/2006/relationships/image" Target="../media/image27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7" Type="http://schemas.openxmlformats.org/officeDocument/2006/relationships/image" Target="../media/image8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png"/><Relationship Id="rId4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jpg"/><Relationship Id="rId4" Type="http://schemas.openxmlformats.org/officeDocument/2006/relationships/image" Target="../media/image14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2532507" y="2764988"/>
            <a:ext cx="8564880" cy="919401"/>
          </a:xfrm>
          <a:prstGeom prst="roundRect">
            <a:avLst/>
          </a:prstGeom>
          <a:noFill/>
          <a:ln w="38100">
            <a:solidFill>
              <a:srgbClr val="808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rgbClr val="C00000"/>
                </a:solidFill>
              </a:rPr>
              <a:t>Метод мнемотехники как способ развития речи памяти и мышления дошкольников»</a:t>
            </a:r>
            <a:endParaRPr lang="ru-RU" sz="2400" b="1" dirty="0">
              <a:solidFill>
                <a:srgbClr val="C00000"/>
              </a:solidFill>
              <a:latin typeface="Comic Sans MS" panose="030F0702030302020204" pitchFamily="66" charset="0"/>
              <a:cs typeface="Aharoni" panose="02010803020104030203" pitchFamily="2" charset="-79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372824" y="5257800"/>
            <a:ext cx="6295176" cy="707231"/>
          </a:xfrm>
          <a:prstGeom prst="upArrowCallout">
            <a:avLst/>
          </a:prstGeom>
          <a:ln w="28575">
            <a:solidFill>
              <a:srgbClr val="808000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400" b="1">
                <a:solidFill>
                  <a:srgbClr val="C00000"/>
                </a:solidFill>
              </a:rPr>
              <a:t>Подготовила: </a:t>
            </a:r>
            <a:r>
              <a:rPr lang="ru-RU" sz="2400" b="1" dirty="0">
                <a:solidFill>
                  <a:srgbClr val="C00000"/>
                </a:solidFill>
              </a:rPr>
              <a:t>воспитатель </a:t>
            </a:r>
            <a:r>
              <a:rPr lang="ru-RU" sz="2400" b="1" dirty="0" err="1">
                <a:solidFill>
                  <a:srgbClr val="C00000"/>
                </a:solidFill>
              </a:rPr>
              <a:t>Московец</a:t>
            </a:r>
            <a:r>
              <a:rPr lang="ru-RU" sz="2400" b="1" dirty="0">
                <a:solidFill>
                  <a:srgbClr val="C00000"/>
                </a:solidFill>
              </a:rPr>
              <a:t> О.Н.</a:t>
            </a:r>
          </a:p>
        </p:txBody>
      </p:sp>
    </p:spTree>
    <p:extLst>
      <p:ext uri="{BB962C8B-B14F-4D97-AF65-F5344CB8AC3E}">
        <p14:creationId xmlns:p14="http://schemas.microsoft.com/office/powerpoint/2010/main" val="267883598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3" name="Прямоугольник 22"/>
          <p:cNvSpPr/>
          <p:nvPr/>
        </p:nvSpPr>
        <p:spPr>
          <a:xfrm>
            <a:off x="4763680" y="3244334"/>
            <a:ext cx="1847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5057775" y="292611"/>
            <a:ext cx="2076450" cy="646986"/>
          </a:xfrm>
          <a:prstGeom prst="roundRect">
            <a:avLst/>
          </a:prstGeom>
          <a:noFill/>
          <a:ln w="19050">
            <a:solidFill>
              <a:srgbClr val="808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>
                <a:solidFill>
                  <a:srgbClr val="CC6600"/>
                </a:solidFill>
              </a:rPr>
              <a:t>Загадки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974" y="1022658"/>
            <a:ext cx="6096000" cy="375441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7948" y="1061108"/>
            <a:ext cx="5521904" cy="3715965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6712" y="4926809"/>
            <a:ext cx="2482837" cy="1585912"/>
          </a:xfrm>
          <a:prstGeom prst="rect">
            <a:avLst/>
          </a:prstGeom>
          <a:ln>
            <a:solidFill>
              <a:srgbClr val="808000"/>
            </a:solidFill>
          </a:ln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9075" y="4926809"/>
            <a:ext cx="2092699" cy="1581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256702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3" name="Прямоугольник 22"/>
          <p:cNvSpPr/>
          <p:nvPr/>
        </p:nvSpPr>
        <p:spPr>
          <a:xfrm>
            <a:off x="4763680" y="3244334"/>
            <a:ext cx="1847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3756000" y="210326"/>
            <a:ext cx="4680000" cy="646986"/>
          </a:xfrm>
          <a:prstGeom prst="roundRect">
            <a:avLst/>
          </a:prstGeom>
          <a:noFill/>
          <a:ln w="19050">
            <a:solidFill>
              <a:srgbClr val="808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>
                <a:solidFill>
                  <a:srgbClr val="CC6600"/>
                </a:solidFill>
              </a:rPr>
              <a:t>Описательные рассказы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382" y="1010689"/>
            <a:ext cx="4077439" cy="3060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0670" y="1010689"/>
            <a:ext cx="4268527" cy="3060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9297" y="3767043"/>
            <a:ext cx="4330198" cy="30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2877035"/>
      </p:ext>
    </p:extLst>
  </p:cSld>
  <p:clrMapOvr>
    <a:masterClrMapping/>
  </p:clrMapOvr>
  <p:transition spd="slow">
    <p:wip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3" name="Прямоугольник 22"/>
          <p:cNvSpPr/>
          <p:nvPr/>
        </p:nvSpPr>
        <p:spPr>
          <a:xfrm>
            <a:off x="4763680" y="3244334"/>
            <a:ext cx="1847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3756000" y="276177"/>
            <a:ext cx="4680000" cy="646986"/>
          </a:xfrm>
          <a:prstGeom prst="roundRect">
            <a:avLst/>
          </a:prstGeom>
          <a:noFill/>
          <a:ln w="19050">
            <a:solidFill>
              <a:srgbClr val="808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>
                <a:solidFill>
                  <a:srgbClr val="CC6600"/>
                </a:solidFill>
              </a:rPr>
              <a:t>Пересказ сказок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0537" y="1007717"/>
            <a:ext cx="3818784" cy="27000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28534" y="3979884"/>
            <a:ext cx="3900000" cy="27000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9396" y="3979884"/>
            <a:ext cx="3806999" cy="270000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6533" y="1037993"/>
            <a:ext cx="3600001" cy="2700000"/>
          </a:xfrm>
          <a:prstGeom prst="rect">
            <a:avLst/>
          </a:prstGeom>
          <a:ln>
            <a:solidFill>
              <a:srgbClr val="808000"/>
            </a:solidFill>
          </a:ln>
        </p:spPr>
      </p:pic>
    </p:spTree>
    <p:extLst>
      <p:ext uri="{BB962C8B-B14F-4D97-AF65-F5344CB8AC3E}">
        <p14:creationId xmlns:p14="http://schemas.microsoft.com/office/powerpoint/2010/main" val="1180004553"/>
      </p:ext>
    </p:extLst>
  </p:cSld>
  <p:clrMapOvr>
    <a:masterClrMapping/>
  </p:clrMapOvr>
  <p:transition spd="slow">
    <p:wip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Скругленный прямоугольник 3"/>
          <p:cNvSpPr/>
          <p:nvPr/>
        </p:nvSpPr>
        <p:spPr>
          <a:xfrm>
            <a:off x="2304288" y="2459504"/>
            <a:ext cx="7854696" cy="2145268"/>
          </a:xfrm>
          <a:prstGeom prst="roundRect">
            <a:avLst/>
          </a:prstGeom>
          <a:ln w="38100">
            <a:solidFill>
              <a:srgbClr val="808000"/>
            </a:solidFill>
          </a:ln>
        </p:spPr>
        <p:txBody>
          <a:bodyPr wrap="square">
            <a:spAutoFit/>
          </a:bodyPr>
          <a:lstStyle/>
          <a:p>
            <a:pPr lvl="0" algn="ctr"/>
            <a:r>
              <a:rPr lang="ru-RU" sz="6000" b="1" dirty="0">
                <a:solidFill>
                  <a:srgbClr val="C00000"/>
                </a:solidFill>
                <a:latin typeface="Comic Sans MS" panose="030F0702030302020204" pitchFamily="66" charset="0"/>
                <a:cs typeface="Aharoni" panose="02010803020104030203" pitchFamily="2" charset="-79"/>
              </a:rPr>
              <a:t>СПАСИБО</a:t>
            </a:r>
          </a:p>
          <a:p>
            <a:pPr lvl="0" algn="ctr"/>
            <a:r>
              <a:rPr lang="ru-RU" sz="6000" b="1" dirty="0">
                <a:solidFill>
                  <a:srgbClr val="C00000"/>
                </a:solidFill>
                <a:latin typeface="Comic Sans MS" panose="030F0702030302020204" pitchFamily="66" charset="0"/>
                <a:cs typeface="Aharoni" panose="02010803020104030203" pitchFamily="2" charset="-79"/>
              </a:rPr>
              <a:t>ЗА ВНИМАНИЕ!</a:t>
            </a:r>
          </a:p>
        </p:txBody>
      </p:sp>
    </p:spTree>
    <p:extLst>
      <p:ext uri="{BB962C8B-B14F-4D97-AF65-F5344CB8AC3E}">
        <p14:creationId xmlns:p14="http://schemas.microsoft.com/office/powerpoint/2010/main" val="16657542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3152"/>
            <a:ext cx="12192000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572256" y="711827"/>
            <a:ext cx="5376672" cy="578882"/>
          </a:xfrm>
          <a:prstGeom prst="roundRect">
            <a:avLst/>
          </a:prstGeom>
          <a:noFill/>
          <a:ln w="38100">
            <a:solidFill>
              <a:srgbClr val="808000"/>
            </a:solidFill>
          </a:ln>
        </p:spPr>
        <p:txBody>
          <a:bodyPr wrap="square" rtlCol="0">
            <a:spAutoFit/>
          </a:bodyPr>
          <a:lstStyle/>
          <a:p>
            <a:pPr lvl="0" algn="ctr"/>
            <a:r>
              <a:rPr lang="ru-RU" sz="2800" b="1" dirty="0">
                <a:solidFill>
                  <a:srgbClr val="C00000"/>
                </a:solidFill>
                <a:latin typeface="Comic Sans MS" panose="030F0702030302020204" pitchFamily="66" charset="0"/>
                <a:cs typeface="Aharoni" panose="02010803020104030203" pitchFamily="2" charset="-79"/>
              </a:rPr>
              <a:t>Что такое мнемотехника ?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6281927" y="1846480"/>
            <a:ext cx="5093208" cy="4528899"/>
          </a:xfrm>
          <a:prstGeom prst="roundRect">
            <a:avLst/>
          </a:prstGeom>
          <a:noFill/>
          <a:ln w="38100">
            <a:solidFill>
              <a:srgbClr val="808000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ru-RU" sz="2000" b="1" dirty="0">
                <a:solidFill>
                  <a:srgbClr val="CC6600"/>
                </a:solidFill>
              </a:rPr>
              <a:t>Мнемотехника</a:t>
            </a:r>
            <a:r>
              <a:rPr lang="ru-RU" sz="2000" b="1" dirty="0"/>
              <a:t> - технология развития памяти, совокупность правил и приемов, облегчающих запоминание и увеличение объема памяти путем образования искусственных ассо-</a:t>
            </a:r>
            <a:r>
              <a:rPr lang="ru-RU" sz="2000" b="1" dirty="0" err="1"/>
              <a:t>циаций</a:t>
            </a:r>
            <a:r>
              <a:rPr lang="ru-RU" sz="2000" b="1" dirty="0"/>
              <a:t>.</a:t>
            </a:r>
          </a:p>
          <a:p>
            <a:pPr algn="just"/>
            <a:r>
              <a:rPr lang="ru-RU" sz="2000" b="1" dirty="0"/>
              <a:t>Мнемотехника известна с давних времен и насчитывает как минимум</a:t>
            </a:r>
          </a:p>
          <a:p>
            <a:pPr algn="just"/>
            <a:r>
              <a:rPr lang="ru-RU" sz="2000" b="1" dirty="0"/>
              <a:t>две тысячи лет.</a:t>
            </a:r>
          </a:p>
          <a:p>
            <a:pPr algn="just"/>
            <a:r>
              <a:rPr lang="ru-RU" sz="2000" b="1" dirty="0">
                <a:solidFill>
                  <a:srgbClr val="CC6600"/>
                </a:solidFill>
              </a:rPr>
              <a:t>Мнемотехника</a:t>
            </a:r>
            <a:r>
              <a:rPr lang="ru-RU" sz="2000" b="1" dirty="0"/>
              <a:t> - от греч. </a:t>
            </a:r>
            <a:r>
              <a:rPr lang="en-US" sz="2000" b="1" dirty="0" err="1"/>
              <a:t>mnemonikon</a:t>
            </a:r>
            <a:r>
              <a:rPr lang="ru-RU" sz="2000" b="1" dirty="0"/>
              <a:t>, названа так по имени древнегреческой богини памяти, </a:t>
            </a:r>
            <a:r>
              <a:rPr lang="ru-RU" sz="2000" b="1" dirty="0" err="1"/>
              <a:t>Мнемозиды</a:t>
            </a:r>
            <a:r>
              <a:rPr lang="ru-RU" sz="2000" b="1" dirty="0"/>
              <a:t> – матери девяти муз.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3316" y="1578042"/>
            <a:ext cx="2701747" cy="5065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37694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3152"/>
            <a:ext cx="12192000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663696" y="483227"/>
            <a:ext cx="5376672" cy="578882"/>
          </a:xfrm>
          <a:prstGeom prst="roundRect">
            <a:avLst/>
          </a:prstGeom>
          <a:noFill/>
          <a:ln w="38100">
            <a:solidFill>
              <a:srgbClr val="808000"/>
            </a:solidFill>
          </a:ln>
        </p:spPr>
        <p:txBody>
          <a:bodyPr wrap="square" rtlCol="0">
            <a:spAutoFit/>
          </a:bodyPr>
          <a:lstStyle/>
          <a:p>
            <a:pPr lvl="0" algn="ctr"/>
            <a:r>
              <a:rPr lang="ru-RU" sz="2800" b="1" dirty="0">
                <a:solidFill>
                  <a:srgbClr val="C00000"/>
                </a:solidFill>
                <a:latin typeface="Comic Sans MS" panose="030F0702030302020204" pitchFamily="66" charset="0"/>
                <a:cs typeface="Aharoni" panose="02010803020104030203" pitchFamily="2" charset="-79"/>
              </a:rPr>
              <a:t>Мнемотехникой владели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420" y="293578"/>
            <a:ext cx="2340000" cy="23400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TextBox 5"/>
          <p:cNvSpPr txBox="1"/>
          <p:nvPr/>
        </p:nvSpPr>
        <p:spPr>
          <a:xfrm>
            <a:off x="638175" y="2570434"/>
            <a:ext cx="223723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Пифагор </a:t>
            </a:r>
            <a:r>
              <a:rPr lang="ru-RU" dirty="0" err="1"/>
              <a:t>Саммоский</a:t>
            </a:r>
            <a:r>
              <a:rPr lang="ru-RU" dirty="0"/>
              <a:t> ввел термин «мнемотехника» в </a:t>
            </a:r>
            <a:r>
              <a:rPr lang="en-US" dirty="0"/>
              <a:t>VI</a:t>
            </a:r>
            <a:r>
              <a:rPr lang="ru-RU" dirty="0"/>
              <a:t> веке до н. э.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67980" y="230434"/>
            <a:ext cx="1770996" cy="23400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9672779" y="2469094"/>
            <a:ext cx="228904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/>
              <a:t>Цицерон </a:t>
            </a:r>
          </a:p>
          <a:p>
            <a:pPr algn="just"/>
            <a:r>
              <a:rPr lang="ru-RU" dirty="0"/>
              <a:t>Сохранился его труд по мнемотехнике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1820" y="3205468"/>
            <a:ext cx="2334457" cy="23400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" name="TextBox 9"/>
          <p:cNvSpPr txBox="1"/>
          <p:nvPr/>
        </p:nvSpPr>
        <p:spPr>
          <a:xfrm>
            <a:off x="2648478" y="5724453"/>
            <a:ext cx="16088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/>
              <a:t>Александр </a:t>
            </a:r>
          </a:p>
          <a:p>
            <a:pPr algn="ctr"/>
            <a:r>
              <a:rPr lang="ru-RU" dirty="0"/>
              <a:t>Македонский</a:t>
            </a: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5174" y="2008366"/>
            <a:ext cx="1981652" cy="25200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72390" y="3025468"/>
            <a:ext cx="1698528" cy="25200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4" name="TextBox 13"/>
          <p:cNvSpPr txBox="1"/>
          <p:nvPr/>
        </p:nvSpPr>
        <p:spPr>
          <a:xfrm>
            <a:off x="5395294" y="4690872"/>
            <a:ext cx="15727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Юлий Цезарь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395716" y="5724453"/>
            <a:ext cx="12893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Наполеон</a:t>
            </a:r>
          </a:p>
          <a:p>
            <a:r>
              <a:rPr lang="ru-RU" dirty="0"/>
              <a:t>Бонапарт</a:t>
            </a:r>
          </a:p>
        </p:txBody>
      </p:sp>
    </p:spTree>
    <p:extLst>
      <p:ext uri="{BB962C8B-B14F-4D97-AF65-F5344CB8AC3E}">
        <p14:creationId xmlns:p14="http://schemas.microsoft.com/office/powerpoint/2010/main" val="22701336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861304" y="1667813"/>
            <a:ext cx="5715000" cy="3439239"/>
          </a:xfrm>
          <a:prstGeom prst="roundRect">
            <a:avLst/>
          </a:prstGeom>
          <a:noFill/>
          <a:ln w="38100">
            <a:solidFill>
              <a:srgbClr val="808000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ru-RU" sz="2800" b="1" dirty="0"/>
              <a:t>К. Д. Ушинский писал: </a:t>
            </a:r>
          </a:p>
          <a:p>
            <a:pPr algn="just"/>
            <a:r>
              <a:rPr lang="ru-RU" sz="2800" b="1" dirty="0"/>
              <a:t>«Учите ребенка каким-нибудь неизвестным ему пяти словам - он будет долго и напрасно мучиться, но свяжите двадцать таких слов с картинками, и он их усвоит на лету»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5820" y="331461"/>
            <a:ext cx="4195988" cy="576492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5909897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984248" y="415409"/>
            <a:ext cx="9756648" cy="6027182"/>
          </a:xfrm>
          <a:prstGeom prst="roundRect">
            <a:avLst/>
          </a:prstGeom>
          <a:noFill/>
          <a:ln w="38100">
            <a:solidFill>
              <a:srgbClr val="808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rgbClr val="CC6600"/>
                </a:solidFill>
              </a:rPr>
              <a:t>Актуальность использования мнемотехники.</a:t>
            </a:r>
          </a:p>
          <a:p>
            <a:pPr algn="just"/>
            <a:r>
              <a:rPr lang="ru-RU" sz="2000" b="1" dirty="0"/>
              <a:t>	Речевое развитие является одним из самых важных приобретений ребёнка в дошкольном возрасте и рассматривается в современном дошкольном образовании как общая основа воспитания и обучения детей.</a:t>
            </a:r>
          </a:p>
          <a:p>
            <a:pPr algn="just"/>
            <a:r>
              <a:rPr lang="ru-RU" sz="2000" b="1" dirty="0"/>
              <a:t>	Работая с детьми, наблюдая за их общением и речью, я видела, как нелегко им порой общаться друг с другом , правильно задать вопрос, они нередко испытывают затруднения при рассказывании о событиях своей жизни, не все могут пересказать литературное произведение, ошибаются в передаче логической последовательности событий, не могут  составить описательный рассказ, с трудом запоминают стихотворный материал, переставляют слова местами.</a:t>
            </a:r>
          </a:p>
          <a:p>
            <a:pPr algn="just"/>
            <a:r>
              <a:rPr lang="ru-RU" sz="2000" b="1" dirty="0"/>
              <a:t>	В своей работе я использую разные техники и методики, помогающие детям освоить родную речь.</a:t>
            </a:r>
          </a:p>
          <a:p>
            <a:pPr algn="just"/>
            <a:r>
              <a:rPr lang="ru-RU" sz="2000" b="1" dirty="0"/>
              <a:t>	 Одной из таких методик является </a:t>
            </a:r>
            <a:r>
              <a:rPr lang="ru-RU" sz="2000" b="1" dirty="0">
                <a:solidFill>
                  <a:srgbClr val="CC6600"/>
                </a:solidFill>
              </a:rPr>
              <a:t>МНЕМОТЕХНИКА.</a:t>
            </a:r>
          </a:p>
          <a:p>
            <a:pPr algn="just"/>
            <a:r>
              <a:rPr lang="ru-RU" sz="2000" b="1" dirty="0"/>
              <a:t>	В дошкольном возрасте у детей преобладает наглядно-образная память. Ребенку гораздо легче запомнить и выучить то, что закреплено наглядной картинкой.</a:t>
            </a:r>
            <a:endParaRPr lang="ru-RU" sz="28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52823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3152"/>
            <a:ext cx="12192000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816352" y="483227"/>
            <a:ext cx="7196328" cy="578882"/>
          </a:xfrm>
          <a:prstGeom prst="roundRect">
            <a:avLst/>
          </a:prstGeom>
          <a:noFill/>
          <a:ln w="38100">
            <a:solidFill>
              <a:srgbClr val="808000"/>
            </a:solidFill>
          </a:ln>
        </p:spPr>
        <p:txBody>
          <a:bodyPr wrap="square" rtlCol="0">
            <a:spAutoFit/>
          </a:bodyPr>
          <a:lstStyle/>
          <a:p>
            <a:pPr lvl="0" algn="ctr"/>
            <a:r>
              <a:rPr lang="ru-RU" sz="2800" b="1" dirty="0">
                <a:solidFill>
                  <a:srgbClr val="C00000"/>
                </a:solidFill>
                <a:latin typeface="Comic Sans MS" panose="030F0702030302020204" pitchFamily="66" charset="0"/>
                <a:cs typeface="Aharoni" panose="02010803020104030203" pitchFamily="2" charset="-79"/>
              </a:rPr>
              <a:t>Какие задачи решает мнемотехника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2228088" y="1472184"/>
            <a:ext cx="8772144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ru-RU" sz="2400" b="1" dirty="0"/>
              <a:t>обучает детей преобразовывать абстрактные символы в образы и наоборот образы в абстрактные символы;</a:t>
            </a:r>
          </a:p>
          <a:p>
            <a:pPr algn="just"/>
            <a:endParaRPr lang="ru-RU" sz="2400" b="1" dirty="0"/>
          </a:p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ru-RU" sz="2400" b="1" dirty="0"/>
              <a:t>развивает у детей основные психические процессы; творческие способности, умение работать по образцу, по правилам, умение самим составлять схемы и воспроизводить их; умение сочинять творческие рассказы;</a:t>
            </a:r>
          </a:p>
          <a:p>
            <a:pPr algn="just"/>
            <a:endParaRPr lang="ru-RU" sz="2400" b="1" dirty="0"/>
          </a:p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ru-RU" sz="2400" b="1" dirty="0"/>
              <a:t>способствует развитию связной речи, расширению и обогащению словарного запаса детей;</a:t>
            </a:r>
          </a:p>
          <a:p>
            <a:pPr algn="just"/>
            <a:endParaRPr lang="ru-RU" sz="2400" b="1" dirty="0"/>
          </a:p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ru-RU" sz="2400" b="1" dirty="0"/>
              <a:t>содействует решению изобретательский задач сказочного, игрового, этического характера;</a:t>
            </a:r>
          </a:p>
        </p:txBody>
      </p:sp>
    </p:spTree>
    <p:extLst>
      <p:ext uri="{BB962C8B-B14F-4D97-AF65-F5344CB8AC3E}">
        <p14:creationId xmlns:p14="http://schemas.microsoft.com/office/powerpoint/2010/main" val="8028031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1545336" y="1335405"/>
            <a:ext cx="9674352" cy="1123712"/>
          </a:xfrm>
          <a:prstGeom prst="roundRect">
            <a:avLst/>
          </a:prstGeom>
          <a:noFill/>
          <a:ln w="38100">
            <a:solidFill>
              <a:srgbClr val="808000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ru-RU" dirty="0"/>
              <a:t> </a:t>
            </a:r>
            <a:r>
              <a:rPr lang="ru-RU" sz="2000" b="1" dirty="0"/>
              <a:t>на каждое слово или маленькое словосочетание придумывается картинка (изображение); таким образом, весь текст зарисовывается схематично. Глядя на эти схемы </a:t>
            </a:r>
            <a:r>
              <a:rPr lang="ru-RU" sz="2000" b="1"/>
              <a:t>– рисунки, </a:t>
            </a:r>
            <a:r>
              <a:rPr lang="ru-RU" sz="2000" b="1" dirty="0"/>
              <a:t>ребёнок легко воспроизводит текстовую информацию.</a:t>
            </a:r>
          </a:p>
        </p:txBody>
      </p:sp>
      <p:sp>
        <p:nvSpPr>
          <p:cNvPr id="23" name="Прямоугольник 22"/>
          <p:cNvSpPr/>
          <p:nvPr/>
        </p:nvSpPr>
        <p:spPr>
          <a:xfrm>
            <a:off x="4763680" y="3244334"/>
            <a:ext cx="1847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dirty="0"/>
          </a:p>
        </p:txBody>
      </p:sp>
      <p:sp>
        <p:nvSpPr>
          <p:cNvPr id="24" name="TextBox 23"/>
          <p:cNvSpPr txBox="1"/>
          <p:nvPr/>
        </p:nvSpPr>
        <p:spPr>
          <a:xfrm>
            <a:off x="3963924" y="353806"/>
            <a:ext cx="4837176" cy="801529"/>
          </a:xfrm>
          <a:prstGeom prst="downArrowCallout">
            <a:avLst/>
          </a:prstGeom>
          <a:noFill/>
          <a:ln w="38100">
            <a:solidFill>
              <a:srgbClr val="808000"/>
            </a:solidFill>
          </a:ln>
        </p:spPr>
        <p:txBody>
          <a:bodyPr wrap="square" rtlCol="0">
            <a:spAutoFit/>
          </a:bodyPr>
          <a:lstStyle/>
          <a:p>
            <a:pPr lvl="0" algn="ctr"/>
            <a:r>
              <a:rPr lang="ru-RU" sz="2800" b="1" dirty="0">
                <a:solidFill>
                  <a:srgbClr val="C00000"/>
                </a:solidFill>
                <a:latin typeface="Comic Sans MS" panose="030F0702030302020204" pitchFamily="66" charset="0"/>
                <a:cs typeface="Aharoni" panose="02010803020104030203" pitchFamily="2" charset="-79"/>
              </a:rPr>
              <a:t>Суть мнемотехники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3703320" y="3008376"/>
            <a:ext cx="5230368" cy="523220"/>
          </a:xfrm>
          <a:prstGeom prst="rect">
            <a:avLst/>
          </a:prstGeom>
          <a:noFill/>
          <a:ln w="38100">
            <a:solidFill>
              <a:srgbClr val="808000"/>
            </a:solidFill>
          </a:ln>
        </p:spPr>
        <p:txBody>
          <a:bodyPr wrap="square" rtlCol="0">
            <a:spAutoFit/>
          </a:bodyPr>
          <a:lstStyle/>
          <a:p>
            <a:pPr lvl="0" algn="ctr"/>
            <a:r>
              <a:rPr lang="ru-RU" sz="2800" b="1" dirty="0">
                <a:solidFill>
                  <a:srgbClr val="C00000"/>
                </a:solidFill>
                <a:latin typeface="Comic Sans MS" panose="030F0702030302020204" pitchFamily="66" charset="0"/>
                <a:cs typeface="Aharoni" panose="02010803020104030203" pitchFamily="2" charset="-79"/>
              </a:rPr>
              <a:t>Структура мнемотехники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1178227" y="3429000"/>
            <a:ext cx="1800000" cy="540000"/>
          </a:xfrm>
          <a:prstGeom prst="rect">
            <a:avLst/>
          </a:prstGeom>
          <a:noFill/>
          <a:ln w="19050">
            <a:solidFill>
              <a:srgbClr val="808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b="1" dirty="0" err="1"/>
              <a:t>мнемоквадрат</a:t>
            </a:r>
            <a:endParaRPr lang="ru-RU" b="1" dirty="0"/>
          </a:p>
          <a:p>
            <a:pPr algn="ctr"/>
            <a:endParaRPr lang="ru-RU" b="1" dirty="0"/>
          </a:p>
          <a:p>
            <a:pPr algn="ctr"/>
            <a:endParaRPr lang="ru-RU" b="1" dirty="0"/>
          </a:p>
        </p:txBody>
      </p:sp>
      <p:sp>
        <p:nvSpPr>
          <p:cNvPr id="27" name="TextBox 26"/>
          <p:cNvSpPr txBox="1"/>
          <p:nvPr/>
        </p:nvSpPr>
        <p:spPr>
          <a:xfrm>
            <a:off x="5482512" y="4274475"/>
            <a:ext cx="1800000" cy="540000"/>
          </a:xfrm>
          <a:prstGeom prst="rect">
            <a:avLst/>
          </a:prstGeom>
          <a:noFill/>
          <a:ln w="19050">
            <a:solidFill>
              <a:srgbClr val="808000"/>
            </a:solidFill>
          </a:ln>
        </p:spPr>
        <p:txBody>
          <a:bodyPr wrap="square" rtlCol="0">
            <a:spAutoFit/>
          </a:bodyPr>
          <a:lstStyle/>
          <a:p>
            <a:r>
              <a:rPr lang="ru-RU" b="1" dirty="0"/>
              <a:t>мнемодорожка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9613597" y="3429000"/>
            <a:ext cx="1800000" cy="540000"/>
          </a:xfrm>
          <a:prstGeom prst="rect">
            <a:avLst/>
          </a:prstGeom>
          <a:noFill/>
          <a:ln w="19050">
            <a:solidFill>
              <a:srgbClr val="808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b="1" dirty="0"/>
              <a:t>мнемотаблица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5950" y="4902791"/>
            <a:ext cx="2885107" cy="987624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97699" y="4106812"/>
            <a:ext cx="2608983" cy="184718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37378" y="4188510"/>
            <a:ext cx="1404000" cy="1208093"/>
          </a:xfrm>
          <a:prstGeom prst="rect">
            <a:avLst/>
          </a:prstGeom>
        </p:spPr>
      </p:pic>
      <p:sp>
        <p:nvSpPr>
          <p:cNvPr id="8" name="Тройная стрелка влево/вправо/вверх 7"/>
          <p:cNvSpPr/>
          <p:nvPr/>
        </p:nvSpPr>
        <p:spPr>
          <a:xfrm rot="10800000">
            <a:off x="3115075" y="3570761"/>
            <a:ext cx="6406858" cy="664550"/>
          </a:xfrm>
          <a:prstGeom prst="leftRightUpArrow">
            <a:avLst/>
          </a:prstGeom>
          <a:solidFill>
            <a:schemeClr val="accent6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94679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2638425" y="430530"/>
            <a:ext cx="6915150" cy="510778"/>
          </a:xfrm>
          <a:prstGeom prst="roundRect">
            <a:avLst/>
          </a:prstGeom>
          <a:noFill/>
          <a:ln w="38100">
            <a:solidFill>
              <a:srgbClr val="808000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ru-RU" sz="2400" b="1" dirty="0">
                <a:solidFill>
                  <a:srgbClr val="C00000"/>
                </a:solidFill>
                <a:latin typeface="Comic Sans MS" panose="030F0702030302020204" pitchFamily="66" charset="0"/>
                <a:cs typeface="Aharoni" panose="02010803020104030203" pitchFamily="2" charset="-79"/>
              </a:rPr>
              <a:t>Использование мнемотехники на практике</a:t>
            </a:r>
          </a:p>
        </p:txBody>
      </p:sp>
      <p:sp>
        <p:nvSpPr>
          <p:cNvPr id="23" name="Прямоугольник 22"/>
          <p:cNvSpPr/>
          <p:nvPr/>
        </p:nvSpPr>
        <p:spPr>
          <a:xfrm>
            <a:off x="4763680" y="3244334"/>
            <a:ext cx="1847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4713089" y="1244471"/>
            <a:ext cx="2765822" cy="646986"/>
          </a:xfrm>
          <a:prstGeom prst="roundRect">
            <a:avLst/>
          </a:prstGeom>
          <a:noFill/>
          <a:ln w="19050">
            <a:solidFill>
              <a:srgbClr val="808000"/>
            </a:solidFill>
          </a:ln>
        </p:spPr>
        <p:txBody>
          <a:bodyPr wrap="square" rtlCol="0">
            <a:spAutoFit/>
          </a:bodyPr>
          <a:lstStyle/>
          <a:p>
            <a:r>
              <a:rPr lang="ru-RU" sz="3200" b="1" dirty="0">
                <a:solidFill>
                  <a:srgbClr val="CC6600"/>
                </a:solidFill>
              </a:rPr>
              <a:t>Скороговорки</a:t>
            </a: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7476" y="4577110"/>
            <a:ext cx="4699000" cy="1511300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6025" y="1891457"/>
            <a:ext cx="3975100" cy="4759229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7476" y="2286754"/>
            <a:ext cx="4699000" cy="1612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81376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3" name="Прямоугольник 22"/>
          <p:cNvSpPr/>
          <p:nvPr/>
        </p:nvSpPr>
        <p:spPr>
          <a:xfrm>
            <a:off x="4763680" y="3244334"/>
            <a:ext cx="1847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4269979" y="235461"/>
            <a:ext cx="2076450" cy="646986"/>
          </a:xfrm>
          <a:prstGeom prst="roundRect">
            <a:avLst/>
          </a:prstGeom>
          <a:noFill/>
          <a:ln w="19050">
            <a:solidFill>
              <a:srgbClr val="808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>
                <a:solidFill>
                  <a:srgbClr val="CC6600"/>
                </a:solidFill>
              </a:rPr>
              <a:t>Стихи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599" y="926590"/>
            <a:ext cx="4527812" cy="5563774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8084" y="510736"/>
            <a:ext cx="5004000" cy="282978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7949" y="3222826"/>
            <a:ext cx="5034135" cy="34559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402104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528</TotalTime>
  <Words>422</Words>
  <Application>Microsoft Office PowerPoint</Application>
  <PresentationFormat>Широкоэкранный</PresentationFormat>
  <Paragraphs>46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9" baseType="lpstr">
      <vt:lpstr>Arial</vt:lpstr>
      <vt:lpstr>Calibri</vt:lpstr>
      <vt:lpstr>Calibri Light</vt:lpstr>
      <vt:lpstr>Comic Sans MS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yul27</dc:creator>
  <cp:lastModifiedBy>RePack by Diakov</cp:lastModifiedBy>
  <cp:revision>74</cp:revision>
  <dcterms:created xsi:type="dcterms:W3CDTF">2019-11-15T17:26:25Z</dcterms:created>
  <dcterms:modified xsi:type="dcterms:W3CDTF">2021-03-11T17:22:17Z</dcterms:modified>
</cp:coreProperties>
</file>