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5" r:id="rId2"/>
    <p:sldId id="305" r:id="rId3"/>
    <p:sldId id="285" r:id="rId4"/>
    <p:sldId id="288" r:id="rId5"/>
    <p:sldId id="296" r:id="rId6"/>
    <p:sldId id="290" r:id="rId7"/>
    <p:sldId id="291" r:id="rId8"/>
    <p:sldId id="292" r:id="rId9"/>
    <p:sldId id="294" r:id="rId10"/>
    <p:sldId id="268" r:id="rId11"/>
    <p:sldId id="286" r:id="rId12"/>
    <p:sldId id="287" r:id="rId13"/>
    <p:sldId id="265" r:id="rId14"/>
    <p:sldId id="266" r:id="rId15"/>
    <p:sldId id="267" r:id="rId16"/>
    <p:sldId id="283" r:id="rId17"/>
    <p:sldId id="299" r:id="rId18"/>
    <p:sldId id="304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B2462-8C2B-436E-A647-C881E3C50D09}" type="datetimeFigureOut">
              <a:rPr lang="ru-RU" smtClean="0"/>
              <a:pPr/>
              <a:t>10.03.2021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8163B-2A21-4DB2-B1E3-61502A9CFD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699182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B2462-8C2B-436E-A647-C881E3C50D09}" type="datetimeFigureOut">
              <a:rPr lang="ru-RU" smtClean="0"/>
              <a:pPr/>
              <a:t>10.03.2021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8163B-2A21-4DB2-B1E3-61502A9CFD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736444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B2462-8C2B-436E-A647-C881E3C50D09}" type="datetimeFigureOut">
              <a:rPr lang="ru-RU" smtClean="0"/>
              <a:pPr/>
              <a:t>10.03.2021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8163B-2A21-4DB2-B1E3-61502A9CFD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089528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B2462-8C2B-436E-A647-C881E3C50D09}" type="datetimeFigureOut">
              <a:rPr lang="ru-RU" smtClean="0"/>
              <a:pPr/>
              <a:t>10.03.2021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8163B-2A21-4DB2-B1E3-61502A9CFD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195083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B2462-8C2B-436E-A647-C881E3C50D09}" type="datetimeFigureOut">
              <a:rPr lang="ru-RU" smtClean="0"/>
              <a:pPr/>
              <a:t>10.03.2021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8163B-2A21-4DB2-B1E3-61502A9CFD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485967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B2462-8C2B-436E-A647-C881E3C50D09}" type="datetimeFigureOut">
              <a:rPr lang="ru-RU" smtClean="0"/>
              <a:pPr/>
              <a:t>10.03.2021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8163B-2A21-4DB2-B1E3-61502A9CFD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270297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B2462-8C2B-436E-A647-C881E3C50D09}" type="datetimeFigureOut">
              <a:rPr lang="ru-RU" smtClean="0"/>
              <a:pPr/>
              <a:t>10.03.2021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8163B-2A21-4DB2-B1E3-61502A9CFD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34337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B2462-8C2B-436E-A647-C881E3C50D09}" type="datetimeFigureOut">
              <a:rPr lang="ru-RU" smtClean="0"/>
              <a:pPr/>
              <a:t>10.03.2021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8163B-2A21-4DB2-B1E3-61502A9CFD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618109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B2462-8C2B-436E-A647-C881E3C50D09}" type="datetimeFigureOut">
              <a:rPr lang="ru-RU" smtClean="0"/>
              <a:pPr/>
              <a:t>10.03.2021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8163B-2A21-4DB2-B1E3-61502A9CFD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213754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B2462-8C2B-436E-A647-C881E3C50D09}" type="datetimeFigureOut">
              <a:rPr lang="ru-RU" smtClean="0"/>
              <a:pPr/>
              <a:t>10.03.2021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8163B-2A21-4DB2-B1E3-61502A9CFD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094078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B2462-8C2B-436E-A647-C881E3C50D09}" type="datetimeFigureOut">
              <a:rPr lang="ru-RU" smtClean="0"/>
              <a:pPr/>
              <a:t>10.03.2021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8163B-2A21-4DB2-B1E3-61502A9CFD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14388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3B2462-8C2B-436E-A647-C881E3C50D09}" type="datetimeFigureOut">
              <a:rPr lang="ru-RU" smtClean="0"/>
              <a:pPr/>
              <a:t>10.03.2021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88163B-2A21-4DB2-B1E3-61502A9CFD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41817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7.png"/><Relationship Id="rId4" Type="http://schemas.openxmlformats.org/officeDocument/2006/relationships/image" Target="../media/image46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2420888"/>
            <a:ext cx="3456384" cy="37444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 smtClean="0"/>
              <a:t>              </a:t>
            </a:r>
            <a:endParaRPr lang="ru-RU" sz="1800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547664" y="476672"/>
            <a:ext cx="59046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ДОШКОЛЬНОЕ </a:t>
            </a:r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ОБРАЗОВАТЕЛЬНОЕУЧРЕЖДЕНИЕ </a:t>
            </a:r>
            <a:endParaRPr lang="ru-RU" sz="1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ДЕТСКИЙ САД  № 45 «Волчок»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395536" y="2420888"/>
            <a:ext cx="8280920" cy="103554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Тема: «Развитие речи детей  в  игровой деятельности»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(младший дошкольный возраст)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omic Sans MS" panose="030F0702030302020204" pitchFamily="66" charset="0"/>
                <a:ea typeface="+mj-ea"/>
                <a:cs typeface="+mj-cs"/>
              </a:rPr>
              <a:t/>
            </a:r>
            <a:b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omic Sans MS" panose="030F0702030302020204" pitchFamily="66" charset="0"/>
                <a:ea typeface="+mj-ea"/>
                <a:cs typeface="+mj-cs"/>
              </a:rPr>
            </a:b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omic Sans MS" panose="030F0702030302020204" pitchFamily="66" charset="0"/>
              <a:ea typeface="+mj-ea"/>
              <a:cs typeface="+mj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04048" y="4293096"/>
            <a:ext cx="3600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Московец</a:t>
            </a:r>
            <a:r>
              <a:rPr lang="ru-RU" sz="1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Оксана Николаевна</a:t>
            </a:r>
            <a:endParaRPr lang="ru-RU" sz="1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555776" y="5589240"/>
            <a:ext cx="35283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Г. Сургут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473161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968637"/>
            <a:ext cx="2483768" cy="1858217"/>
          </a:xfrm>
        </p:spPr>
        <p:txBody>
          <a:bodyPr>
            <a:normAutofit fontScale="90000"/>
          </a:bodyPr>
          <a:lstStyle/>
          <a:p>
            <a:r>
              <a:rPr lang="ru-RU" sz="1600" dirty="0" smtClean="0"/>
              <a:t>    </a:t>
            </a:r>
            <a:br>
              <a:rPr lang="ru-RU" sz="1600" dirty="0" smtClean="0"/>
            </a:b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/>
              <a:t> </a:t>
            </a:r>
            <a:r>
              <a:rPr lang="ru-RU" sz="1600" dirty="0" smtClean="0"/>
              <a:t>     </a:t>
            </a:r>
            <a:r>
              <a:rPr lang="ru-RU" sz="27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Конструктивная </a:t>
            </a:r>
            <a:r>
              <a:rPr lang="ru-RU" sz="2700" dirty="0">
                <a:solidFill>
                  <a:srgbClr val="C00000"/>
                </a:solidFill>
                <a:latin typeface="Comic Sans MS" panose="030F0702030302020204" pitchFamily="66" charset="0"/>
              </a:rPr>
              <a:t>деятельность </a:t>
            </a:r>
            <a:r>
              <a:rPr lang="ru-RU" sz="27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тесно </a:t>
            </a:r>
            <a:r>
              <a:rPr lang="ru-RU" sz="2700" dirty="0">
                <a:solidFill>
                  <a:srgbClr val="C00000"/>
                </a:solidFill>
                <a:latin typeface="Comic Sans MS" panose="030F0702030302020204" pitchFamily="66" charset="0"/>
              </a:rPr>
              <a:t>связана с развитием </a:t>
            </a:r>
            <a:r>
              <a:rPr lang="ru-RU" sz="27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речи детей</a:t>
            </a:r>
            <a:r>
              <a:rPr lang="ru-RU" sz="2700" dirty="0">
                <a:solidFill>
                  <a:srgbClr val="C00000"/>
                </a:solidFill>
                <a:latin typeface="Comic Sans MS" panose="030F0702030302020204" pitchFamily="66" charset="0"/>
              </a:rPr>
              <a:t/>
            </a:r>
            <a:br>
              <a:rPr lang="ru-RU" sz="2700" dirty="0">
                <a:solidFill>
                  <a:srgbClr val="C00000"/>
                </a:solidFill>
                <a:latin typeface="Comic Sans MS" panose="030F0702030302020204" pitchFamily="66" charset="0"/>
              </a:rPr>
            </a:br>
            <a:r>
              <a:rPr lang="ru-RU" sz="27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endParaRPr lang="ru-RU" sz="2700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1266" name="Picture 2" descr="C:\Users\Admin\Desktop\Развитие речи\20200122_17242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7099" y="3221534"/>
            <a:ext cx="4237016" cy="20596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Admin\Desktop\Развитие речи\20200116_16184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61689" y="764704"/>
            <a:ext cx="4554229" cy="23762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Admin\Desktop\Развитие речи\20191220_09432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03701" y="3429000"/>
            <a:ext cx="4470203" cy="233242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Admin\Desktop\Развитие речи\20200116_16360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3444355" cy="19442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6436769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 flipH="1">
            <a:off x="1763688" y="476672"/>
            <a:ext cx="4508884" cy="720080"/>
          </a:xfrm>
        </p:spPr>
        <p:txBody>
          <a:bodyPr>
            <a:noAutofit/>
          </a:bodyPr>
          <a:lstStyle/>
          <a:p>
            <a:pPr algn="l"/>
            <a:r>
              <a:rPr lang="ru-RU" sz="1600" dirty="0" smtClean="0"/>
              <a:t>     </a:t>
            </a:r>
            <a:r>
              <a:rPr lang="ru-RU" sz="16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ru-RU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Прогулки     наблюдения</a:t>
            </a:r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8" name="Picture 4" descr="C:\Users\Admin\Desktop\ФОТКИ\фото с  01.09 - 20.11\20190924_10545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76554"/>
            <a:ext cx="5185675" cy="252081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Admin\Desktop\Развитие речи\20190905_10405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0610" y="3848079"/>
            <a:ext cx="5184577" cy="25202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:\Users\Admin\Desktop\Развитие речи\20191010_111159.jpg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0578" t="5190" r="16228"/>
          <a:stretch/>
        </p:blipFill>
        <p:spPr bwMode="auto">
          <a:xfrm rot="5400000">
            <a:off x="5283160" y="3725952"/>
            <a:ext cx="3258200" cy="23762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4"/>
          <p:cNvSpPr txBox="1">
            <a:spLocks/>
          </p:cNvSpPr>
          <p:nvPr/>
        </p:nvSpPr>
        <p:spPr>
          <a:xfrm flipH="1">
            <a:off x="5148064" y="1484784"/>
            <a:ext cx="3816424" cy="20162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dirty="0" smtClean="0"/>
              <a:t>    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Природа – богатейший источник для речевого развития ребёнка.</a:t>
            </a:r>
            <a:b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Наблюдение способствует развитию умственной и речевой активности детей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 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xmlns="" val="345754862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268760"/>
            <a:ext cx="3672408" cy="1944216"/>
          </a:xfrm>
        </p:spPr>
        <p:txBody>
          <a:bodyPr>
            <a:noAutofit/>
          </a:bodyPr>
          <a:lstStyle/>
          <a:p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Прогулки  - идеальный  способ  эффективно  и  легко  развивать  речь  ребенка.</a:t>
            </a:r>
            <a:b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Девиз  педагога:</a:t>
            </a:r>
            <a:b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«ГУЛЯЕМ  И  РАЗГОВАРИВАЕМ»</a:t>
            </a:r>
            <a:endParaRPr lang="ru-RU" sz="1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Admin\Desktop\ФОТКИ\зима\20191212_10505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63887" y="3717032"/>
            <a:ext cx="5480839" cy="26642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Admin\Desktop\ФОТКИ\зима\20191203_11061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39953" y="1340767"/>
            <a:ext cx="4614664" cy="224323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5" descr="C:\Users\Admin\Desktop\ФОТКИ\ПОДДЕЛКИ\20191218_10492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4651" r="-1202"/>
          <a:stretch/>
        </p:blipFill>
        <p:spPr bwMode="auto">
          <a:xfrm>
            <a:off x="1331640" y="3356992"/>
            <a:ext cx="2094941" cy="32086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4"/>
          <p:cNvSpPr txBox="1">
            <a:spLocks/>
          </p:cNvSpPr>
          <p:nvPr/>
        </p:nvSpPr>
        <p:spPr>
          <a:xfrm flipH="1">
            <a:off x="2195736" y="476672"/>
            <a:ext cx="4508884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600" dirty="0" smtClean="0"/>
              <a:t>     </a:t>
            </a:r>
            <a:r>
              <a:rPr lang="ru-RU" sz="16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ru-RU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Прогулки     наблюдения</a:t>
            </a:r>
            <a:endParaRPr lang="ru-RU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9502980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9804" y="1484783"/>
            <a:ext cx="2100945" cy="4320480"/>
          </a:xfrm>
        </p:spPr>
        <p:txBody>
          <a:bodyPr>
            <a:normAutofit fontScale="90000"/>
          </a:bodyPr>
          <a:lstStyle/>
          <a:p>
            <a:r>
              <a:rPr lang="ru-RU" sz="1800" dirty="0" smtClean="0"/>
              <a:t>  </a:t>
            </a:r>
            <a:br>
              <a:rPr lang="ru-RU" sz="1800" dirty="0" smtClean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ru-RU" sz="18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  </a:t>
            </a: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Важнейшие 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условия правильной речи - это плавный длительный выдох, четкая ненапряженная артикуляция</a:t>
            </a: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Самомассаж - это массаж, выполняемый самим ребенком. </a:t>
            </a:r>
            <a:b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Упражнения 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релаксации способствуют расслаблению, снятию напряжения.</a:t>
            </a:r>
            <a:r>
              <a:rPr lang="ru-RU" sz="18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/>
            </a:r>
            <a:br>
              <a:rPr lang="ru-RU" sz="1800" dirty="0" smtClean="0">
                <a:solidFill>
                  <a:srgbClr val="002060"/>
                </a:solidFill>
                <a:latin typeface="Comic Sans MS" panose="030F0702030302020204" pitchFamily="66" charset="0"/>
              </a:rPr>
            </a:br>
            <a:r>
              <a:rPr lang="ru-RU" sz="18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/>
            </a:r>
            <a:br>
              <a:rPr lang="ru-RU" sz="1800" dirty="0" smtClean="0">
                <a:solidFill>
                  <a:srgbClr val="002060"/>
                </a:solidFill>
                <a:latin typeface="Comic Sans MS" panose="030F0702030302020204" pitchFamily="66" charset="0"/>
              </a:rPr>
            </a:br>
            <a:endParaRPr lang="ru-RU" sz="18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pic>
        <p:nvPicPr>
          <p:cNvPr id="8195" name="Picture 3" descr="C:\Users\Admin\Desktop\Развитие речи\20191223_16152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39488" y="3501008"/>
            <a:ext cx="4038600" cy="19632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Admin\Desktop\ФОТКИ\фото 24.11\20191125_11321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124744"/>
            <a:ext cx="4038600" cy="20882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C:\Users\Admin\Desktop\Развитие речи\20191206_11390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17640" y="2631911"/>
            <a:ext cx="4464496" cy="217024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4"/>
          <p:cNvSpPr txBox="1">
            <a:spLocks/>
          </p:cNvSpPr>
          <p:nvPr/>
        </p:nvSpPr>
        <p:spPr>
          <a:xfrm flipH="1">
            <a:off x="2051720" y="310470"/>
            <a:ext cx="4508884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600" dirty="0" smtClean="0"/>
              <a:t>     </a:t>
            </a:r>
            <a:r>
              <a:rPr lang="ru-RU" sz="16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ru-RU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Дыхательная гимнастика, самомассаж, релаксация.</a:t>
            </a:r>
            <a:endParaRPr lang="ru-RU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1211181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908720"/>
            <a:ext cx="3096344" cy="5616624"/>
          </a:xfrm>
        </p:spPr>
        <p:txBody>
          <a:bodyPr>
            <a:normAutofit/>
          </a:bodyPr>
          <a:lstStyle/>
          <a:p>
            <a:pPr algn="l"/>
            <a:r>
              <a:rPr lang="ru-RU" sz="1600" dirty="0" smtClean="0"/>
              <a:t> </a:t>
            </a:r>
            <a:endParaRPr lang="ru-RU" sz="1600" dirty="0"/>
          </a:p>
        </p:txBody>
      </p:sp>
      <p:pic>
        <p:nvPicPr>
          <p:cNvPr id="9219" name="Picture 3" descr="C:\Users\Admin\Desktop\Развитие речи\20191230_10494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39952" y="1196752"/>
            <a:ext cx="3744415" cy="214420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63888" y="3645024"/>
            <a:ext cx="4983817" cy="242268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52280" y="1772816"/>
            <a:ext cx="3168352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Именно в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игре уделяется огромное значение в развитие речи ребенка, его воспитании и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взрослении.</a:t>
            </a:r>
          </a:p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Сюжетно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ролевая игра оказывает положительное влияние на развитие речи. В ходе игры ребенок вслух разговаривает с игрушкой, говорит и за себя, и за нее. Подражает гудению самолета, голосам зверей и т. д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endParaRPr lang="ru-RU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Заголовок 4"/>
          <p:cNvSpPr txBox="1">
            <a:spLocks/>
          </p:cNvSpPr>
          <p:nvPr/>
        </p:nvSpPr>
        <p:spPr>
          <a:xfrm flipH="1">
            <a:off x="1907704" y="332656"/>
            <a:ext cx="4508884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600" dirty="0" smtClean="0"/>
              <a:t>     </a:t>
            </a:r>
            <a:r>
              <a:rPr lang="ru-RU" sz="16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ru-RU" sz="28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Сюжетно ролевая  игра</a:t>
            </a:r>
            <a:endParaRPr lang="ru-RU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402481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509626"/>
            <a:ext cx="4114800" cy="580926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Сюжетно ролевая  игра</a:t>
            </a:r>
            <a:endParaRPr lang="ru-RU" sz="24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7" name="Picture 5" descr="C:\Users\Admin\Desktop\ФОТКИ\фото с  01.09 - 20.11\20190909_17283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516165" y="2536885"/>
            <a:ext cx="5628970" cy="27363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579553" y="2671946"/>
            <a:ext cx="5480838" cy="26642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495875" y="1795092"/>
            <a:ext cx="2483768" cy="496855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6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процессе   игры детей 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следует постоянно побуждать к общению друг с другом и комментированию своих действий, что способствует закреплению навыков пользования инициативной речью, совершенствованию разговорной речи, обогащению словаря, формированию грамматического строя речи.</a:t>
            </a:r>
          </a:p>
        </p:txBody>
      </p:sp>
    </p:spTree>
    <p:extLst>
      <p:ext uri="{BB962C8B-B14F-4D97-AF65-F5344CB8AC3E}">
        <p14:creationId xmlns:p14="http://schemas.microsoft.com/office/powerpoint/2010/main" xmlns="" val="28478283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07904" y="1090552"/>
            <a:ext cx="3419334" cy="3960440"/>
          </a:xfrm>
        </p:spPr>
        <p:txBody>
          <a:bodyPr>
            <a:noAutofit/>
          </a:bodyPr>
          <a:lstStyle/>
          <a:p>
            <a:pPr algn="l"/>
            <a:r>
              <a:rPr lang="ru-RU" sz="1600" dirty="0"/>
              <a:t> </a:t>
            </a:r>
            <a:r>
              <a:rPr lang="ru-RU" sz="1600" dirty="0" smtClean="0"/>
              <a:t>      </a:t>
            </a:r>
            <a:r>
              <a:rPr lang="ru-RU" sz="16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Экскурсия </a:t>
            </a:r>
            <a:r>
              <a:rPr lang="ru-RU" sz="1600" dirty="0">
                <a:solidFill>
                  <a:srgbClr val="002060"/>
                </a:solidFill>
                <a:latin typeface="Comic Sans MS" panose="030F0702030302020204" pitchFamily="66" charset="0"/>
              </a:rPr>
              <a:t>на пищеблок. Знакомство с поварами.</a:t>
            </a:r>
            <a:br>
              <a:rPr lang="ru-RU" sz="1600" dirty="0">
                <a:solidFill>
                  <a:srgbClr val="002060"/>
                </a:solidFill>
                <a:latin typeface="Comic Sans MS" panose="030F0702030302020204" pitchFamily="66" charset="0"/>
              </a:rPr>
            </a:br>
            <a:r>
              <a:rPr lang="ru-RU" sz="1600" dirty="0">
                <a:solidFill>
                  <a:srgbClr val="002060"/>
                </a:solidFill>
                <a:latin typeface="Comic Sans MS" panose="030F0702030302020204" pitchFamily="66" charset="0"/>
              </a:rPr>
              <a:t>Экскурсия в кабинет кастелянши. Знакомство с ней.</a:t>
            </a:r>
            <a:br>
              <a:rPr lang="ru-RU" sz="1600" dirty="0">
                <a:solidFill>
                  <a:srgbClr val="002060"/>
                </a:solidFill>
                <a:latin typeface="Comic Sans MS" panose="030F0702030302020204" pitchFamily="66" charset="0"/>
              </a:rPr>
            </a:br>
            <a:r>
              <a:rPr lang="ru-RU" sz="1600" dirty="0">
                <a:solidFill>
                  <a:srgbClr val="002060"/>
                </a:solidFill>
                <a:latin typeface="Comic Sans MS" panose="030F0702030302020204" pitchFamily="66" charset="0"/>
              </a:rPr>
              <a:t>Рассказ кастелянши о своей профессии.</a:t>
            </a:r>
            <a:br>
              <a:rPr lang="ru-RU" sz="1600" dirty="0">
                <a:solidFill>
                  <a:srgbClr val="002060"/>
                </a:solidFill>
                <a:latin typeface="Comic Sans MS" panose="030F0702030302020204" pitchFamily="66" charset="0"/>
              </a:rPr>
            </a:br>
            <a:r>
              <a:rPr lang="ru-RU" sz="1600" dirty="0">
                <a:solidFill>
                  <a:srgbClr val="002060"/>
                </a:solidFill>
                <a:latin typeface="Comic Sans MS" panose="030F0702030302020204" pitchFamily="66" charset="0"/>
              </a:rPr>
              <a:t>Экскурсия в медицинский </a:t>
            </a:r>
            <a:r>
              <a:rPr lang="ru-RU" sz="16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кабинет</a:t>
            </a:r>
            <a:r>
              <a:rPr lang="ru-RU" sz="1600" dirty="0">
                <a:solidFill>
                  <a:srgbClr val="002060"/>
                </a:solidFill>
                <a:latin typeface="Comic Sans MS" panose="030F0702030302020204" pitchFamily="66" charset="0"/>
              </a:rPr>
              <a:t/>
            </a:r>
            <a:br>
              <a:rPr lang="ru-RU" sz="1600" dirty="0">
                <a:solidFill>
                  <a:srgbClr val="002060"/>
                </a:solidFill>
                <a:latin typeface="Comic Sans MS" panose="030F0702030302020204" pitchFamily="66" charset="0"/>
              </a:rPr>
            </a:br>
            <a:r>
              <a:rPr lang="ru-RU" sz="1600" dirty="0">
                <a:solidFill>
                  <a:srgbClr val="002060"/>
                </a:solidFill>
                <a:latin typeface="Comic Sans MS" panose="030F0702030302020204" pitchFamily="66" charset="0"/>
              </a:rPr>
              <a:t>Рассказ медсестры о своей профессии, ее важности и необходимости в детском саду.</a:t>
            </a:r>
            <a:br>
              <a:rPr lang="ru-RU" sz="1600" dirty="0">
                <a:solidFill>
                  <a:srgbClr val="002060"/>
                </a:solidFill>
                <a:latin typeface="Comic Sans MS" panose="030F0702030302020204" pitchFamily="66" charset="0"/>
              </a:rPr>
            </a:br>
            <a:r>
              <a:rPr lang="ru-RU" sz="16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Экскурсия  в  </a:t>
            </a:r>
            <a:r>
              <a:rPr lang="ru-RU" sz="1600" dirty="0">
                <a:solidFill>
                  <a:srgbClr val="002060"/>
                </a:solidFill>
                <a:latin typeface="Comic Sans MS" panose="030F0702030302020204" pitchFamily="66" charset="0"/>
              </a:rPr>
              <a:t>прачечную. Рассказ работника прачечной о своей работе с показом действий.</a:t>
            </a:r>
            <a:r>
              <a:rPr lang="ru-RU" sz="16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/>
            </a:r>
            <a:br>
              <a:rPr lang="ru-RU" sz="1600" dirty="0" smtClean="0">
                <a:solidFill>
                  <a:srgbClr val="002060"/>
                </a:solidFill>
                <a:latin typeface="Comic Sans MS" panose="030F0702030302020204" pitchFamily="66" charset="0"/>
              </a:rPr>
            </a:br>
            <a:endParaRPr lang="ru-RU" sz="16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26" name="Picture 2" descr="C:\Users\Admin\Desktop\ФОТКИ\фото с  01.09 - 20.11\20190926_091019.jpg"/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316" r="21500"/>
          <a:stretch/>
        </p:blipFill>
        <p:spPr bwMode="auto">
          <a:xfrm rot="21036126">
            <a:off x="181490" y="1518460"/>
            <a:ext cx="3318325" cy="2146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\Desktop\ФОТКИ\фото с  01.09 - 20.11\20190926_09144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76256" y="1284206"/>
            <a:ext cx="2267744" cy="4665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51920" y="4790085"/>
            <a:ext cx="2946970" cy="1663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4" descr="C:\Users\Admin\Desktop\ФОТКИ\фото с  01.09 - 20.11\20191114_09072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772364">
            <a:off x="277563" y="3814286"/>
            <a:ext cx="3463817" cy="2148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2051720" y="509626"/>
            <a:ext cx="4114800" cy="5809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smtClean="0">
                <a:solidFill>
                  <a:srgbClr val="FF0000"/>
                </a:solidFill>
              </a:rPr>
              <a:t> </a:t>
            </a:r>
            <a:r>
              <a:rPr lang="ru-RU" sz="2400" b="1" smtClean="0">
                <a:solidFill>
                  <a:srgbClr val="FF0000"/>
                </a:solidFill>
                <a:latin typeface="Comic Sans MS" panose="030F0702030302020204" pitchFamily="66" charset="0"/>
              </a:rPr>
              <a:t>Сюжетно ролевая  игра</a:t>
            </a:r>
            <a:endParaRPr lang="ru-RU" sz="24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498048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71541" y="3612422"/>
            <a:ext cx="4680520" cy="2373420"/>
          </a:xfrm>
        </p:spPr>
        <p:txBody>
          <a:bodyPr>
            <a:noAutofit/>
          </a:bodyPr>
          <a:lstStyle/>
          <a:p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Праздничные мероприятия - это не только яркие впечатления, позитивные эмоции, подарки. Это способ получения детьми знаний и опыта в различных образовательных областях. В праздничной атмосфере ребенку легче постичь неизведанное и расширить представления об окружающем мире, научиться красиво и грамотно говорить, считать, петь, рисовать, проявлять творческие способности.</a:t>
            </a:r>
          </a:p>
        </p:txBody>
      </p:sp>
      <p:pic>
        <p:nvPicPr>
          <p:cNvPr id="15362" name="Picture 2" descr="C:\Users\Admin\Desktop\ФОТКИ\фото 24.11\20191122_10360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9252" y="1340458"/>
            <a:ext cx="4378709" cy="212853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363" name="Picture 3" descr="C:\Users\Admin\Desktop\ФОТКИ\фото с  01.09 - 20.11\20191101_09400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305588"/>
            <a:ext cx="4443923" cy="21602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279" t="1803" r="9293" b="19839"/>
          <a:stretch/>
        </p:blipFill>
        <p:spPr bwMode="auto">
          <a:xfrm>
            <a:off x="156080" y="3577427"/>
            <a:ext cx="3770641" cy="275518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74902" y="597702"/>
            <a:ext cx="4736899" cy="560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574902" y="597702"/>
            <a:ext cx="58143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Организация культурно - досуговой деятельности</a:t>
            </a:r>
          </a:p>
        </p:txBody>
      </p:sp>
    </p:spTree>
    <p:extLst>
      <p:ext uri="{BB962C8B-B14F-4D97-AF65-F5344CB8AC3E}">
        <p14:creationId xmlns:p14="http://schemas.microsoft.com/office/powerpoint/2010/main" xmlns="" val="29412984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203848" y="3212976"/>
            <a:ext cx="2808312" cy="926976"/>
          </a:xfrm>
        </p:spPr>
        <p:txBody>
          <a:bodyPr>
            <a:noAutofit/>
          </a:bodyPr>
          <a:lstStyle/>
          <a:p>
            <a:r>
              <a:rPr lang="ru-RU" b="1" i="1" dirty="0" smtClean="0">
                <a:solidFill>
                  <a:srgbClr val="FF0000"/>
                </a:solidFill>
              </a:rPr>
              <a:t>Спасибо за  внимание!</a:t>
            </a:r>
            <a:endParaRPr lang="ru-RU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840479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268760"/>
            <a:ext cx="5544616" cy="1224136"/>
          </a:xfrm>
        </p:spPr>
        <p:txBody>
          <a:bodyPr>
            <a:noAutofit/>
          </a:bodyPr>
          <a:lstStyle/>
          <a:p>
            <a:r>
              <a:rPr lang="ru-RU" sz="1400" b="1" i="1" dirty="0">
                <a:solidFill>
                  <a:srgbClr val="C00000"/>
                </a:solidFill>
              </a:rPr>
              <a:t>Детям, как растениям, нужно гораздо больше свободы, возможности познать себя</a:t>
            </a:r>
            <a:r>
              <a:rPr lang="ru-RU" sz="1400" b="1" i="1" dirty="0" smtClean="0">
                <a:solidFill>
                  <a:srgbClr val="C00000"/>
                </a:solidFill>
              </a:rPr>
              <a:t>»  </a:t>
            </a:r>
            <a:r>
              <a:rPr lang="ru-RU" sz="1400" b="1" i="1" dirty="0" smtClean="0">
                <a:solidFill>
                  <a:srgbClr val="C00000"/>
                </a:solidFill>
              </a:rPr>
              <a:t/>
            </a:r>
            <a:br>
              <a:rPr lang="ru-RU" sz="1400" b="1" i="1" dirty="0" smtClean="0">
                <a:solidFill>
                  <a:srgbClr val="C00000"/>
                </a:solidFill>
              </a:rPr>
            </a:br>
            <a:r>
              <a:rPr lang="ru-RU" sz="1400" b="1" i="1" dirty="0" smtClean="0">
                <a:solidFill>
                  <a:srgbClr val="C00000"/>
                </a:solidFill>
              </a:rPr>
              <a:t> </a:t>
            </a:r>
            <a:r>
              <a:rPr lang="ru-RU" sz="1400" b="1" i="1" dirty="0" smtClean="0">
                <a:solidFill>
                  <a:srgbClr val="C00000"/>
                </a:solidFill>
              </a:rPr>
              <a:t>                                                                         </a:t>
            </a:r>
            <a:r>
              <a:rPr lang="ru-RU" sz="1400" b="1" i="1" dirty="0" smtClean="0">
                <a:solidFill>
                  <a:srgbClr val="C00000"/>
                </a:solidFill>
              </a:rPr>
              <a:t>Альберт </a:t>
            </a:r>
            <a:r>
              <a:rPr lang="ru-RU" sz="1400" b="1" i="1" dirty="0" err="1">
                <a:solidFill>
                  <a:srgbClr val="C00000"/>
                </a:solidFill>
              </a:rPr>
              <a:t>Энштейн</a:t>
            </a:r>
            <a:endParaRPr lang="ru-RU" sz="1400" b="1" i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132856"/>
            <a:ext cx="3384376" cy="37444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 smtClean="0"/>
              <a:t>              </a:t>
            </a:r>
          </a:p>
          <a:p>
            <a:pPr marL="0" indent="0" algn="ctr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дошкольном возрасте основной вид деятельности - это игра. Значительный опыт накапливается ребенком в игре. Из своего игрового опыта ребенок черпает представления, которые он связывает со словом. Игра и труд являются сильнейшими стимулами для проявления детской самостоятельности в области языка. </a:t>
            </a:r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C:\Users\Admin\Desktop\ФОТКИ\фото с  01.09 - 20.11\20191114_10511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4300" r="-4304"/>
          <a:stretch/>
        </p:blipFill>
        <p:spPr bwMode="auto">
          <a:xfrm>
            <a:off x="5724128" y="191690"/>
            <a:ext cx="2998526" cy="388538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Admin\Desktop\ФОТКИ\фото с  01.09 - 20.11\20191114_104505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817" b="16675"/>
          <a:stretch/>
        </p:blipFill>
        <p:spPr bwMode="auto">
          <a:xfrm>
            <a:off x="3898685" y="4077072"/>
            <a:ext cx="4966966" cy="24482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2473161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2" y="404664"/>
            <a:ext cx="4896544" cy="720080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ru-RU" sz="20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Развитие речи </a:t>
            </a:r>
            <a:r>
              <a:rPr lang="ru-RU" sz="20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и мелкая  </a:t>
            </a:r>
            <a:br>
              <a:rPr lang="ru-RU" sz="2000" dirty="0" smtClean="0">
                <a:solidFill>
                  <a:srgbClr val="FF0000"/>
                </a:solidFill>
                <a:latin typeface="Comic Sans MS" panose="030F0702030302020204" pitchFamily="66" charset="0"/>
              </a:rPr>
            </a:br>
            <a:r>
              <a:rPr lang="ru-RU" sz="20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моторика   рук</a:t>
            </a:r>
            <a:endParaRPr lang="ru-RU" sz="20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5580112" y="4017392"/>
            <a:ext cx="3275856" cy="284060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600" dirty="0" smtClean="0"/>
              <a:t>  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Пальцы </a:t>
            </a:r>
            <a:r>
              <a:rPr lang="ru-RU" sz="1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рук наделены большим количеством рецепторов, посылающих импульсы в центральную нервную систему человека. Уже доказано, что даже такие простые упражнения, как «Ладушки», «Сорока-белобока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»  </a:t>
            </a:r>
            <a:r>
              <a:rPr lang="ru-RU" sz="1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 другие не просто развлечения для малышей.</a:t>
            </a:r>
          </a:p>
        </p:txBody>
      </p:sp>
      <p:pic>
        <p:nvPicPr>
          <p:cNvPr id="4" name="Picture 2" descr="C:\Users\Admin\Desktop\Развитие речи\20191121_17133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1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79713" y="1241289"/>
            <a:ext cx="5472608" cy="266029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Admin\Desktop\ФОТКИ\фото 24.11\20191125_11410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3818" y="3890519"/>
            <a:ext cx="4930460" cy="23967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1955720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dmin\Desktop\Развитие речи\20190904_162530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907263">
            <a:off x="242577" y="948308"/>
            <a:ext cx="4283791" cy="2873152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6" name="Picture 2" descr="C:\Users\Admin\Desktop\Развитие речи\20200206_07325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484465">
            <a:off x="3350825" y="3698564"/>
            <a:ext cx="5036447" cy="24482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3203848" y="548679"/>
            <a:ext cx="4441872" cy="720080"/>
          </a:xfrm>
        </p:spPr>
        <p:txBody>
          <a:bodyPr>
            <a:noAutofit/>
          </a:bodyPr>
          <a:lstStyle/>
          <a:p>
            <a:r>
              <a:rPr lang="ru-RU" sz="1600" dirty="0" smtClean="0"/>
              <a:t> </a:t>
            </a:r>
            <a:r>
              <a:rPr lang="ru-RU" sz="16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ru-RU" sz="2400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Утренняя  встреча</a:t>
            </a:r>
            <a:endParaRPr lang="ru-RU" sz="2400" b="1" u="sng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Заголовок 7"/>
          <p:cNvSpPr txBox="1">
            <a:spLocks/>
          </p:cNvSpPr>
          <p:nvPr/>
        </p:nvSpPr>
        <p:spPr>
          <a:xfrm>
            <a:off x="4572000" y="1412776"/>
            <a:ext cx="4464496" cy="24482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Утренний сбор 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группе - это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прежде всего, возможность побыть вместе, рассказать, о чем думают, поделиться впечатлениями. Один из способов организации свободного общения и развития речи детей. В ходе утреннего приема дошкольники учатся правилам речевого диалога, умению выражать 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своё мнение, 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обогащается и 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активизируется 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словарный 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запас у детей.</a:t>
            </a:r>
            <a:endParaRPr lang="ru-RU" sz="1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131773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980727"/>
            <a:ext cx="3528392" cy="864096"/>
          </a:xfrm>
        </p:spPr>
        <p:txBody>
          <a:bodyPr>
            <a:normAutofit/>
          </a:bodyPr>
          <a:lstStyle/>
          <a:p>
            <a:r>
              <a:rPr lang="ru-RU" sz="240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Бизиборд</a:t>
            </a:r>
            <a:r>
              <a:rPr lang="ru-RU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, игры  шнуровки</a:t>
            </a:r>
            <a:r>
              <a:rPr lang="ru-RU" sz="2400" dirty="0" smtClean="0">
                <a:solidFill>
                  <a:srgbClr val="FF0000"/>
                </a:solidFill>
              </a:rPr>
              <a:t>.</a:t>
            </a:r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10243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994673" y="3035519"/>
            <a:ext cx="4634056" cy="225266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49729" y="620688"/>
            <a:ext cx="4482993" cy="25392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363644" y="3028955"/>
            <a:ext cx="4608512" cy="224024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08104" y="3972136"/>
            <a:ext cx="3261980" cy="15464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004048" y="3501008"/>
            <a:ext cx="3474734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 </a:t>
            </a:r>
          </a:p>
          <a:p>
            <a:pPr algn="ctr"/>
            <a:r>
              <a:rPr lang="ru-RU" sz="1600" dirty="0"/>
              <a:t> </a:t>
            </a:r>
            <a:r>
              <a:rPr lang="ru-RU" sz="1600" dirty="0" smtClean="0"/>
              <a:t>  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Игры  шнуровки, </a:t>
            </a:r>
            <a:r>
              <a:rPr lang="ru-RU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бизиборд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развивает 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воображение, внимание, сенсорное восприятие, усидчивость, зрительно-моторную координацию, мелкую моторику пальцев рук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65223129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dmin\Desktop\ФОТКИ\фото с  01.09 - 20.11\20191112_09333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51920" y="3933056"/>
            <a:ext cx="4443923" cy="23232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96752"/>
            <a:ext cx="4552984" cy="27363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932040" y="1268760"/>
            <a:ext cx="3816424" cy="2448272"/>
          </a:xfrm>
        </p:spPr>
        <p:txBody>
          <a:bodyPr>
            <a:normAutofit/>
          </a:bodyPr>
          <a:lstStyle/>
          <a:p>
            <a:r>
              <a:rPr lang="ru-RU" sz="1800" dirty="0" smtClean="0">
                <a:latin typeface="Comic Sans MS" panose="030F0702030302020204" pitchFamily="66" charset="0"/>
              </a:rPr>
              <a:t> 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Развитие  речи  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физкультурное  занятие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0949157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Admin\Desktop\Развитие речи\20191213_16264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76336" y="692696"/>
            <a:ext cx="5336024" cy="29493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Admin\Desktop\Развитие речи\20191230_105747(0)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849235" y="3696843"/>
            <a:ext cx="4142272" cy="208823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C:\Users\Admin\Desktop\Развитие речи\20190909_16491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3717032"/>
            <a:ext cx="6188574" cy="300833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132856"/>
            <a:ext cx="2520280" cy="1152128"/>
          </a:xfrm>
        </p:spPr>
        <p:txBody>
          <a:bodyPr>
            <a:normAutofit fontScale="90000"/>
          </a:bodyPr>
          <a:lstStyle/>
          <a:p>
            <a:r>
              <a:rPr lang="ru-RU" sz="1600" dirty="0" smtClean="0"/>
              <a:t> </a:t>
            </a:r>
            <a:r>
              <a:rPr lang="ru-RU" sz="32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Подвижные  игры</a:t>
            </a:r>
            <a:endParaRPr lang="ru-RU" sz="32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0409615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C:\Users\Admin\Desktop\Развитие речи\20191113_16043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73033" y="3645024"/>
            <a:ext cx="5628969" cy="27363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Admin\Desktop\Развитие речи\20191226_10202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59832" y="980728"/>
            <a:ext cx="5332708" cy="25922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251520" y="3573016"/>
            <a:ext cx="2736304" cy="2808312"/>
          </a:xfrm>
        </p:spPr>
        <p:txBody>
          <a:bodyPr>
            <a:normAutofit fontScale="90000"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занятиях изобразительной деятельностью можно успешно развивать речевые средства: обогащать словарь детей новыми словами, уточнять значения слов, их грамматические формы.</a:t>
            </a:r>
            <a:r>
              <a:rPr lang="ru-RU" sz="1800" dirty="0">
                <a:solidFill>
                  <a:srgbClr val="002060"/>
                </a:solidFill>
                <a:latin typeface="Comic Sans MS" panose="030F0702030302020204" pitchFamily="66" charset="0"/>
              </a:rPr>
              <a:t/>
            </a:r>
            <a:br>
              <a:rPr lang="ru-RU" sz="1800" dirty="0">
                <a:solidFill>
                  <a:srgbClr val="002060"/>
                </a:solidFill>
                <a:latin typeface="Comic Sans MS" panose="030F0702030302020204" pitchFamily="66" charset="0"/>
              </a:rPr>
            </a:br>
            <a:r>
              <a:rPr lang="ru-RU" sz="18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  </a:t>
            </a:r>
            <a:endParaRPr lang="ru-RU" sz="18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Заголовок 8"/>
          <p:cNvSpPr txBox="1">
            <a:spLocks/>
          </p:cNvSpPr>
          <p:nvPr/>
        </p:nvSpPr>
        <p:spPr>
          <a:xfrm>
            <a:off x="1763688" y="326976"/>
            <a:ext cx="5976664" cy="725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600" dirty="0" smtClean="0"/>
              <a:t>    </a:t>
            </a:r>
            <a:r>
              <a:rPr lang="ru-RU" sz="1800" dirty="0" smtClean="0"/>
              <a:t> </a:t>
            </a:r>
            <a:r>
              <a:rPr lang="ru-RU" sz="18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ru-RU" sz="25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Продуктивная деятельность</a:t>
            </a:r>
            <a:endParaRPr lang="ru-RU" sz="25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7" name="Picture 3" descr="C:\Users\Admin\Desktop\Развитие речи\20200122_16242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06634" y="1877742"/>
            <a:ext cx="2370092" cy="12961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5052369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Admin\Desktop\Развитие речи\20191224_09282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4852774">
            <a:off x="2141967" y="2693813"/>
            <a:ext cx="4679387" cy="22747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Admin\Desktop\Развитие речи\20191016_09071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4995690">
            <a:off x="-524318" y="2854129"/>
            <a:ext cx="4600322" cy="223626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Admin\Desktop\ФОТКИ\фото с  01.09 - 20.11\20190920_11140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4856877">
            <a:off x="5052024" y="2641466"/>
            <a:ext cx="4501345" cy="218815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8"/>
          <p:cNvSpPr txBox="1">
            <a:spLocks/>
          </p:cNvSpPr>
          <p:nvPr/>
        </p:nvSpPr>
        <p:spPr>
          <a:xfrm>
            <a:off x="1979712" y="620688"/>
            <a:ext cx="5976664" cy="725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600" dirty="0" smtClean="0"/>
              <a:t>    </a:t>
            </a:r>
            <a:r>
              <a:rPr lang="ru-RU" sz="1800" dirty="0" smtClean="0"/>
              <a:t> </a:t>
            </a:r>
            <a:r>
              <a:rPr lang="ru-RU" sz="18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ru-RU" sz="25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Продуктивная деятельность</a:t>
            </a:r>
            <a:endParaRPr lang="ru-RU" sz="25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52154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1329</TotalTime>
  <Words>489</Words>
  <Application>Microsoft Office PowerPoint</Application>
  <PresentationFormat>Экран (4:3)</PresentationFormat>
  <Paragraphs>41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Слайд 1</vt:lpstr>
      <vt:lpstr>Детям, как растениям, нужно гораздо больше свободы, возможности познать себя»                                                                             Альберт Энштейн</vt:lpstr>
      <vt:lpstr> Развитие речи и мелкая   моторика   рук</vt:lpstr>
      <vt:lpstr>  Утренняя  встреча</vt:lpstr>
      <vt:lpstr>Бизиборд, игры  шнуровки.</vt:lpstr>
      <vt:lpstr> Развитие  речи  и  физкультурное  занятие</vt:lpstr>
      <vt:lpstr> Подвижные  игры</vt:lpstr>
      <vt:lpstr>     На занятиях изобразительной деятельностью можно успешно развивать речевые средства: обогащать словарь детей новыми словами, уточнять значения слов, их грамматические формы.    </vt:lpstr>
      <vt:lpstr>Слайд 9</vt:lpstr>
      <vt:lpstr>             Конструктивная деятельность тесно связана с развитием речи детей  </vt:lpstr>
      <vt:lpstr>      Прогулки     наблюдения</vt:lpstr>
      <vt:lpstr>Прогулки  - идеальный  способ  эффективно  и  легко  развивать  речь  ребенка. Девиз  педагога: «ГУЛЯЕМ  И  РАЗГОВАРИВАЕМ»</vt:lpstr>
      <vt:lpstr>         Важнейшие условия правильной речи - это плавный длительный выдох, четкая ненапряженная артикуляция. Самомассаж - это массаж, выполняемый самим ребенком.    Упражнения для релаксации способствуют расслаблению, снятию напряжения.  </vt:lpstr>
      <vt:lpstr> </vt:lpstr>
      <vt:lpstr> Сюжетно ролевая  игра</vt:lpstr>
      <vt:lpstr>       Экскурсия на пищеблок. Знакомство с поварами. Экскурсия в кабинет кастелянши. Знакомство с ней. Рассказ кастелянши о своей профессии. Экскурсия в медицинский кабинет Рассказ медсестры о своей профессии, ее важности и необходимости в детском саду.  Экскурсия  в  прачечную. Рассказ работника прачечной о своей работе с показом действий. </vt:lpstr>
      <vt:lpstr>Праздничные мероприятия - это не только яркие впечатления, позитивные эмоции, подарки. Это способ получения детьми знаний и опыта в различных образовательных областях. В праздничной атмосфере ребенку легче постичь неизведанное и расширить представления об окружающем мире, научиться красиво и грамотно говорить, считать, петь, рисовать, проявлять творческие способности.</vt:lpstr>
      <vt:lpstr>Спасибо за 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Пользователь Windows</cp:lastModifiedBy>
  <cp:revision>63</cp:revision>
  <dcterms:created xsi:type="dcterms:W3CDTF">2020-03-10T14:37:19Z</dcterms:created>
  <dcterms:modified xsi:type="dcterms:W3CDTF">2021-03-10T16:00:26Z</dcterms:modified>
</cp:coreProperties>
</file>