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handoutMasterIdLst>
    <p:handoutMasterId r:id="rId18"/>
  </p:handoutMasterIdLst>
  <p:sldIdLst>
    <p:sldId id="256" r:id="rId3"/>
    <p:sldId id="257" r:id="rId4"/>
    <p:sldId id="258" r:id="rId5"/>
    <p:sldId id="261" r:id="rId6"/>
    <p:sldId id="259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CCCC"/>
    <a:srgbClr val="00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1F632-97E9-4495-8907-078249D62746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BBDB7-7492-4683-B75D-8716296C6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108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CB350117-D701-4CFF-9DA1-A426169CA7C3}" type="datetimeFigureOut">
              <a:rPr lang="ru-RU" smtClean="0"/>
              <a:pPr/>
              <a:t>22.07.2021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4182E9D2-5690-416C-BE3A-1138FDD0C1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099" y="0"/>
            <a:ext cx="9135901" cy="6858000"/>
          </a:xfrm>
          <a:prstGeom prst="rect">
            <a:avLst/>
          </a:prstGeom>
        </p:spPr>
      </p:pic>
      <p:pic>
        <p:nvPicPr>
          <p:cNvPr id="9" name="Picture 3" descr="stem_leaf.png"/>
          <p:cNvPicPr/>
          <p:nvPr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lum bright="-29000" contrast="44000"/>
          </a:blip>
          <a:srcRect/>
          <a:stretch>
            <a:fillRect/>
          </a:stretch>
        </p:blipFill>
        <p:spPr>
          <a:xfrm>
            <a:off x="6000760" y="2071678"/>
            <a:ext cx="2413907" cy="45556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71600" y="908720"/>
            <a:ext cx="551286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ТРЕБОВАНИЯ</a:t>
            </a:r>
            <a:endParaRPr lang="ru-RU" sz="6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1844824"/>
            <a:ext cx="464347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 РЕЧИ ПЕДАГОГА</a:t>
            </a:r>
            <a:endParaRPr lang="ru-RU" sz="6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357166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/>
                </a:solidFill>
                <a:latin typeface="+mj-lt"/>
                <a:cs typeface="Arial" pitchFamily="34" charset="0"/>
              </a:rPr>
              <a:t>Муниципальное бюджетное  дошкольное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chemeClr val="bg2"/>
                </a:solidFill>
                <a:latin typeface="+mj-lt"/>
                <a:cs typeface="Arial" pitchFamily="34" charset="0"/>
              </a:rPr>
              <a:t>детский сад № 45 «Волчок»</a:t>
            </a:r>
            <a:endParaRPr lang="ru-RU" sz="1400" b="1" dirty="0">
              <a:solidFill>
                <a:schemeClr val="bg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868144" y="4437112"/>
            <a:ext cx="2959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старший воспитатель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Московец</a:t>
            </a: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Оксана Николаевна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5949280"/>
            <a:ext cx="2915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Сургут</a:t>
            </a:r>
            <a:endParaRPr lang="ru-RU" sz="1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 descr="https://i10.fotocdn.net/s124/b115cc9a8acf5887/user_xl/28319412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988840"/>
            <a:ext cx="2814916" cy="29036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81269" y="2060848"/>
            <a:ext cx="84296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Педагогу следует учитывать, что именно в дошкольном возрасте закладываются представления о структурных компонентах связного высказывания, формируются навыки использования различных способов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внутритекстовой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связи.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622" y="500042"/>
            <a:ext cx="436048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Логичность 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35901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96" y="1827716"/>
            <a:ext cx="82868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расширять словарный запас но и помогает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сформировать у него навыки точности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словоупотребления, выразительности и образности речи.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71480"/>
            <a:ext cx="3490058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Богатство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2217943"/>
            <a:ext cx="821537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57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572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соответствовать ситуации и условиям общения.</a:t>
            </a:r>
          </a:p>
          <a:p>
            <a:pPr marR="0" lvl="0" indent="1857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572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Уместность речи педагога предполагает, прежде всего, обладание чувством стиля.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109" y="500042"/>
            <a:ext cx="432842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Уместность 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71670" y="1142984"/>
            <a:ext cx="6019597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Регуляция темпа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500306"/>
            <a:ext cx="8286808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>
              <a:lnSpc>
                <a:spcPct val="90000"/>
              </a:lnSpc>
              <a:buBlip>
                <a:blip r:embed="rId3"/>
              </a:buBlip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Ребенок не способен следить за содержанием слишком быстрой речи.</a:t>
            </a:r>
          </a:p>
          <a:p>
            <a:pPr indent="185738">
              <a:lnSpc>
                <a:spcPct val="90000"/>
              </a:lnSpc>
              <a:buBlip>
                <a:blip r:embed="rId3"/>
              </a:buBlip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185738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185738">
              <a:lnSpc>
                <a:spcPct val="90000"/>
              </a:lnSpc>
              <a:buBlip>
                <a:blip r:embed="rId3"/>
              </a:buBlip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Недопустима и слишком медленная, растянутая речь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85728"/>
            <a:ext cx="8387232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Регуляция силы голоса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71612"/>
            <a:ext cx="81758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говорить настолько громко или тихо, насколько этого требуют условия момента или содержания речи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3286124"/>
            <a:ext cx="598914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Голос воспитателя</a:t>
            </a:r>
            <a:endParaRPr lang="ru-RU" sz="48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221088"/>
            <a:ext cx="745520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должен быть:</a:t>
            </a:r>
          </a:p>
          <a:p>
            <a:pPr indent="185738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выразительным, </a:t>
            </a:r>
          </a:p>
          <a:p>
            <a:pPr indent="185738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звучным, </a:t>
            </a:r>
          </a:p>
          <a:p>
            <a:pPr indent="185738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энергичным, </a:t>
            </a:r>
          </a:p>
          <a:p>
            <a:pPr indent="185738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привлекать внимание, но не раздражать, </a:t>
            </a:r>
          </a:p>
          <a:p>
            <a:pPr indent="185738">
              <a:lnSpc>
                <a:spcPct val="9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звать к действию, а не убаюкивать.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29846" y="1107867"/>
            <a:ext cx="7643866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 </a:t>
            </a:r>
          </a:p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за</a:t>
            </a:r>
          </a:p>
          <a:p>
            <a:pPr algn="ctr"/>
            <a:r>
              <a:rPr lang="ru-RU" sz="80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внимание!</a:t>
            </a:r>
            <a:endParaRPr lang="ru-RU" sz="80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642918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009999"/>
                  </a:solidFill>
                </a:ln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Культура речи детей неразрывно связана с культурой речи воспитателя и всех окружающих</a:t>
            </a:r>
            <a:endParaRPr lang="ru-RU" sz="3200" b="1" dirty="0">
              <a:ln w="11430">
                <a:solidFill>
                  <a:srgbClr val="009999"/>
                </a:solidFill>
              </a:ln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362" name="Picture 2" descr="https://img2.freepng.ru/20191011/yot/transparent-cartoon-sharing-reading-child-5da68c3c16d4b0.7959665615711959640935.jpg"/>
          <p:cNvPicPr>
            <a:picLocks noChangeAspect="1" noChangeArrowheads="1"/>
          </p:cNvPicPr>
          <p:nvPr/>
        </p:nvPicPr>
        <p:blipFill>
          <a:blip r:embed="rId3" cstate="print"/>
          <a:srcRect l="14271" r="16411"/>
          <a:stretch>
            <a:fillRect/>
          </a:stretch>
        </p:blipFill>
        <p:spPr bwMode="auto">
          <a:xfrm>
            <a:off x="755576" y="2348880"/>
            <a:ext cx="2448272" cy="2433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8215370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>
                  <a:solidFill>
                    <a:srgbClr val="009999"/>
                  </a:solidFill>
                </a:ln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Плодотворно работать над речью детей может только воспитатель, владеющий собственной речью и постоянно заботящийся об ее усовершенствовании</a:t>
            </a:r>
            <a:endParaRPr lang="ru-RU" sz="2800" b="1" dirty="0">
              <a:ln w="11430">
                <a:solidFill>
                  <a:srgbClr val="009999"/>
                </a:solidFill>
              </a:ln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226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2420888"/>
            <a:ext cx="1663888" cy="2593708"/>
          </a:xfrm>
          <a:prstGeom prst="rect">
            <a:avLst/>
          </a:prstGeom>
        </p:spPr>
      </p:pic>
      <p:pic>
        <p:nvPicPr>
          <p:cNvPr id="8" name="Рисунок 7" descr="69261094_05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flipH="1">
            <a:off x="611560" y="3284984"/>
            <a:ext cx="1625974" cy="2693262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61137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Необходимо учитывать:</a:t>
            </a:r>
            <a:endParaRPr lang="ru-RU" sz="48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28586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Возраст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жизненный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опыт ребенка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общении с ним.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214554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Чем младше ребенок, тем проще должна быть синтаксическая структура обращенной к нему речи: предложения должны быть короткими простыми.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1-95.pn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357694"/>
            <a:ext cx="3361905" cy="1952381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29124" y="928670"/>
            <a:ext cx="4384534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Грамотность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5412" y="2420888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>
              <a:buBlip>
                <a:blip r:embed="rId3"/>
              </a:buBlip>
              <a:tabLst>
                <a:tab pos="449263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Следует разбираться в особенностях своей речи, </a:t>
            </a:r>
          </a:p>
          <a:p>
            <a:pPr indent="185738">
              <a:buBlip>
                <a:blip r:embed="rId3"/>
              </a:buBlip>
              <a:tabLst>
                <a:tab pos="449263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Учитывать ее ошибки и погрешности, </a:t>
            </a:r>
          </a:p>
          <a:p>
            <a:pPr indent="185738">
              <a:buBlip>
                <a:blip r:embed="rId3"/>
              </a:buBlip>
              <a:tabLst>
                <a:tab pos="449263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Бороться с ними путем постоянного самоконтроля и совершенствования своего языка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785794"/>
            <a:ext cx="45942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5400" b="1" i="0" u="none" strike="noStrike" normalizeH="0" baseline="0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Точность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786058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5738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457200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Соответствие смыслового содержания речи и информации, которая лежит в ее основе. </a:t>
            </a:r>
          </a:p>
          <a:p>
            <a:pPr lvl="0" indent="185738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457200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Особое внимание педагогу следует обратить на семантическую (смысловую) сторону речи, что способствует формированию у детей навыков точности словоупотребления.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71736" y="500042"/>
            <a:ext cx="6211957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Эмоциональность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000240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5738">
              <a:buBlip>
                <a:blip r:embed="rId3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Дети отзывчивы на эмоциональное поведение взрослых; </a:t>
            </a:r>
          </a:p>
          <a:p>
            <a:pPr indent="185738">
              <a:buBlip>
                <a:blip r:embed="rId3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Проявляют эмоциональную чуткость ко всем действиям педагога, особым образом реагируя на его голос, настроение, мимику, жесты.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4282" y="285728"/>
            <a:ext cx="5990743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Выразительность</a:t>
            </a:r>
            <a:endParaRPr lang="ru-RU" sz="5400" b="1" dirty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95536" y="2537611"/>
            <a:ext cx="831986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indent="1635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интонация, </a:t>
            </a:r>
          </a:p>
          <a:p>
            <a:pPr lvl="1" indent="1635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темп речи, </a:t>
            </a:r>
          </a:p>
          <a:p>
            <a:pPr lvl="1" indent="1635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сила, </a:t>
            </a:r>
          </a:p>
          <a:p>
            <a:pPr lvl="1" indent="16351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высота голоса и др.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6248" y="428604"/>
            <a:ext cx="45353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5400" b="1" i="0" u="none" strike="noStrike" normalizeH="0" baseline="0" dirty="0" smtClean="0">
                <a:ln w="11430"/>
                <a:solidFill>
                  <a:srgbClr val="0099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Чистота </a:t>
            </a:r>
            <a:endParaRPr lang="ru-RU" sz="5400" b="1" dirty="0" smtClean="0">
              <a:ln w="11430"/>
              <a:solidFill>
                <a:srgbClr val="0099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20840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5738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457200" algn="l"/>
              </a:tabLst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Отсутствие в речи элементов, чуждых литературному языку. </a:t>
            </a:r>
          </a:p>
          <a:p>
            <a:pPr lvl="0" indent="185738" fontAlgn="base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  <a:tabLst>
                <a:tab pos="457200" algn="l"/>
              </a:tabLst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Устранение нелитературной лексики – одна из задач речевого развития детей дошкольного возраста.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13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BE135B8-1A27-4040-9F12-32549F8E1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Тема213</Template>
  <TotalTime>506</TotalTime>
  <Words>347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Тема213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речи педагога</dc:title>
  <dc:creator>Татьяна Булина</dc:creator>
  <cp:lastModifiedBy>Пользователь Windows</cp:lastModifiedBy>
  <cp:revision>38</cp:revision>
  <dcterms:created xsi:type="dcterms:W3CDTF">2013-01-20T16:18:43Z</dcterms:created>
  <dcterms:modified xsi:type="dcterms:W3CDTF">2021-07-22T17:08:07Z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TC300101909990</vt:lpwstr>
  </property>
</Properties>
</file>