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59" r:id="rId5"/>
    <p:sldId id="261" r:id="rId6"/>
    <p:sldId id="262" r:id="rId7"/>
    <p:sldId id="263" r:id="rId8"/>
    <p:sldId id="270" r:id="rId9"/>
    <p:sldId id="266" r:id="rId10"/>
    <p:sldId id="267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1" d="100"/>
          <a:sy n="61" d="100"/>
        </p:scale>
        <p:origin x="-1590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E703D8-24A1-45C4-A8B9-0D5F02AC04B0}" type="datetimeFigureOut">
              <a:rPr lang="ru-RU" smtClean="0"/>
              <a:t>22.05.2025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604E5-A643-4BAF-9EB3-92BDC759B8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39933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E703D8-24A1-45C4-A8B9-0D5F02AC04B0}" type="datetimeFigureOut">
              <a:rPr lang="ru-RU" smtClean="0"/>
              <a:t>22.05.2025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604E5-A643-4BAF-9EB3-92BDC759B8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6234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E703D8-24A1-45C4-A8B9-0D5F02AC04B0}" type="datetimeFigureOut">
              <a:rPr lang="ru-RU" smtClean="0"/>
              <a:t>22.05.2025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604E5-A643-4BAF-9EB3-92BDC759B8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72545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E703D8-24A1-45C4-A8B9-0D5F02AC04B0}" type="datetimeFigureOut">
              <a:rPr lang="ru-RU" smtClean="0"/>
              <a:t>22.05.2025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604E5-A643-4BAF-9EB3-92BDC759B8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97841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E703D8-24A1-45C4-A8B9-0D5F02AC04B0}" type="datetimeFigureOut">
              <a:rPr lang="ru-RU" smtClean="0"/>
              <a:t>22.05.2025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604E5-A643-4BAF-9EB3-92BDC759B8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44822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E703D8-24A1-45C4-A8B9-0D5F02AC04B0}" type="datetimeFigureOut">
              <a:rPr lang="ru-RU" smtClean="0"/>
              <a:t>22.05.2025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604E5-A643-4BAF-9EB3-92BDC759B8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89715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E703D8-24A1-45C4-A8B9-0D5F02AC04B0}" type="datetimeFigureOut">
              <a:rPr lang="ru-RU" smtClean="0"/>
              <a:t>22.05.2025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604E5-A643-4BAF-9EB3-92BDC759B8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36490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E703D8-24A1-45C4-A8B9-0D5F02AC04B0}" type="datetimeFigureOut">
              <a:rPr lang="ru-RU" smtClean="0"/>
              <a:t>22.05.2025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604E5-A643-4BAF-9EB3-92BDC759B8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39914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E703D8-24A1-45C4-A8B9-0D5F02AC04B0}" type="datetimeFigureOut">
              <a:rPr lang="ru-RU" smtClean="0"/>
              <a:t>22.05.2025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604E5-A643-4BAF-9EB3-92BDC759B8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51882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E703D8-24A1-45C4-A8B9-0D5F02AC04B0}" type="datetimeFigureOut">
              <a:rPr lang="ru-RU" smtClean="0"/>
              <a:t>22.05.2025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604E5-A643-4BAF-9EB3-92BDC759B8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14183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E703D8-24A1-45C4-A8B9-0D5F02AC04B0}" type="datetimeFigureOut">
              <a:rPr lang="ru-RU" smtClean="0"/>
              <a:t>22.05.2025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604E5-A643-4BAF-9EB3-92BDC759B8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99795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8000" r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E703D8-24A1-45C4-A8B9-0D5F02AC04B0}" type="datetimeFigureOut">
              <a:rPr lang="ru-RU" smtClean="0"/>
              <a:t>22.05.2025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1604E5-A643-4BAF-9EB3-92BDC759B8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90689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716016" y="188640"/>
            <a:ext cx="4104456" cy="6408712"/>
          </a:xfrm>
        </p:spPr>
        <p:txBody>
          <a:bodyPr>
            <a:noAutofit/>
          </a:bodyPr>
          <a:lstStyle/>
          <a:p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МБОУ СОШ № 28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Дошкольное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отделение Муханово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Доклад на педсовете</a:t>
            </a:r>
            <a:b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тему: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связной речи у детей старшего 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дошкольного</a:t>
            </a:r>
            <a:b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возраста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28.01.2023 г. </a:t>
            </a:r>
          </a:p>
        </p:txBody>
      </p:sp>
      <p:pic>
        <p:nvPicPr>
          <p:cNvPr id="5" name="Рисунок 4" descr="Picture background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638879"/>
            <a:ext cx="4104456" cy="561662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50183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116632"/>
            <a:ext cx="842493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подготовительной к школе группе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предлагаем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следующий порядок проведения занятий: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Пересказ с использованием серии сюжетных картин.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Пересказ с использованием опорных сигналов.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Составление рассказа (с элементами творчества) по серии сюжетных картин.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Составление рассказа (с элементами творчества) по одной сюжетной картине.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Составление описательных рассказов (с использованием схем).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Творческое рассказывание. </a:t>
            </a:r>
          </a:p>
        </p:txBody>
      </p:sp>
      <p:pic>
        <p:nvPicPr>
          <p:cNvPr id="3" name="Picture 2" descr="C:\Users\USER\Desktop\IMG_4298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35"/>
          <a:stretch/>
        </p:blipFill>
        <p:spPr bwMode="auto">
          <a:xfrm rot="10800000">
            <a:off x="1639207" y="2424955"/>
            <a:ext cx="5828611" cy="4164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82170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504" y="332656"/>
            <a:ext cx="903649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188640"/>
            <a:ext cx="8640960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Сегодня вопрос развития связной речи детей дошкольного возраста стоит особенно остро. Каждый второй ребёнок нуждается в коррекции развития речи. Причин, появления такого количества нарушений развития речи много: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ухудшение здоровья;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существенное сужение объёма «живого» общения родителей и детей;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снижающийся уровень бытовой культуры;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глобальное снижение уровня речевой культуры в обществе;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широкое распространение низкопробной бульварной литературы;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бедное, безграмотное «говорение» с экранов телевизоров;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агрессивно-примитивная речь, насаждаемая телевизионной рекламой, западными (американскими) боевиками и мультфильмами;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недостаточное внимание педагогов к речевому развитию ребёнка;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дисбаланс семейного воспитания в вопросах развития речи, что проявляется либо в его необоснованном стремлении к раннему обучению письменной речи в ущерб устной, либо в равнодушном к нему отношении.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Все это создает предпосылки и прямую угрозу надвигающейся языковой катастрофы не менее опасной, чем экологическая. Все сказанное позволяет сделать вывод, что к числу важнейших задач образовательного процесса с дошкольниками является формирование у них связной речи, а формирование словаря является базой для формирования связной речи детей. Богатство словаря есть признак высокого развития речи ребенка. Обогащение словарного запаса являются необходимым условием для развития коммуникативных умений детей. </a:t>
            </a:r>
          </a:p>
        </p:txBody>
      </p:sp>
    </p:spTree>
    <p:extLst>
      <p:ext uri="{BB962C8B-B14F-4D97-AF65-F5344CB8AC3E}">
        <p14:creationId xmlns:p14="http://schemas.microsoft.com/office/powerpoint/2010/main" val="227723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188641"/>
            <a:ext cx="8280920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детей с речевыми нарушениями характерна несформированность всех компонентов языковой системы: 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ограниченный словарный запас; 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грамматически неправильное построение фразы; 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фонетико-фонематическое несовершенство. 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Кроме этого, у большинства детей имеются нарушения внимания, словесно-логического мышления. Все это приводит к трудностям овладения связной речью. 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высказываниях детей с речевыми нарушениями отсутствует четкость и точность, предложения грамматически не оформлены.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 descr="Picture background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358740"/>
            <a:ext cx="2088232" cy="3011238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 descr="Picture background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3730057"/>
            <a:ext cx="2232248" cy="3011238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Picture background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6183" y="3340087"/>
            <a:ext cx="2088232" cy="295782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Picture background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053" y="3054479"/>
            <a:ext cx="2075451" cy="2568188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Picture background"/>
          <p:cNvPicPr/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41" t="16189" r="5731" b="18051"/>
          <a:stretch/>
        </p:blipFill>
        <p:spPr bwMode="auto">
          <a:xfrm>
            <a:off x="6238372" y="4818997"/>
            <a:ext cx="2679883" cy="194818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522643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39552" y="116632"/>
            <a:ext cx="842493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Мы работаем по программе Т. А. Ткаченко которая 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утверждает, что дети с речевыми нарушениями при формировании связной речи нуждаются во вспомогательных средствах. Эти вспомогательные средства должны облегчать и направлять процесс становления связной речи. 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Первым вспомогательным средством, необходимым при формировании связной речи, является наглядность, при которой (или по поводу которой) происходит речевой акт.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Второе вспомогательное средство – это моделирование плана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высказывания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4528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67544" y="188640"/>
            <a:ext cx="8676456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Мы  предлагаем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следующий порядок видов самостоятельного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рассказывания: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1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Пересказ рассказа, составленного по демонстрируемому действию. 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2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Составление рассказа по демонстрируемому действию. 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3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Пересказ рассказа с использованием фланелеграфа. 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4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Пересказ рассказа с использованием сюжетных картинок. 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5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Составление рассказа по серии сюжетных картинок. 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6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Пересказ рассказа с использованием одной сюжетной картины. 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7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Составление рассказа с использованием одной сюжетной картины. 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8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Описание предметов и объектов с использованием схем.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Пересказ рассказа, составленного по демонстрируемому действию. Здесь наглядность представлена максимально: в виде предметов, объектов и действий с ними, непосредственно наблюдаемых детьми.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Планом высказывания служит порядок действий, производимых на глазах детей. Необходимые речевые средства дает образец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рассказа.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Начинаются такие занятия со «спектакля», который разыгрывают дети из группы. Все действия «артистов» заранее обговариваются. Остальные дети наблюдают за ними. После «спектакля» педагог дает образец рассказа. Например, рассказ «Игра»: «Катя и Миша вошли в группу. Миша взял машину. Катя взяла куклу Барби. Миша катал машину. Катя причесывала куклу. Дети играли».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Далее педагог задает детям вопросы по содержанию рассказа. Дети должны отвечать полным предложением.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Причем  советуем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самом начале обучения не задавать детям вопрос: «Что делал?», так как ответ на него для детей очень труден. Здесь задаются вопросы: «Что катал Миша?», «Кого причесывала Катя?» После дети пересказывают рассказ по памяти (с использованием картинки). </a:t>
            </a:r>
          </a:p>
        </p:txBody>
      </p:sp>
    </p:spTree>
    <p:extLst>
      <p:ext uri="{BB962C8B-B14F-4D97-AF65-F5344CB8AC3E}">
        <p14:creationId xmlns:p14="http://schemas.microsoft.com/office/powerpoint/2010/main" val="3156004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260648"/>
            <a:ext cx="8352928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Составление рассказа по следам демонстрируемого действия. Наглядность и план высказывания аналогичный используемым на предыдущем этапе; усложнение достигается за счет отсутствия образца рассказа, что кроме того, позволяет разнообразить лексическое и грамматическое наполнение связной речи.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Пересказ рассказа с использованием фланелеграфа. В этом виде рассказывания непосредственное действие с предметами и объектами заменяются действиями на фланелеграфе с предметными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картинками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План рассказывания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обеспечивается порядком картинок, последовательно выставляемых на фланелерграф. Например, рассказ «Кот-задира». </a:t>
            </a:r>
          </a:p>
          <a:p>
            <a:pPr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Пересказ рассказа с наглядной опорой в виде серии сюжетных картинок. Наглядность представлена предметами, объектами и действиями с ними, изображенными на сюжетных картинках; их последовательность служит одновременно планом высказывания, образец рассказа педагога дает необходимые речевые средства.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400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         Порядок видов самостоятельного рассказывания </a:t>
            </a:r>
            <a:endParaRPr lang="ru-RU" sz="2400" dirty="0">
              <a:solidFill>
                <a:srgbClr val="FF000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endParaRPr lang="ru-RU" dirty="0" smtClean="0">
              <a:solidFill>
                <a:srgbClr val="FF0000"/>
              </a:solidFill>
              <a:effectLst/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             </a:t>
            </a:r>
            <a:r>
              <a:rPr lang="ru-RU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1. Пересказ рассказа, составленного по демонстрируемому действию.</a:t>
            </a:r>
            <a:endParaRPr lang="ru-RU" dirty="0">
              <a:solidFill>
                <a:srgbClr val="FF000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              2. Составление рассказа по демонстрируемому действию.</a:t>
            </a:r>
            <a:endParaRPr lang="ru-RU" dirty="0">
              <a:solidFill>
                <a:srgbClr val="FF000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              3. Пересказ рассказа с использованием фланелеграфа.</a:t>
            </a:r>
            <a:endParaRPr lang="ru-RU" dirty="0">
              <a:solidFill>
                <a:srgbClr val="FF000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              4. Пересказ рассказа с использованием сюжетных картинок.</a:t>
            </a:r>
            <a:endParaRPr lang="ru-RU" dirty="0">
              <a:solidFill>
                <a:srgbClr val="FF000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128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332656"/>
            <a:ext cx="8208912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5.Составление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рассказа по серии сюжетных картинок. Наглядность и план обеспечиваются теми же средствами, что и на предыдущем этапе; усложнение достигается за счет отсутствия рассказа педагога.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C:\Users\USER\Desktop\IMG_4290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12" r="37359" b="7978"/>
          <a:stretch/>
        </p:blipFill>
        <p:spPr bwMode="auto">
          <a:xfrm rot="5400000">
            <a:off x="2046390" y="957032"/>
            <a:ext cx="5101024" cy="60984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89910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332656"/>
            <a:ext cx="8352928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6.Пересказ рассказа с использованием одной сюжетной картины. На этом    этапе уменьшается наглядность за счет отсутствия динамики событий: дети наблюдают, как правило, конечный этап действий; моделирование плана достигается путем использования образца рассказа педагога и его вопросного плана. </a:t>
            </a:r>
          </a:p>
        </p:txBody>
      </p:sp>
      <p:pic>
        <p:nvPicPr>
          <p:cNvPr id="1026" name="Picture 2" descr="C:\Users\USER\Desktop\000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94" r="24308" b="12218"/>
          <a:stretch/>
        </p:blipFill>
        <p:spPr bwMode="auto">
          <a:xfrm rot="5400000">
            <a:off x="2339294" y="1888809"/>
            <a:ext cx="4715490" cy="48585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76289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7584" y="470574"/>
            <a:ext cx="8208912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проведении занятий по формированию связной речи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мы 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рекомендует учитывать следующие методические принципы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932040" y="1412775"/>
            <a:ext cx="388843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1.Постепенное </a:t>
            </a: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усложнение речевого материала в ходе занятия.</a:t>
            </a:r>
          </a:p>
          <a:p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2.Постоянная активизация детей в ходе занятия.</a:t>
            </a:r>
          </a:p>
          <a:p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3.Исключение отрицательной оценки.</a:t>
            </a:r>
          </a:p>
          <a:p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4.Определённая последовательность опроса детей.</a:t>
            </a:r>
          </a:p>
          <a:p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5.Перенесение отработки на индивидуальную работу.</a:t>
            </a:r>
            <a:endParaRPr lang="ru-RU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3" descr="C:\Users\USER\Desktop\IMG_429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5142" y="2057560"/>
            <a:ext cx="5158278" cy="38687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39355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97</TotalTime>
  <Words>982</Words>
  <Application>Microsoft Office PowerPoint</Application>
  <PresentationFormat>Экран (4:3)</PresentationFormat>
  <Paragraphs>61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МБОУ СОШ № 28 Дошкольное отделение Муханово   Доклад на педсовете  на тему:    Формирование связной речи у детей старшего дошкольного возраста    28.01.2023 г.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МБОУ СОШ № 28 Дошкольное отделение Муханово   Доклад на педсовете на тему   Формирование связной речи у детей старшего дошкольного возраста  с речевыми нарушениями                                                                                                              28.01.2023 г.</dc:title>
  <dc:creator>Windows User</dc:creator>
  <cp:lastModifiedBy>Windows User</cp:lastModifiedBy>
  <cp:revision>11</cp:revision>
  <dcterms:created xsi:type="dcterms:W3CDTF">2025-05-21T11:43:11Z</dcterms:created>
  <dcterms:modified xsi:type="dcterms:W3CDTF">2025-05-22T10:09:37Z</dcterms:modified>
</cp:coreProperties>
</file>