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00"/>
    <a:srgbClr val="DCE71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50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25599"/>
            <a:ext cx="7772400" cy="1147763"/>
          </a:xfrm>
        </p:spPr>
        <p:txBody>
          <a:bodyPr anchor="b"/>
          <a:lstStyle>
            <a:lvl1pPr algn="ctr">
              <a:defRPr sz="6000">
                <a:solidFill>
                  <a:srgbClr val="DCE71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Century" panose="02040604050505020304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9900" y="30432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Century" panose="020406040505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19402-77D4-497E-A662-C36938C89359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A1315-046A-45A2-B091-065C2A9D35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C131C-4531-4D4F-AC10-7E8B131ADD15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17D6E-0FFA-4790-AD6D-7E0A7EB944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A4460-5E71-467B-BA10-9C39F26A15A5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BC305-873C-4F6C-8FE9-1D155420E0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CE711"/>
                </a:solidFill>
                <a:effectLst>
                  <a:reflection blurRad="6350" stA="55000" endA="300" endPos="45500" dir="5400000" sy="-100000" algn="bl" rotWithShape="0"/>
                </a:effectLst>
                <a:latin typeface="Century" panose="02040604050505020304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" panose="020406040505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Century" panose="020406040505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Century" panose="020406040505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Century" panose="020406040505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Century" panose="02040604050505020304" pitchFamily="18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803DD-D69C-49F5-B38D-3C58AFAA87E2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F6C76-9F37-464D-8175-759CC1976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F2CAB-31DB-4ED4-8A9C-2090F10EC18D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7495B-2CF2-4E9B-8D9C-6F5B0225A2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0F10-E68E-48ED-8C7B-2DFFA93D3FEF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00AAB-474B-469B-BD3B-1B36FF2DA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DE565-6C4B-47F4-A838-88D7466DF5FB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74D39-BA41-4DD6-9D3C-92B3B6580D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C7625-EB2F-4723-8D6C-A3321BC5A4F1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8D03E-7251-4C29-BAB7-933CB9AF9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B66B8-2A22-459B-8E2C-A36D6A1D0693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D163F-B34D-478A-98C0-C6E6AD3977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94B30-2BBE-4DEB-BD0E-E15E9B10B1DC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D2BB4-B34E-4C49-89B9-F5365A9465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8CF5D-FFB2-45B7-BCAF-23E78A5F13A5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F809F-F5C1-496C-9C11-6CFAEF6D6F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7D8F0A-0CE7-442D-A7D1-A5ED3BBC0522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C6D265C-E8A0-4D46-BFA4-449534EA4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SUS\Desktop\&#1047;&#1077;&#1083;&#1077;&#1085;&#1086;&#1077;%20&#1079;&#1086;&#1083;&#1086;&#1090;&#1086;%20&#1070;&#1075;&#1088;&#1099;\IMG_5514%20(1).MOV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1625600"/>
            <a:ext cx="7772400" cy="11477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600" dirty="0" smtClean="0"/>
              <a:t>Муниципальное бюджетное дошкольное образовательное учреждение № 65 «Фестивальный»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754" y="3043238"/>
            <a:ext cx="7171146" cy="1655762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6000" b="1" dirty="0" smtClean="0">
                <a:solidFill>
                  <a:srgbClr val="DCE711"/>
                </a:solidFill>
              </a:rPr>
              <a:t>«Как мы елочки спасали…»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5400" b="1" dirty="0">
              <a:solidFill>
                <a:srgbClr val="DCE71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4" y="169818"/>
            <a:ext cx="8895806" cy="94052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/>
              <a:t>Творческие мастерские</a:t>
            </a:r>
            <a:endParaRPr lang="ru-RU" b="1" dirty="0"/>
          </a:p>
        </p:txBody>
      </p:sp>
      <p:pic>
        <p:nvPicPr>
          <p:cNvPr id="7" name="Рисунок 6" descr="attachment (1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65906">
            <a:off x="5924290" y="1241305"/>
            <a:ext cx="3278778" cy="2259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54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91393" y="1108510"/>
            <a:ext cx="3030583" cy="2118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55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007188">
            <a:off x="5338" y="1205816"/>
            <a:ext cx="3239589" cy="2321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attachment (7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40118">
            <a:off x="5775140" y="3758559"/>
            <a:ext cx="3370217" cy="2896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5586.JPG"/>
          <p:cNvPicPr>
            <a:picLocks noChangeAspect="1"/>
          </p:cNvPicPr>
          <p:nvPr/>
        </p:nvPicPr>
        <p:blipFill>
          <a:blip r:embed="rId6" cstate="print"/>
          <a:srcRect l="8857" t="8000" b="11429"/>
          <a:stretch>
            <a:fillRect/>
          </a:stretch>
        </p:blipFill>
        <p:spPr>
          <a:xfrm>
            <a:off x="2677886" y="3200402"/>
            <a:ext cx="3396343" cy="2677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5552.JPG"/>
          <p:cNvPicPr>
            <a:picLocks noChangeAspect="1"/>
          </p:cNvPicPr>
          <p:nvPr/>
        </p:nvPicPr>
        <p:blipFill>
          <a:blip r:embed="rId7" cstate="print"/>
          <a:srcRect l="5286" r="12714"/>
          <a:stretch>
            <a:fillRect/>
          </a:stretch>
        </p:blipFill>
        <p:spPr>
          <a:xfrm rot="21122466">
            <a:off x="164166" y="3633411"/>
            <a:ext cx="3037800" cy="2582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8" y="0"/>
            <a:ext cx="8634412" cy="12795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/>
              <a:t>Флешмоб  </a:t>
            </a:r>
            <a:br>
              <a:rPr lang="ru-RU" b="1" dirty="0" smtClean="0"/>
            </a:br>
            <a:r>
              <a:rPr lang="ru-RU" b="1" dirty="0" smtClean="0"/>
              <a:t>«Не рубили елочку»</a:t>
            </a:r>
            <a:endParaRPr lang="ru-RU" b="1" dirty="0"/>
          </a:p>
        </p:txBody>
      </p:sp>
      <p:pic>
        <p:nvPicPr>
          <p:cNvPr id="5" name="IMG_5514 (1)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09006" y="1371600"/>
            <a:ext cx="5886994" cy="4049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14953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800" b="1" dirty="0" smtClean="0"/>
              <a:t>Наши впечатления от работы над проектом </a:t>
            </a:r>
            <a:endParaRPr lang="ru-RU" sz="3800" b="1" dirty="0"/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0" y="979715"/>
            <a:ext cx="6426926" cy="4428308"/>
          </a:xfrm>
        </p:spPr>
        <p:txBody>
          <a:bodyPr/>
          <a:lstStyle/>
          <a:p>
            <a:pPr>
              <a:buNone/>
            </a:pPr>
            <a:r>
              <a:rPr lang="ru-RU" sz="1200" b="1" dirty="0" smtClean="0"/>
              <a:t>В результате проведенной работы мы отметили:</a:t>
            </a:r>
          </a:p>
          <a:p>
            <a:pPr lvl="0" algn="just"/>
            <a:r>
              <a:rPr lang="ru-RU" sz="1200" b="1" dirty="0" smtClean="0"/>
              <a:t>Повышение уровня экологической культуры не только воспитанников, но и педагогов, а также родителей детей;</a:t>
            </a:r>
          </a:p>
          <a:p>
            <a:pPr lvl="0" algn="just"/>
            <a:r>
              <a:rPr lang="ru-RU" sz="1200" b="1" dirty="0" smtClean="0"/>
              <a:t>Развитие у детей устойчивого интереса к представителям растительного мира – хвойным деревьям.</a:t>
            </a:r>
          </a:p>
          <a:p>
            <a:pPr lvl="0" algn="just"/>
            <a:r>
              <a:rPr lang="ru-RU" sz="1200" b="1" dirty="0" smtClean="0"/>
              <a:t>Активное включение родителей в педагогический процесс ДОУ,      укрепление заинтересованности в сотрудничестве с детским садом.</a:t>
            </a:r>
          </a:p>
          <a:p>
            <a:pPr algn="just">
              <a:buNone/>
            </a:pPr>
            <a:r>
              <a:rPr lang="ru-RU" sz="1200" b="1" dirty="0" smtClean="0"/>
              <a:t>Данный проект открыл удивительный мир еловых красавиц. Он расширил представления о хвойных деревьях, о значении их в жизни человека: оздоровительном, эстетическом, хозяйственном, о их взаимосвязи с окружающей средой.</a:t>
            </a:r>
          </a:p>
          <a:p>
            <a:pPr algn="just">
              <a:buNone/>
            </a:pPr>
            <a:r>
              <a:rPr lang="ru-RU" sz="1200" b="1" dirty="0" smtClean="0"/>
              <a:t>Подводя итоги своей работы, мы можем сделать вывод: мы добились поставленной цели, воспитанники узнали много нового и интересного о зеленой красавице, об ее значении в природе и жизни человека. Считаем, что и ребята, и взрослые не остались равнодушными к проблеме сохранения елей в нашей местности, активно обсуждали предложенные нами рекомендации по экологическому поведению.</a:t>
            </a:r>
          </a:p>
          <a:p>
            <a:pPr algn="just">
              <a:buNone/>
            </a:pPr>
            <a:r>
              <a:rPr lang="ru-RU" sz="1200" b="1" dirty="0" smtClean="0"/>
              <a:t>Социальный эффект вовлечение воспитанников в этот проект дала возможность познакомиться с природоохранной акцией. Уточнились представления детей о том что, поставив дома искусственную ёлку можно спасти такую же елку, но живую. Многие родители, по просьбе детей, приобрели домой искусственные ёлки.</a:t>
            </a:r>
          </a:p>
          <a:p>
            <a:pPr eaLnBrk="1" hangingPunct="1"/>
            <a:endParaRPr lang="ru-RU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943" y="365125"/>
            <a:ext cx="8686800" cy="1515926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700" b="1" dirty="0" smtClean="0"/>
              <a:t>Цель проекта: </a:t>
            </a:r>
            <a:br>
              <a:rPr lang="ru-RU" altLang="ru-RU" sz="2700" b="1" dirty="0" smtClean="0"/>
            </a:br>
            <a:r>
              <a:rPr lang="ru-RU" altLang="ru-RU" sz="2700" b="1" dirty="0" smtClean="0"/>
              <a:t>привлечь внимание общественности к экологическим проблемам нашего края и нерациональной вырубке хвойных деревьев в преддверии новогоднего праздника.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dirty="0"/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0" y="1476375"/>
            <a:ext cx="8515350" cy="4700588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endParaRPr lang="ru-RU" altLang="ru-RU" sz="1700" smtClean="0">
              <a:solidFill>
                <a:schemeClr val="tx1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altLang="ru-RU" sz="1800" b="1" smtClean="0">
                <a:solidFill>
                  <a:srgbClr val="FFFF00"/>
                </a:solidFill>
              </a:rPr>
              <a:t>Задачи:</a:t>
            </a:r>
          </a:p>
          <a:p>
            <a:pPr algn="just" eaLnBrk="1" hangingPunct="1"/>
            <a:r>
              <a:rPr lang="ru-RU" altLang="ru-RU" sz="1800" b="1" smtClean="0">
                <a:solidFill>
                  <a:srgbClr val="FFFF00"/>
                </a:solidFill>
              </a:rPr>
              <a:t>Формировать основы экологического сознания  детей и  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z="1800" b="1" smtClean="0">
                <a:solidFill>
                  <a:srgbClr val="FFFF00"/>
                </a:solidFill>
              </a:rPr>
              <a:t>    взрослых;</a:t>
            </a:r>
          </a:p>
          <a:p>
            <a:pPr algn="just" eaLnBrk="1" hangingPunct="1"/>
            <a:r>
              <a:rPr lang="ru-RU" altLang="ru-RU" sz="1800" b="1" smtClean="0">
                <a:solidFill>
                  <a:srgbClr val="FFFF00"/>
                </a:solidFill>
              </a:rPr>
              <a:t>Способствовать воспитанию чувства сопереживания к бедам 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z="1800" b="1" smtClean="0">
                <a:solidFill>
                  <a:srgbClr val="FFFF00"/>
                </a:solidFill>
              </a:rPr>
              <a:t>    природы, желание бороться за ее сохранность;</a:t>
            </a:r>
          </a:p>
          <a:p>
            <a:pPr algn="just" eaLnBrk="1" hangingPunct="1"/>
            <a:r>
              <a:rPr lang="ru-RU" altLang="ru-RU" sz="1800" b="1" smtClean="0">
                <a:solidFill>
                  <a:srgbClr val="FFFF00"/>
                </a:solidFill>
              </a:rPr>
              <a:t>Закрепить знания о деревьях как представителях  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z="1800" b="1" smtClean="0">
                <a:solidFill>
                  <a:srgbClr val="FFFF00"/>
                </a:solidFill>
              </a:rPr>
              <a:t>    флоры Земли, их красоте и пользе для человека;</a:t>
            </a:r>
          </a:p>
          <a:p>
            <a:pPr algn="just" eaLnBrk="1" hangingPunct="1"/>
            <a:r>
              <a:rPr lang="ru-RU" altLang="ru-RU" sz="1800" b="1" smtClean="0">
                <a:solidFill>
                  <a:srgbClr val="FFFF00"/>
                </a:solidFill>
              </a:rPr>
              <a:t>Воспитывать убеждения о необходимости бережного 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z="1800" b="1" smtClean="0">
                <a:solidFill>
                  <a:srgbClr val="FFFF00"/>
                </a:solidFill>
              </a:rPr>
              <a:t>    и сознательного отношения к природе родного 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z="1800" b="1" smtClean="0">
                <a:solidFill>
                  <a:srgbClr val="FFFF00"/>
                </a:solidFill>
              </a:rPr>
              <a:t>    края, желании беречь и охранять ее.</a:t>
            </a:r>
          </a:p>
          <a:p>
            <a:pPr algn="ctr" eaLnBrk="1" hangingPunct="1"/>
            <a:endParaRPr lang="ru-RU" altLang="ru-RU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71599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dirty="0" smtClean="0"/>
              <a:t>Участники проекта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МБДОУ №65 «Фестивальный»</a:t>
            </a:r>
            <a:br>
              <a:rPr lang="ru-RU" sz="1800" dirty="0" smtClean="0"/>
            </a:br>
            <a:r>
              <a:rPr lang="ru-RU" sz="1400" dirty="0" smtClean="0"/>
              <a:t>(пр. Пролетарский 20/1)</a:t>
            </a:r>
            <a:endParaRPr lang="ru-RU" sz="1400" dirty="0"/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0" y="1176338"/>
            <a:ext cx="7510463" cy="5000625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dirty="0" smtClean="0"/>
              <a:t>Воспитанники, родители и воспитатели групп: 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r>
              <a:rPr lang="ru-RU" sz="2400" dirty="0" smtClean="0"/>
              <a:t>   </a:t>
            </a:r>
            <a:r>
              <a:rPr lang="ru-RU" sz="2000" dirty="0" smtClean="0"/>
              <a:t>№</a:t>
            </a:r>
            <a:r>
              <a:rPr lang="ru-RU" sz="2000" dirty="0" smtClean="0"/>
              <a:t>1 «Ягодка», №2 «</a:t>
            </a:r>
            <a:r>
              <a:rPr lang="ru-RU" sz="2000" dirty="0" err="1" smtClean="0"/>
              <a:t>Совушка</a:t>
            </a:r>
            <a:r>
              <a:rPr lang="ru-RU" sz="2000" dirty="0" smtClean="0"/>
              <a:t>»,  №3 «Березка»,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r>
              <a:rPr lang="ru-RU" sz="2000" dirty="0" smtClean="0"/>
              <a:t>    №4 «Непоседы», №5 «Подсолнушки», №6 «Теремок», 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r>
              <a:rPr lang="ru-RU" sz="2000" dirty="0" smtClean="0"/>
              <a:t>    №7 «Радуга», №8 «Птенчики», №9 «Солнышко»,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r>
              <a:rPr lang="ru-RU" sz="2000" dirty="0" smtClean="0"/>
              <a:t>    №10 «Матрешка», №11 «Гномики», №12 «Ромашка</a:t>
            </a:r>
            <a:r>
              <a:rPr lang="ru-RU" sz="2000" dirty="0" smtClean="0"/>
              <a:t>», № 13 «Светлячки»</a:t>
            </a:r>
            <a:endParaRPr lang="ru-RU" sz="2000" dirty="0" smtClean="0"/>
          </a:p>
          <a:p>
            <a:pPr eaLnBrk="1" hangingPunct="1">
              <a:lnSpc>
                <a:spcPct val="100000"/>
              </a:lnSpc>
            </a:pPr>
            <a:r>
              <a:rPr lang="ru-RU" sz="2400" dirty="0" smtClean="0"/>
              <a:t>Музыкальный руководитель</a:t>
            </a:r>
          </a:p>
          <a:p>
            <a:pPr eaLnBrk="1" hangingPunct="1">
              <a:lnSpc>
                <a:spcPct val="100000"/>
              </a:lnSpc>
            </a:pPr>
            <a:r>
              <a:rPr lang="ru-RU" sz="2400" b="1" dirty="0" smtClean="0"/>
              <a:t>Всего </a:t>
            </a:r>
            <a:r>
              <a:rPr lang="ru-RU" sz="2400" b="1" dirty="0" smtClean="0"/>
              <a:t>приняло участие: 275 человек :)</a:t>
            </a:r>
          </a:p>
          <a:p>
            <a:pPr eaLnBrk="1" hangingPunct="1">
              <a:lnSpc>
                <a:spcPct val="100000"/>
              </a:lnSpc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2881"/>
            <a:ext cx="7886700" cy="130628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Наш план по спасению ёлочек…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0" y="1528354"/>
            <a:ext cx="6583679" cy="4648609"/>
          </a:xfrm>
        </p:spPr>
        <p:txBody>
          <a:bodyPr/>
          <a:lstStyle/>
          <a:p>
            <a:pPr algn="just" eaLnBrk="1" hangingPunct="1"/>
            <a:r>
              <a:rPr lang="ru-RU" sz="1200" dirty="0" smtClean="0"/>
              <a:t>Выставка творческих работ «Елочка живи! (альтернатива живой ели)».</a:t>
            </a:r>
          </a:p>
          <a:p>
            <a:pPr algn="just" eaLnBrk="1" hangingPunct="1"/>
            <a:r>
              <a:rPr lang="ru-RU" sz="1200" dirty="0" smtClean="0"/>
              <a:t>Выпуск и распространение листовок с обращением юных экологов к жителям г.Сургута.</a:t>
            </a:r>
          </a:p>
          <a:p>
            <a:pPr algn="just" eaLnBrk="1" hangingPunct="1"/>
            <a:r>
              <a:rPr lang="ru-RU" sz="1200" dirty="0" smtClean="0"/>
              <a:t>Социологический опрос родителей и гостей нашего детского сада «Какую елку в Новый год выбирает наш народ?»</a:t>
            </a:r>
          </a:p>
          <a:p>
            <a:pPr algn="just" eaLnBrk="1" hangingPunct="1"/>
            <a:r>
              <a:rPr lang="ru-RU" sz="1200" dirty="0" smtClean="0"/>
              <a:t>Беседы «Елочка – колючая иголочка», «В гостях у </a:t>
            </a:r>
            <a:r>
              <a:rPr lang="ru-RU" sz="1200" dirty="0" err="1" smtClean="0"/>
              <a:t>Лесовичка</a:t>
            </a:r>
            <a:r>
              <a:rPr lang="ru-RU" sz="1200" dirty="0" smtClean="0"/>
              <a:t>», «Тайга», «Край, в котором я живу,- название -  </a:t>
            </a:r>
            <a:r>
              <a:rPr lang="ru-RU" sz="1200" dirty="0" err="1" smtClean="0"/>
              <a:t>Югра</a:t>
            </a:r>
            <a:r>
              <a:rPr lang="ru-RU" sz="1200" dirty="0" smtClean="0"/>
              <a:t>, ему», «Юные защитники природы».</a:t>
            </a:r>
          </a:p>
          <a:p>
            <a:pPr algn="just" eaLnBrk="1" hangingPunct="1"/>
            <a:r>
              <a:rPr lang="ru-RU" sz="1200" dirty="0" smtClean="0"/>
              <a:t>Мастер – класс по изготовлению новогодних украшений для елочки «Украсим елку своими руками».</a:t>
            </a:r>
          </a:p>
          <a:p>
            <a:pPr algn="just" eaLnBrk="1" hangingPunct="1"/>
            <a:r>
              <a:rPr lang="ru-RU" sz="1200" dirty="0" smtClean="0"/>
              <a:t>Оформление выставки плакатов  «Елочка просит  помощи».</a:t>
            </a:r>
          </a:p>
          <a:p>
            <a:pPr algn="just" eaLnBrk="1" hangingPunct="1"/>
            <a:r>
              <a:rPr lang="ru-RU" sz="1200" dirty="0" smtClean="0"/>
              <a:t>Оформление выставки рисунков  «Елочка – зеленая иголочка».</a:t>
            </a:r>
          </a:p>
          <a:p>
            <a:pPr algn="just" eaLnBrk="1" hangingPunct="1"/>
            <a:r>
              <a:rPr lang="ru-RU" sz="1200" dirty="0" smtClean="0"/>
              <a:t>Театрализованное представление экологического содержания «Как Баба Яга с Лешим за елочкой ходили».</a:t>
            </a:r>
          </a:p>
          <a:p>
            <a:pPr algn="just" eaLnBrk="1" hangingPunct="1"/>
            <a:r>
              <a:rPr lang="ru-RU" sz="1200" dirty="0" smtClean="0"/>
              <a:t>Творческие мастерские в группах .</a:t>
            </a:r>
          </a:p>
          <a:p>
            <a:pPr algn="just" eaLnBrk="1" hangingPunct="1"/>
            <a:r>
              <a:rPr lang="ru-RU" sz="1200" dirty="0" err="1" smtClean="0"/>
              <a:t>Флещмоб</a:t>
            </a:r>
            <a:r>
              <a:rPr lang="ru-RU" sz="1200" dirty="0" smtClean="0"/>
              <a:t>  «Не рубили елочку» (группы старшего дошкольного возраста 5-6 лет).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IMG_56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709466">
            <a:off x="6661027" y="2674748"/>
            <a:ext cx="2505791" cy="2331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Рисунок 5" descr="IMG_5339 (1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600153" y="984877"/>
            <a:ext cx="1968960" cy="2298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Содержимое 3" descr="attachment (4)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 rot="10105476" flipV="1">
            <a:off x="-27005" y="696320"/>
            <a:ext cx="2135187" cy="1770063"/>
          </a:xfrm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34994" cy="101890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Социологический опрос </a:t>
            </a:r>
            <a:br>
              <a:rPr lang="ru-RU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</a:br>
            <a:r>
              <a:rPr lang="ru-RU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«Какую елку в Новый год выбирает наш народ?»</a:t>
            </a:r>
            <a:endParaRPr lang="ru-RU" sz="28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50" name="Рисунок 6" descr="IMG_534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925467">
            <a:off x="6504251" y="4477665"/>
            <a:ext cx="2455994" cy="2478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1" name="Рисунок 7" descr="IMG_5341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936840">
            <a:off x="-143882" y="4430444"/>
            <a:ext cx="2615962" cy="1994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566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81874">
            <a:off x="7007611" y="1167381"/>
            <a:ext cx="2243964" cy="2014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536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4752470">
            <a:off x="-222220" y="2280940"/>
            <a:ext cx="2262372" cy="1789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attachment (2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80605" y="2279763"/>
            <a:ext cx="2743201" cy="1821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G_566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70020" y="1802676"/>
            <a:ext cx="2062299" cy="2455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5351 (1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5400000">
            <a:off x="4042407" y="4220936"/>
            <a:ext cx="2991394" cy="2282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535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5400000">
            <a:off x="1983085" y="4140981"/>
            <a:ext cx="2829059" cy="2186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attachment (17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380964">
            <a:off x="92571" y="808617"/>
            <a:ext cx="2044532" cy="2972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838" y="1"/>
            <a:ext cx="7886700" cy="1071154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Распространение листовок</a:t>
            </a:r>
            <a:endParaRPr lang="ru-RU" dirty="0"/>
          </a:p>
        </p:txBody>
      </p:sp>
      <p:pic>
        <p:nvPicPr>
          <p:cNvPr id="4" name="Содержимое 3" descr="attachment (6)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3784168"/>
            <a:ext cx="2429691" cy="3073832"/>
          </a:xfrm>
          <a:effectLst>
            <a:softEdge rad="112500"/>
          </a:effectLst>
        </p:spPr>
      </p:pic>
      <p:pic>
        <p:nvPicPr>
          <p:cNvPr id="5" name="Рисунок 4" descr="attachment (5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4252" y="3866606"/>
            <a:ext cx="2299062" cy="2991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attachment (1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1063" y="4010297"/>
            <a:ext cx="2272937" cy="2847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attachment (16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64377" y="3814355"/>
            <a:ext cx="2338251" cy="3043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attachment (15)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33303" y="927463"/>
            <a:ext cx="3370217" cy="2723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attachmen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07577" y="1110342"/>
            <a:ext cx="1946367" cy="2717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566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79623" y="914400"/>
            <a:ext cx="2204357" cy="2939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55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17" r="1610" b="26450"/>
          <a:stretch>
            <a:fillRect/>
          </a:stretch>
        </p:blipFill>
        <p:spPr>
          <a:xfrm>
            <a:off x="2207627" y="535577"/>
            <a:ext cx="4245428" cy="2354490"/>
          </a:xfrm>
          <a:effectLst>
            <a:softEdge rad="112500"/>
          </a:effectLst>
        </p:spPr>
      </p:pic>
      <p:pic>
        <p:nvPicPr>
          <p:cNvPr id="5" name="Рисунок 4" descr="IMG_55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270881">
            <a:off x="6534151" y="525038"/>
            <a:ext cx="2859188" cy="2092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09" y="0"/>
            <a:ext cx="8830491" cy="731519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/>
              <a:t>Выставка плакатов   </a:t>
            </a:r>
            <a:br>
              <a:rPr lang="ru-RU" sz="3200" b="1" dirty="0" smtClean="0"/>
            </a:br>
            <a:r>
              <a:rPr lang="ru-RU" sz="3200" b="1" dirty="0" smtClean="0"/>
              <a:t>«Елочка просит  помощи»</a:t>
            </a:r>
            <a:endParaRPr lang="ru-RU" sz="3200" b="1" dirty="0"/>
          </a:p>
        </p:txBody>
      </p:sp>
      <p:pic>
        <p:nvPicPr>
          <p:cNvPr id="6" name="Рисунок 5" descr="IMG_5542.JPG"/>
          <p:cNvPicPr>
            <a:picLocks noChangeAspect="1"/>
          </p:cNvPicPr>
          <p:nvPr/>
        </p:nvPicPr>
        <p:blipFill>
          <a:blip r:embed="rId4" cstate="print"/>
          <a:srcRect l="3322" t="5726" b="3088"/>
          <a:stretch>
            <a:fillRect/>
          </a:stretch>
        </p:blipFill>
        <p:spPr>
          <a:xfrm rot="11232580">
            <a:off x="5805152" y="2355987"/>
            <a:ext cx="3369414" cy="2431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5540.JPG"/>
          <p:cNvPicPr>
            <a:picLocks noChangeAspect="1"/>
          </p:cNvPicPr>
          <p:nvPr/>
        </p:nvPicPr>
        <p:blipFill>
          <a:blip r:embed="rId5" cstate="print"/>
          <a:srcRect l="2015" t="3072" b="3993"/>
          <a:stretch>
            <a:fillRect/>
          </a:stretch>
        </p:blipFill>
        <p:spPr>
          <a:xfrm rot="10216362">
            <a:off x="168653" y="2414680"/>
            <a:ext cx="2747391" cy="2230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5543.JPG"/>
          <p:cNvPicPr>
            <a:picLocks noChangeAspect="1"/>
          </p:cNvPicPr>
          <p:nvPr/>
        </p:nvPicPr>
        <p:blipFill>
          <a:blip r:embed="rId6" cstate="print"/>
          <a:srcRect t="5335"/>
          <a:stretch>
            <a:fillRect/>
          </a:stretch>
        </p:blipFill>
        <p:spPr>
          <a:xfrm rot="10800000">
            <a:off x="3221632" y="4542598"/>
            <a:ext cx="2713924" cy="2113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553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0308335">
            <a:off x="141154" y="4438271"/>
            <a:ext cx="3151359" cy="2206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5538.JPG"/>
          <p:cNvPicPr>
            <a:picLocks noChangeAspect="1"/>
          </p:cNvPicPr>
          <p:nvPr/>
        </p:nvPicPr>
        <p:blipFill>
          <a:blip r:embed="rId8" cstate="print"/>
          <a:srcRect l="9429" t="7238" b="7238"/>
          <a:stretch>
            <a:fillRect/>
          </a:stretch>
        </p:blipFill>
        <p:spPr>
          <a:xfrm rot="10337489">
            <a:off x="-53311" y="417063"/>
            <a:ext cx="2464484" cy="2097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5545.JPG"/>
          <p:cNvPicPr>
            <a:picLocks noChangeAspect="1"/>
          </p:cNvPicPr>
          <p:nvPr/>
        </p:nvPicPr>
        <p:blipFill>
          <a:blip r:embed="rId9" cstate="print"/>
          <a:srcRect l="18143" t="12762" r="3857" b="7810"/>
          <a:stretch>
            <a:fillRect/>
          </a:stretch>
        </p:blipFill>
        <p:spPr>
          <a:xfrm rot="10800000">
            <a:off x="2782388" y="2842940"/>
            <a:ext cx="3252652" cy="1797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554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188742">
            <a:off x="5822967" y="4491360"/>
            <a:ext cx="3207566" cy="2192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5531.JPG"/>
          <p:cNvPicPr>
            <a:picLocks noChangeAspect="1"/>
          </p:cNvPicPr>
          <p:nvPr/>
        </p:nvPicPr>
        <p:blipFill>
          <a:blip r:embed="rId2" cstate="print"/>
          <a:srcRect l="2473" t="19786" b="7791"/>
          <a:stretch>
            <a:fillRect/>
          </a:stretch>
        </p:blipFill>
        <p:spPr>
          <a:xfrm rot="10298062">
            <a:off x="182938" y="1147041"/>
            <a:ext cx="4047001" cy="2810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006" y="0"/>
            <a:ext cx="8934994" cy="1084217"/>
          </a:xfrm>
        </p:spPr>
        <p:txBody>
          <a:bodyPr/>
          <a:lstStyle/>
          <a:p>
            <a:pPr algn="ctr" eaLnBrk="1" hangingPunct="1"/>
            <a:r>
              <a:rPr lang="ru-RU" sz="2800" b="1" dirty="0" smtClean="0"/>
              <a:t>Выставка творческих работ  и рисунков</a:t>
            </a:r>
            <a:br>
              <a:rPr lang="ru-RU" sz="2800" b="1" dirty="0" smtClean="0"/>
            </a:br>
            <a:r>
              <a:rPr lang="ru-RU" sz="2800" b="1" dirty="0" smtClean="0"/>
              <a:t>«Елочка живи! </a:t>
            </a:r>
            <a:br>
              <a:rPr lang="ru-RU" sz="2800" b="1" dirty="0" smtClean="0"/>
            </a:br>
            <a:endParaRPr lang="ru-RU" sz="2800" b="1" dirty="0" smtClean="0"/>
          </a:p>
        </p:txBody>
      </p:sp>
      <p:pic>
        <p:nvPicPr>
          <p:cNvPr id="4" name="Содержимое 3" descr="IMG_549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9866" r="11274" b="6677"/>
          <a:stretch>
            <a:fillRect/>
          </a:stretch>
        </p:blipFill>
        <p:spPr>
          <a:xfrm rot="11267234">
            <a:off x="4658658" y="1131774"/>
            <a:ext cx="4316032" cy="2792899"/>
          </a:xfrm>
          <a:effectLst>
            <a:softEdge rad="112500"/>
          </a:effectLst>
        </p:spPr>
      </p:pic>
      <p:pic>
        <p:nvPicPr>
          <p:cNvPr id="6" name="Рисунок 5" descr="IMG_5371.JPG"/>
          <p:cNvPicPr>
            <a:picLocks noChangeAspect="1"/>
          </p:cNvPicPr>
          <p:nvPr/>
        </p:nvPicPr>
        <p:blipFill>
          <a:blip r:embed="rId4" cstate="print"/>
          <a:srcRect l="6994" t="15533" b="8731"/>
          <a:stretch>
            <a:fillRect/>
          </a:stretch>
        </p:blipFill>
        <p:spPr>
          <a:xfrm rot="5120093">
            <a:off x="121840" y="193975"/>
            <a:ext cx="1403720" cy="1100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5546.JPG"/>
          <p:cNvPicPr>
            <a:picLocks noChangeAspect="1"/>
          </p:cNvPicPr>
          <p:nvPr/>
        </p:nvPicPr>
        <p:blipFill>
          <a:blip r:embed="rId5" cstate="print"/>
          <a:srcRect r="3613"/>
          <a:stretch>
            <a:fillRect/>
          </a:stretch>
        </p:blipFill>
        <p:spPr>
          <a:xfrm rot="16841171">
            <a:off x="7789220" y="256817"/>
            <a:ext cx="1428816" cy="1033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552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6143926" y="4106123"/>
            <a:ext cx="2926079" cy="2577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537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2960244" y="4002254"/>
            <a:ext cx="3069773" cy="2641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543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17565" y="3931925"/>
            <a:ext cx="2873829" cy="2560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319"/>
            <a:ext cx="9144000" cy="133241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«Как Баба Яга с Лешим за елочкой ходили»</a:t>
            </a:r>
            <a:br>
              <a:rPr lang="ru-RU" sz="3600" b="1" dirty="0" smtClean="0"/>
            </a:br>
            <a:r>
              <a:rPr lang="ru-RU" sz="2000" b="1" dirty="0" smtClean="0"/>
              <a:t>Театрализованное представление экологического содержания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Содержимое 3" descr="IMG_55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0853541">
            <a:off x="163680" y="2379705"/>
            <a:ext cx="3342313" cy="2341426"/>
          </a:xfrm>
          <a:effectLst>
            <a:softEdge rad="112500"/>
          </a:effectLst>
        </p:spPr>
      </p:pic>
      <p:pic>
        <p:nvPicPr>
          <p:cNvPr id="6" name="Рисунок 5" descr="IMG_55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11522">
            <a:off x="5494571" y="2640607"/>
            <a:ext cx="3436373" cy="2430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55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95899" y="1345473"/>
            <a:ext cx="3200398" cy="2416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55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99509" y="4219698"/>
            <a:ext cx="4049487" cy="2638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00000"/>
      </a:dk1>
      <a:lt1>
        <a:srgbClr val="FFFF00"/>
      </a:lt1>
      <a:dk2>
        <a:srgbClr val="000000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</TotalTime>
  <Words>534</Words>
  <Application>Microsoft Office PowerPoint</Application>
  <PresentationFormat>Экран (4:3)</PresentationFormat>
  <Paragraphs>48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№ 65 «Фестивальный»</vt:lpstr>
      <vt:lpstr>Цель проекта:  привлечь внимание общественности к экологическим проблемам нашего края и нерациональной вырубке хвойных деревьев в преддверии новогоднего праздника. </vt:lpstr>
      <vt:lpstr>Участники проекта МБДОУ №65 «Фестивальный» (пр. Пролетарский 20/1)</vt:lpstr>
      <vt:lpstr>Наш план по спасению ёлочек…</vt:lpstr>
      <vt:lpstr>Социологический опрос  «Какую елку в Новый год выбирает наш народ?»</vt:lpstr>
      <vt:lpstr>Распространение листовок</vt:lpstr>
      <vt:lpstr>Выставка плакатов    «Елочка просит  помощи»</vt:lpstr>
      <vt:lpstr>Выставка творческих работ  и рисунков «Елочка живи!  </vt:lpstr>
      <vt:lpstr> «Как Баба Яга с Лешим за елочкой ходили» Театрализованное представление экологического содержания   </vt:lpstr>
      <vt:lpstr>Творческие мастерские</vt:lpstr>
      <vt:lpstr>Флешмоб   «Не рубили елочку»</vt:lpstr>
      <vt:lpstr>Наши впечатления от работы над проектом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Пользователь</cp:lastModifiedBy>
  <cp:revision>42</cp:revision>
  <dcterms:created xsi:type="dcterms:W3CDTF">2014-12-11T14:19:53Z</dcterms:created>
  <dcterms:modified xsi:type="dcterms:W3CDTF">2022-12-19T03:46:52Z</dcterms:modified>
</cp:coreProperties>
</file>