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3" r:id="rId9"/>
    <p:sldId id="268" r:id="rId10"/>
    <p:sldId id="266" r:id="rId11"/>
    <p:sldId id="267" r:id="rId12"/>
    <p:sldId id="263" r:id="rId13"/>
    <p:sldId id="275" r:id="rId14"/>
    <p:sldId id="274" r:id="rId15"/>
    <p:sldId id="264" r:id="rId16"/>
    <p:sldId id="276" r:id="rId17"/>
    <p:sldId id="270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5441" autoAdjust="0"/>
    <p:restoredTop sz="94660"/>
  </p:normalViewPr>
  <p:slideViewPr>
    <p:cSldViewPr>
      <p:cViewPr>
        <p:scale>
          <a:sx n="68" d="100"/>
          <a:sy n="68" d="100"/>
        </p:scale>
        <p:origin x="-12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D9ADB-9B39-409D-8CE0-83467DEFC309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DF255-80A7-40AA-9C19-D6E400262F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D9ADB-9B39-409D-8CE0-83467DEFC309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DF255-80A7-40AA-9C19-D6E400262F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D9ADB-9B39-409D-8CE0-83467DEFC309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DF255-80A7-40AA-9C19-D6E400262F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D9ADB-9B39-409D-8CE0-83467DEFC309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DF255-80A7-40AA-9C19-D6E400262F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D9ADB-9B39-409D-8CE0-83467DEFC309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DF255-80A7-40AA-9C19-D6E400262F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D9ADB-9B39-409D-8CE0-83467DEFC309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DF255-80A7-40AA-9C19-D6E400262F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D9ADB-9B39-409D-8CE0-83467DEFC309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DF255-80A7-40AA-9C19-D6E400262F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D9ADB-9B39-409D-8CE0-83467DEFC309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DF255-80A7-40AA-9C19-D6E400262F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D9ADB-9B39-409D-8CE0-83467DEFC309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DF255-80A7-40AA-9C19-D6E400262F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D9ADB-9B39-409D-8CE0-83467DEFC309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DF255-80A7-40AA-9C19-D6E400262F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D9ADB-9B39-409D-8CE0-83467DEFC309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04DF255-80A7-40AA-9C19-D6E400262F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89D9ADB-9B39-409D-8CE0-83467DEFC309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04DF255-80A7-40AA-9C19-D6E400262F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1052736"/>
            <a:ext cx="7203576" cy="3340968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пыт 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работы </a:t>
            </a:r>
            <a:b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 детьми3-4 лет по теме </a:t>
            </a:r>
            <a:b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«Формирование привычки к здоровому образу жизни у детей младшего дошкольного возраста»</a:t>
            </a:r>
            <a:b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4221088"/>
            <a:ext cx="7854696" cy="175260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0000"/>
                </a:solidFill>
              </a:rPr>
              <a:t>Составила</a:t>
            </a:r>
            <a:endParaRPr lang="ru-RU" sz="2000" dirty="0" smtClean="0">
              <a:solidFill>
                <a:srgbClr val="000000"/>
              </a:solidFill>
            </a:endParaRPr>
          </a:p>
          <a:p>
            <a:r>
              <a:rPr lang="ru-RU" sz="3600" dirty="0" smtClean="0">
                <a:solidFill>
                  <a:srgbClr val="000000"/>
                </a:solidFill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воспитатель Мухина Л.Г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https://www.filippin.it/wp-content/uploads/2016/04/the-sun-1904087_1920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323528" y="0"/>
            <a:ext cx="2965477" cy="2664296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95536" y="476672"/>
            <a:ext cx="820891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</a:rPr>
              <a:t>Использовали  игровой метод:</a:t>
            </a:r>
            <a:endParaRPr lang="ru-RU" dirty="0" smtClean="0">
              <a:solidFill>
                <a:srgbClr val="000000"/>
              </a:solidFill>
            </a:endParaRPr>
          </a:p>
          <a:p>
            <a:r>
              <a:rPr lang="ru-RU" b="1" dirty="0" smtClean="0">
                <a:solidFill>
                  <a:srgbClr val="000000"/>
                </a:solidFill>
              </a:rPr>
              <a:t>дидактические игры</a:t>
            </a:r>
            <a:endParaRPr lang="ru-RU" dirty="0" smtClean="0">
              <a:solidFill>
                <a:srgbClr val="000000"/>
              </a:solidFill>
            </a:endParaRPr>
          </a:p>
          <a:p>
            <a:r>
              <a:rPr lang="ru-RU" dirty="0" smtClean="0">
                <a:solidFill>
                  <a:srgbClr val="000000"/>
                </a:solidFill>
              </a:rPr>
              <a:t>«Свари борщ» Цель: закрепить названия овощей; дать общее представление о процессе приготовления борща, о пользе  борща для организма</a:t>
            </a:r>
          </a:p>
          <a:p>
            <a:r>
              <a:rPr lang="ru-RU" dirty="0" smtClean="0">
                <a:solidFill>
                  <a:srgbClr val="000000"/>
                </a:solidFill>
              </a:rPr>
              <a:t>Дети берут из «волшебного мешочка» картинку с изображением овоща и определяют, нужен ли он в борще или нет.</a:t>
            </a:r>
          </a:p>
          <a:p>
            <a:r>
              <a:rPr lang="ru-RU" b="1" dirty="0" smtClean="0">
                <a:solidFill>
                  <a:srgbClr val="000000"/>
                </a:solidFill>
              </a:rPr>
              <a:t> Подвижные игры ,</a:t>
            </a:r>
            <a:endParaRPr lang="ru-RU" dirty="0" smtClean="0">
              <a:solidFill>
                <a:srgbClr val="000000"/>
              </a:solidFill>
            </a:endParaRPr>
          </a:p>
          <a:p>
            <a:r>
              <a:rPr lang="ru-RU" dirty="0" smtClean="0">
                <a:solidFill>
                  <a:srgbClr val="000000"/>
                </a:solidFill>
              </a:rPr>
              <a:t>Театрализованные игры. Пришел в гости Айболит»,  « </a:t>
            </a:r>
            <a:r>
              <a:rPr lang="ru-RU" dirty="0" err="1" smtClean="0">
                <a:solidFill>
                  <a:srgbClr val="000000"/>
                </a:solidFill>
              </a:rPr>
              <a:t>Мойдодыр</a:t>
            </a:r>
            <a:r>
              <a:rPr lang="ru-RU" dirty="0" smtClean="0">
                <a:solidFill>
                  <a:srgbClr val="000000"/>
                </a:solidFill>
              </a:rPr>
              <a:t> нас учит умываться».</a:t>
            </a:r>
          </a:p>
          <a:p>
            <a:endParaRPr lang="ru-RU" b="1" dirty="0">
              <a:solidFill>
                <a:srgbClr val="000000"/>
              </a:solidFill>
            </a:endParaRPr>
          </a:p>
        </p:txBody>
      </p:sp>
      <p:pic>
        <p:nvPicPr>
          <p:cNvPr id="7169" name="Picture 1" descr="C:\Users\Алексей\Desktop\фото зож\20220128_1035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83501" y="3597018"/>
            <a:ext cx="3072341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0" name="Picture 2" descr="C:\Users\Алексей\Desktop\фото зож\20220128_1035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963821" y="3597019"/>
            <a:ext cx="3072342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1" name="Picture 3" descr="C:\Users\Алексей\Desktop\фото зож\20220128_1037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5772133" y="3597019"/>
            <a:ext cx="3072341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83568" y="692696"/>
            <a:ext cx="7344816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Практический метод:</a:t>
            </a:r>
            <a:endParaRPr lang="ru-RU" sz="2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Проводили простые опыты: например: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«Зачем нужны глаза»</a:t>
            </a:r>
          </a:p>
          <a:p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Дети закрывают глаза, я совершаю какие-то действия ( например тихо хлопаю в ладошки), а затем прошу малышей сказать,  чем я  занималась. Ребята не могут дать ответ. Тогда повторяю свои манипуляции, но дети уже ничем не прикрывают глаза.</a:t>
            </a:r>
            <a:b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Вывод: без зрительного контакта , без глаз, составить впечатления о том, чем занимается персонаж, нельзя. Глаза нужно беречь!</a:t>
            </a:r>
          </a:p>
        </p:txBody>
      </p:sp>
      <p:pic>
        <p:nvPicPr>
          <p:cNvPr id="3" name="Picture 3" descr="C:\Users\Алексей\Desktop\фото зож\20221011_1745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5379301" y="3773827"/>
            <a:ext cx="3334678" cy="2501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C:\Users\Алексей\Desktop\фото зож\20221011_1742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971600" y="3861048"/>
            <a:ext cx="3648405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23528" y="548680"/>
            <a:ext cx="5544616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Для более эффективного решения образовательных задач  использовали интеграцию  образовательных областей:</a:t>
            </a:r>
          </a:p>
          <a:p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 </a:t>
            </a:r>
            <a:r>
              <a:rPr lang="ru-RU" sz="20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«Познавательное развитие»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- расширение у детей кругозора в части представления о здоровье и ЗОЖ;</a:t>
            </a:r>
          </a:p>
          <a:p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 </a:t>
            </a:r>
            <a:r>
              <a:rPr lang="ru-RU" sz="20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«Социально – коммуникативное развитие»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- формирование первичных ценностных представлений о здоровье и ЗОЖ человека, соблюдение элементарных общепринятых норм и правил поведения в части ЗОЖ, формирование основ безопасности собственной жизнедеятельности, в т. ч. здоровья;</a:t>
            </a:r>
          </a:p>
          <a:p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 </a:t>
            </a:r>
            <a:r>
              <a:rPr lang="ru-RU" sz="20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«Речевое развитие»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- использование чтения художественных произведений для обогащения и закрепления содержания области </a:t>
            </a:r>
            <a:r>
              <a:rPr lang="ru-RU" sz="20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«Физическое развитие»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/>
            <a:r>
              <a:rPr lang="ru-RU" sz="1400" dirty="0" smtClean="0">
                <a:solidFill>
                  <a:srgbClr val="000000"/>
                </a:solidFill>
              </a:rPr>
              <a:t>.</a:t>
            </a:r>
            <a:endParaRPr lang="ru-RU" sz="1400" dirty="0">
              <a:solidFill>
                <a:srgbClr val="000000"/>
              </a:solidFill>
            </a:endParaRPr>
          </a:p>
        </p:txBody>
      </p:sp>
      <p:pic>
        <p:nvPicPr>
          <p:cNvPr id="4" name="Picture 4" descr="C:\Users\Алексей\Desktop\фото зож\20221017_122332.jpg"/>
          <p:cNvPicPr>
            <a:picLocks noChangeAspect="1" noChangeArrowheads="1"/>
          </p:cNvPicPr>
          <p:nvPr/>
        </p:nvPicPr>
        <p:blipFill>
          <a:blip r:embed="rId2" cstate="print"/>
          <a:srcRect l="28334" t="8247" r="14998"/>
          <a:stretch>
            <a:fillRect/>
          </a:stretch>
        </p:blipFill>
        <p:spPr bwMode="auto">
          <a:xfrm rot="5400000">
            <a:off x="5921398" y="-277828"/>
            <a:ext cx="2592287" cy="31479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3" descr="C:\Users\Алексей\Desktop\фото к лет отчету 2022.08\IMG-20220813-WA0030.jpg"/>
          <p:cNvPicPr>
            <a:picLocks noChangeAspect="1" noChangeArrowheads="1"/>
          </p:cNvPicPr>
          <p:nvPr/>
        </p:nvPicPr>
        <p:blipFill>
          <a:blip r:embed="rId3" cstate="print"/>
          <a:srcRect l="18803" t="27032" r="2650" b="16979"/>
          <a:stretch>
            <a:fillRect/>
          </a:stretch>
        </p:blipFill>
        <p:spPr bwMode="auto">
          <a:xfrm>
            <a:off x="5857884" y="3786190"/>
            <a:ext cx="3286116" cy="30718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C:\Users\Алексей\Desktop\фото для отчета 2022\20211004_105805.jpg"/>
          <p:cNvPicPr>
            <a:picLocks noChangeAspect="1" noChangeArrowheads="1"/>
          </p:cNvPicPr>
          <p:nvPr/>
        </p:nvPicPr>
        <p:blipFill>
          <a:blip r:embed="rId4" cstate="print"/>
          <a:srcRect r="25958"/>
          <a:stretch>
            <a:fillRect/>
          </a:stretch>
        </p:blipFill>
        <p:spPr bwMode="auto">
          <a:xfrm rot="5400000">
            <a:off x="6750843" y="964405"/>
            <a:ext cx="2000264" cy="32146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764704"/>
            <a:ext cx="4572000" cy="470898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«Художественно – эстетическое развитие»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навыков здорового образа жизни через музыкально-художественную деятельность.</a:t>
            </a:r>
          </a:p>
          <a:p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рамках образовательной области </a:t>
            </a:r>
            <a:r>
              <a:rPr lang="ru-RU" sz="20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«Физическое развитие»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проводила целенаправленную систематическую работу с детьми по формированию представлений о здоровом образе жизни.</a:t>
            </a:r>
          </a:p>
          <a:p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Работа по здоровому образу жизни в системе проводится и в режимные моменты .</a:t>
            </a:r>
          </a:p>
        </p:txBody>
      </p:sp>
      <p:pic>
        <p:nvPicPr>
          <p:cNvPr id="29698" name="Picture 2" descr="C:\Users\Алексей\Desktop\IMG-20220420-WA0006.jpg"/>
          <p:cNvPicPr>
            <a:picLocks noChangeAspect="1" noChangeArrowheads="1"/>
          </p:cNvPicPr>
          <p:nvPr/>
        </p:nvPicPr>
        <p:blipFill>
          <a:blip r:embed="rId2" cstate="print"/>
          <a:srcRect l="18182"/>
          <a:stretch>
            <a:fillRect/>
          </a:stretch>
        </p:blipFill>
        <p:spPr bwMode="auto">
          <a:xfrm>
            <a:off x="5076056" y="3933056"/>
            <a:ext cx="3744416" cy="25030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699" name="Picture 3" descr="C:\Users\Алексей\Desktop\IMG-20220420-WA0004.jpg"/>
          <p:cNvPicPr>
            <a:picLocks noChangeAspect="1" noChangeArrowheads="1"/>
          </p:cNvPicPr>
          <p:nvPr/>
        </p:nvPicPr>
        <p:blipFill>
          <a:blip r:embed="rId3" cstate="print"/>
          <a:srcRect l="15133"/>
          <a:stretch>
            <a:fillRect/>
          </a:stretch>
        </p:blipFill>
        <p:spPr bwMode="auto">
          <a:xfrm>
            <a:off x="5076056" y="476672"/>
            <a:ext cx="3770109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04664"/>
            <a:ext cx="504056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Делая зарядку , говорю детям о пользе физических упражнений , обязательно вместе с детьми  учим сказочного персонажа правильно выполнять упражнения.</a:t>
            </a:r>
          </a:p>
          <a:p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Когда дети принимают пищу,  объясняли  им как полезна кашка, используя художественное слово « Кашку, супчик все съедим, мы большими стать хотим».</a:t>
            </a:r>
          </a:p>
          <a:p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 умывании говорим и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показываем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а так же учим куклы, как  нужно мыть ручки, чтобы смыть всю грязь, все микробы</a:t>
            </a:r>
          </a:p>
          <a:p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 Надо, надо умываться по утрам и вечерам , а не чистым трубочистам стыд и срам , стыд и срам».</a:t>
            </a:r>
          </a:p>
          <a:p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Когда детей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укладываем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спать,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объясняем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им,  как полезен сон.</a:t>
            </a:r>
          </a:p>
          <a:p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«Сон у нас волшебный, когда вы спите вы растёте»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Исполняем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детям колыбельную песню или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рассказываем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спокойную сказку.</a:t>
            </a:r>
          </a:p>
        </p:txBody>
      </p:sp>
      <p:pic>
        <p:nvPicPr>
          <p:cNvPr id="30722" name="Picture 2" descr="C:\Users\Алексей\Desktop\фото зож\20220316_154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617005" y="1511787"/>
            <a:ext cx="4824536" cy="36184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323528" y="404664"/>
            <a:ext cx="5256584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Образование детей  по данной теме не возможно без активного участия родителей. Так как взрослые являются примером для подражания.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Приобщению детей и родителей к здоровому образу жизни. Проводим с ними индивидуальные консультации</a:t>
            </a:r>
            <a:r>
              <a:rPr lang="ru-RU" sz="2000" dirty="0" smtClean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 Как научить ребенка быть самостоятельным»,  «Правильное питание»,« Режим дня», « Полезные прогулки».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Оформили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уголок здоровья для родителей, где предлагаем им наглядные консультации.  Провели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родительское собрания « Что такое ЗОЖ», где с родителями определили основные  направления здорового образа жизни. Также используем и нетрадиционные формы  консультации предлагаем родителям в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офлайн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режиме.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5" name="Picture 1" descr="C:\Users\Алексей\Desktop\фото для отчета 2022\20210908_103634.jpg"/>
          <p:cNvPicPr>
            <a:picLocks noChangeAspect="1" noChangeArrowheads="1"/>
          </p:cNvPicPr>
          <p:nvPr/>
        </p:nvPicPr>
        <p:blipFill>
          <a:blip r:embed="rId2" cstate="print"/>
          <a:srcRect r="19565"/>
          <a:stretch>
            <a:fillRect/>
          </a:stretch>
        </p:blipFill>
        <p:spPr bwMode="auto">
          <a:xfrm rot="5400000">
            <a:off x="5851666" y="3311290"/>
            <a:ext cx="3388937" cy="31957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User\Desktop\ЗОЖ\фото ЗОЖ\101_07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285728"/>
            <a:ext cx="3143272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548680"/>
            <a:ext cx="482453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Наблюдая за  поведением детей,  отмечаем что  у воспитанников положительное отношение к физическим упражнениям, подвижным играм и закаливающим процедурам, к правилам личной гигиены, соблюдению режима дня в семье и ДОУ. В результате работы с родителями повысился уровень знаний по данной теме у родителей. 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Таким образом, целенаправленная работа с детьми по формированию здорового образа жизни показала высокую результативность. В дальнейшем мы будем продолжать работу в данном направлении  формировать осознанное отношение  дошкольников к здоровому образу жизни, как с детьми , так и с родителями.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Алексей\Desktop\фото к лет отчету 2022.08\IMG-20220813-WA0003.jpg"/>
          <p:cNvPicPr>
            <a:picLocks noChangeAspect="1" noChangeArrowheads="1"/>
          </p:cNvPicPr>
          <p:nvPr/>
        </p:nvPicPr>
        <p:blipFill>
          <a:blip r:embed="rId2" cstate="print"/>
          <a:srcRect l="10528" b="8507"/>
          <a:stretch>
            <a:fillRect/>
          </a:stretch>
        </p:blipFill>
        <p:spPr bwMode="auto">
          <a:xfrm>
            <a:off x="5857884" y="214290"/>
            <a:ext cx="3035476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3" descr="C:\Users\Алексей\Desktop\фото к лет отчету 2022.08\IMG-20220813-WA00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1622" y="3571876"/>
            <a:ext cx="3144774" cy="30440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11560" y="1988840"/>
            <a:ext cx="792088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solidFill>
                  <a:srgbClr val="002060"/>
                </a:solidFill>
              </a:rPr>
              <a:t>Спасибо </a:t>
            </a:r>
          </a:p>
          <a:p>
            <a:pPr algn="ctr"/>
            <a:r>
              <a:rPr lang="ru-RU" sz="8000" b="1" dirty="0" smtClean="0">
                <a:solidFill>
                  <a:srgbClr val="002060"/>
                </a:solidFill>
              </a:rPr>
              <a:t>за внимание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251520" y="836131"/>
            <a:ext cx="5616624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11111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"Я не боюсь еще и еще раз сказать: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забота о здоровье - важнейшая работа воспитателя.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 жизнерадостности, бодрости детей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зависит их духовная жизнь, мировоззрение,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умственное развитие, прочность знаний, вера в свои силы".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В. Сухомлинский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4341" name="Picture 5" descr="https://interesnyefakty.org/wp-content/uploads/suhomlinskij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1124744"/>
            <a:ext cx="3133466" cy="4176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0" y="255762"/>
            <a:ext cx="9144000" cy="3508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Актуальность и перспективность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опыта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соответствии с Законом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«Об образовании»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здоровье детей относится к приоритетным направлениям государственной политики в сфере образования. Вопрос об укреплении и сохранении здоровья на сегодняшний день стоит очень остро.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здорового образа жизни должно начинаться уже в детском саду.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 smtClean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 2-ой младшей группе  в образовательной области « Физическое развитие» основное направление « Формирование начальных представлений о здоровом образе жизни».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228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Главная цель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является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тановление ценностей здорового образа жизни.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7" name="Picture 1" descr="C:\Users\Алексей\Desktop\фото к лет отчету 2022.08\IMG-20220813-WA00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V="1">
            <a:off x="1259632" y="3501008"/>
            <a:ext cx="2389785" cy="3193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38" name="Picture 2" descr="C:\Users\Алексей\Desktop\фото к лет отчету 2022.08\IMG-20220813-WA00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 flipV="1">
            <a:off x="4499992" y="3501008"/>
            <a:ext cx="2376264" cy="3174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9552" y="476672"/>
            <a:ext cx="5544616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Задачи для детей младшего дошкольного возраста:</a:t>
            </a:r>
            <a:endParaRPr lang="ru-RU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Развивать умение различать и называть органы чувств (глаза, рот, нос, уши), дать представление об их роли в организме и о том, как их беречь и ухаживать за ними.</a:t>
            </a:r>
          </a:p>
          <a:p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Дать представление о полезной и вредной пище; об овощах и фруктах, молочных продуктах, полезных для здоровья человека.</a:t>
            </a:r>
          </a:p>
          <a:p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Формировать представление о том, что утренняя зарядка, игры, физические упражнения вызывают хорошее настроение;</a:t>
            </a:r>
          </a:p>
          <a:p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 помощью сна восстанавливаются силы.</a:t>
            </a:r>
          </a:p>
          <a:p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Познакомить детей с упражнениями, укрепляющими различные органы и системы организма.</a:t>
            </a:r>
          </a:p>
          <a:p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Дать представление о необходимости закаливания.</a:t>
            </a:r>
          </a:p>
          <a:p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Дать представление о ценности здоровья; формировать желание вести здоровый образ жизни.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Формировать умение сообщать о своем самочувствии взрослым, осознавать необходимость лечения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000000"/>
                </a:solidFill>
              </a:rPr>
              <a:t>- Формировать потребность в соблюдении навыков гигиены и опрятности в повседневной жизни.</a:t>
            </a:r>
          </a:p>
          <a:p>
            <a:pPr>
              <a:buFontTx/>
              <a:buChar char="-"/>
            </a:pPr>
            <a:endParaRPr lang="ru-RU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IMG_37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07464" y="908720"/>
            <a:ext cx="3136536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_37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71659" y="3573016"/>
            <a:ext cx="3072341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39552" y="548680"/>
            <a:ext cx="4608512" cy="62478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Чтобы обеспечить работу по данной теме  </a:t>
            </a:r>
            <a:r>
              <a:rPr lang="ru-RU" sz="2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используюем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методику К.Ю. Белая «Формирование основ безопасности у дошкольников» для занятий с детьми 2-7 лет.</a:t>
            </a:r>
          </a:p>
          <a:p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В разделе «Бережем свое здоровье» рассматриваем следующие темы:</a:t>
            </a:r>
          </a:p>
          <a:p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«Как устроен мой организм»;</a:t>
            </a:r>
          </a:p>
          <a:p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«Соблюдаем режим дня»;</a:t>
            </a:r>
          </a:p>
          <a:p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«Бережем свое здоровье»;</a:t>
            </a:r>
          </a:p>
          <a:p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«О правильном питании и пользе витаминов»;</a:t>
            </a:r>
          </a:p>
          <a:p>
            <a:pPr>
              <a:buFontTx/>
              <a:buChar char="-"/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«Правила первой помощи».</a:t>
            </a:r>
          </a:p>
          <a:p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Для осуществления работы по данной теме составили перспективный план для детей второй младшей группы«Бережем свое здоровье»</a:t>
            </a:r>
          </a:p>
          <a:p>
            <a:pPr>
              <a:buFontTx/>
              <a:buChar char="-"/>
            </a:pPr>
            <a:endParaRPr lang="ru-RU" sz="2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Алексей\Desktop\20211008_1051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5538191" y="1598713"/>
            <a:ext cx="3791745" cy="28438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23528" y="332657"/>
            <a:ext cx="8496944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Валеологического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воспитания дошкольников,  реализуем не только в рамках непосредственной образовательной деятельности (НОД), на занятиях по познавательному развитию, физическому развитию,  но и  на</a:t>
            </a:r>
          </a:p>
          <a:p>
            <a:pPr lvl="0"/>
            <a:r>
              <a:rPr lang="ru-RU" sz="2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досуговых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мероприятиях, развлечениях;</a:t>
            </a:r>
          </a:p>
          <a:p>
            <a:pPr lvl="0"/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 время прогулок;</a:t>
            </a:r>
          </a:p>
          <a:p>
            <a:pPr lvl="0"/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режимных моментов (утреннего сбора, проведения гигиенических процедур до и после сна и пр.),</a:t>
            </a:r>
          </a:p>
          <a:p>
            <a:pPr lvl="0"/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 время игр и совместной деятельности воспитателя с детьми.</a:t>
            </a:r>
          </a:p>
          <a:p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 детьми младшего дошкольного возраста всегда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используем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игровую мотивацию.  К нам в гости приходит кукла мальчик или девочка с какой то  проблемой. Решая её детки, познают  части тела, как нужно беречь их, чем питаться, как ухаживать за своим организмом, чтобы быть здоровым.</a:t>
            </a:r>
          </a:p>
          <a:p>
            <a:pPr algn="ctr"/>
            <a:endParaRPr lang="ru-RU" sz="2800" dirty="0">
              <a:solidFill>
                <a:srgbClr val="000000"/>
              </a:solidFill>
            </a:endParaRPr>
          </a:p>
        </p:txBody>
      </p:sp>
      <p:pic>
        <p:nvPicPr>
          <p:cNvPr id="2050" name="Picture 2" descr="C:\Users\Алексей\Desktop\20210823_092211.jpg"/>
          <p:cNvPicPr>
            <a:picLocks noChangeAspect="1" noChangeArrowheads="1"/>
          </p:cNvPicPr>
          <p:nvPr/>
        </p:nvPicPr>
        <p:blipFill>
          <a:blip r:embed="rId2" cstate="print"/>
          <a:srcRect l="27292"/>
          <a:stretch>
            <a:fillRect/>
          </a:stretch>
        </p:blipFill>
        <p:spPr bwMode="auto">
          <a:xfrm rot="5400000">
            <a:off x="255630" y="3887750"/>
            <a:ext cx="2513076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Users\Алексей\Desktop\20210823_092007.jpg"/>
          <p:cNvPicPr>
            <a:picLocks noChangeAspect="1" noChangeArrowheads="1"/>
          </p:cNvPicPr>
          <p:nvPr/>
        </p:nvPicPr>
        <p:blipFill>
          <a:blip r:embed="rId3" cstate="print"/>
          <a:srcRect l="11990" r="25116"/>
          <a:stretch>
            <a:fillRect/>
          </a:stretch>
        </p:blipFill>
        <p:spPr bwMode="auto">
          <a:xfrm rot="5400000">
            <a:off x="6093514" y="3979188"/>
            <a:ext cx="2448273" cy="29195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Users\Алексей\Desktop\фото к лет отчету 2022.08\IMG-20220813-WA0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2" y="4212345"/>
            <a:ext cx="2857521" cy="26456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03040" y="260648"/>
            <a:ext cx="86409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рамках образовательной деятельности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используем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разнообразные методы:</a:t>
            </a:r>
          </a:p>
          <a:p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Словесные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Это объяснение</a:t>
            </a:r>
          </a:p>
          <a:p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 примеру, при рассмотрении темы во второй младшей группе о гигиене предметов личного пользования «Мы моем расчёски» своим воспитанникам я разъясняю важность регулярного ухода за расчёсками так: «Мы живём в окружении микробов. Некоторые из них дружелюбные, а некоторые, наоборот, вредные. И эти плохие очень любят вредить человеку: попадают на тело или внутрь организма и провоцируют всякие болезни. Так вот: очень любят микробы селиться на неухоженных предметах личной гигиены — расчёсках, зубных щётках. Поэтому, если мы не хотим, чтобы эти мелкие вредители заставляли нас болеть, расчёски, щётки нужно регулярно мыть, ведь ничего так не боятся микробы как воды и чистоты».</a:t>
            </a:r>
          </a:p>
        </p:txBody>
      </p:sp>
      <p:pic>
        <p:nvPicPr>
          <p:cNvPr id="12290" name="Picture 2" descr="https://push-skazka29.edumsko.ru/uploads/5000/19557/section/304648/2016_04_26/7_gruppa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4293096"/>
            <a:ext cx="3816424" cy="25649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1571612"/>
            <a:ext cx="500404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Беседа</a:t>
            </a:r>
            <a:endParaRPr lang="ru-RU" sz="2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Рассматривая тему «Человек», проводим с детьми беседу «Я — человек», где мы сравниваем внешний вид человека и  куклы.</a:t>
            </a:r>
          </a:p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Используем рифмовки и загадки</a:t>
            </a:r>
            <a:endParaRPr lang="ru-RU" sz="2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 второй младшей группе занятие по теме «Колобок, я тебя съем: продукты питания. Овощи» я начинаю с загадок,  если дети затрудняются дать ответ обязательно использую наглядность: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7" name="Picture 1" descr="C:\Users\Алексей\Desktop\20220310_1550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774727" y="1858121"/>
            <a:ext cx="4714890" cy="3536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31640" y="764704"/>
            <a:ext cx="728583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0000"/>
                </a:solidFill>
              </a:rPr>
              <a:t> Так как наглядный метод — это обязательное условие успешной реализации задач образовательного процесса.</a:t>
            </a:r>
          </a:p>
          <a:p>
            <a:r>
              <a:rPr lang="ru-RU" dirty="0" smtClean="0">
                <a:solidFill>
                  <a:srgbClr val="000000"/>
                </a:solidFill>
              </a:rPr>
              <a:t>Для этого в   группе были созданы условия (дидактические игры: «Наше тело», «Наше лицо», «Органы чувств», ширма: «Это Я», «Строение тела человека», альбом «Азбука здоровья».</a:t>
            </a:r>
          </a:p>
          <a:p>
            <a:pPr algn="ctr"/>
            <a:r>
              <a:rPr lang="ru-RU" sz="1600" dirty="0" smtClean="0">
                <a:solidFill>
                  <a:srgbClr val="000000"/>
                </a:solidFill>
              </a:rPr>
              <a:t>.</a:t>
            </a:r>
            <a:endParaRPr lang="ru-RU" sz="1600" dirty="0">
              <a:solidFill>
                <a:srgbClr val="000000"/>
              </a:solidFill>
            </a:endParaRPr>
          </a:p>
        </p:txBody>
      </p:sp>
      <p:pic>
        <p:nvPicPr>
          <p:cNvPr id="8194" name="Picture 2" descr="C:\Users\Алексей\Desktop\фото зож\20221010_1350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1493" y="2804931"/>
            <a:ext cx="4224470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5" name="Picture 3" descr="C:\Users\Алексей\Desktop\фото зож\20221010_1350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5183949" y="2674175"/>
            <a:ext cx="4248472" cy="31863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C:\Users\Алексей\Desktop\фото зож\20221011_1741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3143240" y="3857628"/>
            <a:ext cx="3168352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Другая 1">
      <a:dk1>
        <a:srgbClr val="92D050"/>
      </a:dk1>
      <a:lt1>
        <a:srgbClr val="9EB060"/>
      </a:lt1>
      <a:dk2>
        <a:srgbClr val="00B050"/>
      </a:dk2>
      <a:lt2>
        <a:srgbClr val="92D050"/>
      </a:lt2>
      <a:accent1>
        <a:srgbClr val="92D050"/>
      </a:accent1>
      <a:accent2>
        <a:srgbClr val="00B050"/>
      </a:accent2>
      <a:accent3>
        <a:srgbClr val="92D050"/>
      </a:accent3>
      <a:accent4>
        <a:srgbClr val="00B050"/>
      </a:accent4>
      <a:accent5>
        <a:srgbClr val="92D050"/>
      </a:accent5>
      <a:accent6>
        <a:srgbClr val="B79214"/>
      </a:accent6>
      <a:hlink>
        <a:srgbClr val="00B050"/>
      </a:hlink>
      <a:folHlink>
        <a:srgbClr val="92D05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450</TotalTime>
  <Words>943</Words>
  <Application>Microsoft Office PowerPoint</Application>
  <PresentationFormat>Экран (4:3)</PresentationFormat>
  <Paragraphs>80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Поток</vt:lpstr>
      <vt:lpstr> Опыт работы  с детьми3-4 лет по теме  «Формирование привычки к здоровому образу жизни у детей младшего дошкольного возраста»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Игры по познавательно – исследовательской деятельности</dc:title>
  <dc:creator>Алексей</dc:creator>
  <cp:lastModifiedBy>User</cp:lastModifiedBy>
  <cp:revision>49</cp:revision>
  <dcterms:created xsi:type="dcterms:W3CDTF">2020-04-05T08:31:52Z</dcterms:created>
  <dcterms:modified xsi:type="dcterms:W3CDTF">2022-10-21T10:41:04Z</dcterms:modified>
</cp:coreProperties>
</file>