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90" r:id="rId5"/>
    <p:sldId id="259" r:id="rId6"/>
    <p:sldId id="260" r:id="rId7"/>
    <p:sldId id="281" r:id="rId8"/>
    <p:sldId id="282" r:id="rId9"/>
    <p:sldId id="292" r:id="rId10"/>
    <p:sldId id="284" r:id="rId11"/>
    <p:sldId id="286" r:id="rId12"/>
    <p:sldId id="285" r:id="rId13"/>
    <p:sldId id="262" r:id="rId14"/>
    <p:sldId id="266" r:id="rId15"/>
    <p:sldId id="272" r:id="rId16"/>
    <p:sldId id="288" r:id="rId17"/>
    <p:sldId id="289" r:id="rId18"/>
    <p:sldId id="276" r:id="rId19"/>
    <p:sldId id="277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4" autoAdjust="0"/>
    <p:restoredTop sz="89785" autoAdjust="0"/>
  </p:normalViewPr>
  <p:slideViewPr>
    <p:cSldViewPr>
      <p:cViewPr>
        <p:scale>
          <a:sx n="66" d="100"/>
          <a:sy n="66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C00EE8-B6C9-4E66-B2D7-A5917CF7E4B8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5926D39-DF9D-4CAF-AD7E-8721925E58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000372"/>
            <a:ext cx="8143932" cy="25003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Валеологическое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воспитание детей дошкольного возраста </a:t>
            </a:r>
            <a:b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ДОУ»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85728"/>
            <a:ext cx="7858180" cy="71438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Опыт работа педагогического коллектива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МБДОУ </a:t>
            </a:r>
            <a:r>
              <a:rPr lang="ru-RU" b="1" dirty="0" err="1" smtClean="0">
                <a:solidFill>
                  <a:srgbClr val="7030A0"/>
                </a:solidFill>
              </a:rPr>
              <a:t>д</a:t>
            </a:r>
            <a:r>
              <a:rPr lang="ru-RU" b="1" dirty="0" smtClean="0">
                <a:solidFill>
                  <a:srgbClr val="7030A0"/>
                </a:solidFill>
              </a:rPr>
              <a:t>/с №28 г. Вичуга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User\Desktop\ЗОЖ\фото ПДД ЗОЖ 9\DSC075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285860"/>
            <a:ext cx="3929090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User\Desktop\ЗОЖ\фото ПДД ЗОЖ 9\DSC07585.JPG"/>
          <p:cNvPicPr>
            <a:picLocks noChangeAspect="1" noChangeArrowheads="1"/>
          </p:cNvPicPr>
          <p:nvPr/>
        </p:nvPicPr>
        <p:blipFill>
          <a:blip r:embed="rId3"/>
          <a:srcRect t="16518" r="1032"/>
          <a:stretch>
            <a:fillRect/>
          </a:stretch>
        </p:blipFill>
        <p:spPr bwMode="auto">
          <a:xfrm>
            <a:off x="357158" y="1357298"/>
            <a:ext cx="4143404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1000108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>
                <a:latin typeface="Georgia" pitchFamily="18" charset="0"/>
              </a:rPr>
              <a:t>Становление ценностей здорового образа жизни, овладение его элементарными нормами и правилами ( в питании, в двигательном режиме, закаливание и др.) формирование полезных привычек.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</a:t>
            </a:r>
          </a:p>
          <a:p>
            <a:pPr>
              <a:buNone/>
            </a:pPr>
            <a:r>
              <a:rPr lang="ru-RU" sz="2000" dirty="0" smtClean="0">
                <a:latin typeface="Georgia" pitchFamily="18" charset="0"/>
              </a:rPr>
              <a:t>Ребенок осознанно будет заботится о своём здоровье, бережно относится к себе, соблюдать гигиену, только тогда, когда будет иметь первоначальные представления об устройстве организма человека – а это относиться  к </a:t>
            </a:r>
            <a:r>
              <a:rPr lang="ru-RU" sz="2000" dirty="0" err="1" smtClean="0">
                <a:latin typeface="Georgia" pitchFamily="18" charset="0"/>
              </a:rPr>
              <a:t>валеологическому</a:t>
            </a:r>
            <a:r>
              <a:rPr lang="ru-RU" sz="2000" dirty="0" smtClean="0">
                <a:latin typeface="Georgia" pitchFamily="18" charset="0"/>
              </a:rPr>
              <a:t> воспитанию</a:t>
            </a:r>
            <a:r>
              <a:rPr lang="ru-RU" sz="2000" dirty="0" smtClean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16813" y="0"/>
            <a:ext cx="41268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Цель: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Picture 2" descr="C:\Users\User\Desktop\ЗОЖ\фото ЗОЖ\101_07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14554"/>
            <a:ext cx="3429024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2" name="Picture 2" descr="C:\Users\User\Desktop\ЗОЖ\фото ЗОЖ\101_07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143116"/>
            <a:ext cx="3500462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8286808" cy="2071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000" dirty="0" smtClean="0">
                <a:latin typeface="Georgia" pitchFamily="18" charset="0"/>
              </a:rPr>
              <a:t>В контексте детского сада цель </a:t>
            </a:r>
            <a:r>
              <a:rPr lang="ru-RU" sz="2000" dirty="0" err="1" smtClean="0">
                <a:latin typeface="Georgia" pitchFamily="18" charset="0"/>
              </a:rPr>
              <a:t>валеологического</a:t>
            </a:r>
            <a:r>
              <a:rPr lang="ru-RU" sz="2000" dirty="0" smtClean="0">
                <a:latin typeface="Georgia" pitchFamily="18" charset="0"/>
              </a:rPr>
              <a:t> образования является:</a:t>
            </a:r>
          </a:p>
          <a:p>
            <a:pPr>
              <a:buNone/>
            </a:pPr>
            <a:r>
              <a:rPr lang="ru-RU" sz="2000" dirty="0" smtClean="0">
                <a:latin typeface="Georgia" pitchFamily="18" charset="0"/>
              </a:rPr>
              <a:t>Формирование установки на здоровый образ жизни. Сохранение и укрепление здоровья и резервов здоровья человека через приобщение его к здоровому образу жизни.</a:t>
            </a:r>
          </a:p>
          <a:p>
            <a:endParaRPr lang="ru-RU" dirty="0"/>
          </a:p>
        </p:txBody>
      </p:sp>
      <p:pic>
        <p:nvPicPr>
          <p:cNvPr id="5122" name="Picture 2" descr="C:\Users\User\Pictures\зимние состязания\wZoI7psVD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88" y="2857496"/>
            <a:ext cx="4049236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857496"/>
            <a:ext cx="3786214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694642" cy="164307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000" dirty="0" smtClean="0">
                <a:latin typeface="Georgia" pitchFamily="18" charset="0"/>
              </a:rPr>
              <a:t>Задачи </a:t>
            </a:r>
            <a:r>
              <a:rPr lang="ru-RU" sz="2000" dirty="0" err="1" smtClean="0">
                <a:latin typeface="Georgia" pitchFamily="18" charset="0"/>
              </a:rPr>
              <a:t>валеологического</a:t>
            </a:r>
            <a:r>
              <a:rPr lang="ru-RU" sz="2000" dirty="0" smtClean="0">
                <a:latin typeface="Georgia" pitchFamily="18" charset="0"/>
              </a:rPr>
              <a:t> образования дошкольников, как и цель, для разных возрастных групп едины, отличается лишь степень погружения в тот или иной аспект теории здоровья</a:t>
            </a:r>
            <a:r>
              <a:rPr lang="ru-RU" sz="2000" dirty="0" smtClean="0"/>
              <a:t>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71810"/>
            <a:ext cx="3857652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9938" name="Picture 2" descr="C:\Users\User\Pictures\спорт\20211203_1122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143248"/>
            <a:ext cx="4143404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142876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 </a:t>
            </a:r>
            <a:r>
              <a:rPr lang="ru-RU" sz="2600" dirty="0" smtClean="0">
                <a:latin typeface="Georgia" pitchFamily="18" charset="0"/>
              </a:rPr>
              <a:t>Воспитание у детей </a:t>
            </a:r>
            <a:r>
              <a:rPr lang="ru-RU" sz="2600" dirty="0" err="1" smtClean="0">
                <a:latin typeface="Georgia" pitchFamily="18" charset="0"/>
              </a:rPr>
              <a:t>валеологической</a:t>
            </a:r>
            <a:r>
              <a:rPr lang="ru-RU" sz="2600" dirty="0" smtClean="0">
                <a:latin typeface="Georgia" pitchFamily="18" charset="0"/>
              </a:rPr>
              <a:t> культуры — это значит, создание мотивации для формирования, сохранения и укрепления здоровья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  <p:pic>
        <p:nvPicPr>
          <p:cNvPr id="6146" name="Picture 2" descr="C:\Users\User\Pictures\зимние состязания\MpYmxJgNm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496"/>
            <a:ext cx="4000528" cy="3429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1" name="Picture 3" descr="C:\Users\User\Desktop\ЗОЖ\фото ЗОЖ\SAM_30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496"/>
            <a:ext cx="4267200" cy="3271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5143536" cy="45720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>
                <a:latin typeface="Georgia" pitchFamily="18" charset="0"/>
              </a:rPr>
              <a:t>Проводя диагностическую работу, по методике Верещагиной Натальи Валентиновны «Диагностика педагогического процесса» по образовательной области «Физическое развитие»  большинство воспитанников старшего дошкольного возраста   затруднились объяснить о важных и вредных факторах для здоровья, о значении для здоровья утренней гимнастики, закаливания, соблюдения режима дня, правильного питания. Затруднились ответить на вопрос зачем нужно соблюдать режим дня?  Делать гимнастику? и т.д.   </a:t>
            </a:r>
          </a:p>
          <a:p>
            <a:pPr>
              <a:buNone/>
            </a:pPr>
            <a:r>
              <a:rPr lang="ru-RU" sz="1800" dirty="0" smtClean="0">
                <a:latin typeface="Georgia" pitchFamily="18" charset="0"/>
              </a:rPr>
              <a:t>    Главное - отсутствие у детей осознанного отношения к своему здоровью.</a:t>
            </a:r>
            <a:endParaRPr lang="ru-RU" sz="1800" dirty="0">
              <a:latin typeface="Georgia" pitchFamily="18" charset="0"/>
            </a:endParaRPr>
          </a:p>
        </p:txBody>
      </p:sp>
      <p:pic>
        <p:nvPicPr>
          <p:cNvPr id="17409" name="Picture 1" descr="C:\Users\User\Pictures\спорт\20211203_111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8803" y="571480"/>
            <a:ext cx="3210915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10" name="Picture 2" descr="C:\Users\User\Pictures\спорт\20211203_1104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929066"/>
            <a:ext cx="3357586" cy="2615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User\Desktop\IMG_20221018_084729.jpg"/>
          <p:cNvPicPr>
            <a:picLocks noChangeAspect="1" noChangeArrowheads="1"/>
          </p:cNvPicPr>
          <p:nvPr/>
        </p:nvPicPr>
        <p:blipFill>
          <a:blip r:embed="rId4"/>
          <a:srcRect t="4799" r="1032"/>
          <a:stretch>
            <a:fillRect/>
          </a:stretch>
        </p:blipFill>
        <p:spPr bwMode="auto">
          <a:xfrm>
            <a:off x="214283" y="4857760"/>
            <a:ext cx="2500330" cy="1701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User\Desktop\IMG_20221018_0848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4857760"/>
            <a:ext cx="2407354" cy="16539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500042"/>
            <a:ext cx="7715304" cy="257176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Georgia" pitchFamily="18" charset="0"/>
              </a:rPr>
              <a:t> Годовая задача  в 2020- 2021учебном году – « </a:t>
            </a:r>
            <a:r>
              <a:rPr lang="ru-RU" dirty="0" err="1" smtClean="0">
                <a:latin typeface="Georgia" pitchFamily="18" charset="0"/>
              </a:rPr>
              <a:t>Валеологическое</a:t>
            </a:r>
            <a:r>
              <a:rPr lang="ru-RU" dirty="0" smtClean="0">
                <a:latin typeface="Georgia" pitchFamily="18" charset="0"/>
              </a:rPr>
              <a:t> воспитание детей дошкольного возраста».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Для решения  поставленной задачи с педагогическим коллективом  проведены ряд мероприятий: анкетирование консультаций,  практикумы,  были организованы открытые просмотры. Конкурс: «Лучший уголка здоровья в группе».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8" name="Picture 2" descr="C:\Users\User\Desktop\ЗОЖ\фото уголки ЗОЖ\101_0331.JPG"/>
          <p:cNvPicPr>
            <a:picLocks noChangeAspect="1" noChangeArrowheads="1"/>
          </p:cNvPicPr>
          <p:nvPr/>
        </p:nvPicPr>
        <p:blipFill>
          <a:blip r:embed="rId2" cstate="print"/>
          <a:srcRect t="25000" r="1250" b="6250"/>
          <a:stretch>
            <a:fillRect/>
          </a:stretch>
        </p:blipFill>
        <p:spPr bwMode="auto">
          <a:xfrm>
            <a:off x="142844" y="3500414"/>
            <a:ext cx="3786214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C:\Users\User\Desktop\ЗОЖ\фото уголки ЗОЖ\101_0330.JPG"/>
          <p:cNvPicPr>
            <a:picLocks noChangeAspect="1" noChangeArrowheads="1"/>
          </p:cNvPicPr>
          <p:nvPr/>
        </p:nvPicPr>
        <p:blipFill>
          <a:blip r:embed="rId3" cstate="print"/>
          <a:srcRect t="10000" r="2499" b="14999"/>
          <a:stretch>
            <a:fillRect/>
          </a:stretch>
        </p:blipFill>
        <p:spPr bwMode="auto">
          <a:xfrm>
            <a:off x="3929058" y="2928934"/>
            <a:ext cx="5000660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100" dirty="0" smtClean="0">
                <a:latin typeface="Georgia" pitchFamily="18" charset="0"/>
              </a:rPr>
              <a:t>«Уголки здоровья» в младших группах дошкольного возраста</a:t>
            </a:r>
            <a:endParaRPr lang="ru-RU" sz="3100" dirty="0">
              <a:latin typeface="Georgia" pitchFamily="18" charset="0"/>
            </a:endParaRPr>
          </a:p>
        </p:txBody>
      </p:sp>
      <p:pic>
        <p:nvPicPr>
          <p:cNvPr id="41986" name="Picture 2" descr="C:\Users\User\Desktop\ЗОЖ\фото уголки ЗОЖ\101_03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8432" r="715" b="8474"/>
          <a:stretch>
            <a:fillRect/>
          </a:stretch>
        </p:blipFill>
        <p:spPr bwMode="auto">
          <a:xfrm>
            <a:off x="500034" y="1643050"/>
            <a:ext cx="3661577" cy="22945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C:\Users\User\Desktop\ЗОЖ\фото уголки ЗОЖ\101_0341.JPG"/>
          <p:cNvPicPr>
            <a:picLocks noChangeAspect="1" noChangeArrowheads="1"/>
          </p:cNvPicPr>
          <p:nvPr/>
        </p:nvPicPr>
        <p:blipFill>
          <a:blip r:embed="rId3" cstate="print"/>
          <a:srcRect l="6563" t="6250" r="1562" b="27500"/>
          <a:stretch>
            <a:fillRect/>
          </a:stretch>
        </p:blipFill>
        <p:spPr bwMode="auto">
          <a:xfrm>
            <a:off x="4929190" y="1643050"/>
            <a:ext cx="3501982" cy="2194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User\Desktop\ЗОЖ\фото уголки ЗОЖ\101_0350.JPG"/>
          <p:cNvPicPr>
            <a:picLocks noChangeAspect="1" noChangeArrowheads="1"/>
          </p:cNvPicPr>
          <p:nvPr/>
        </p:nvPicPr>
        <p:blipFill>
          <a:blip r:embed="rId4" cstate="print"/>
          <a:srcRect l="4380" t="4380" r="6934"/>
          <a:stretch>
            <a:fillRect/>
          </a:stretch>
        </p:blipFill>
        <p:spPr bwMode="auto">
          <a:xfrm>
            <a:off x="2786050" y="4143380"/>
            <a:ext cx="3643338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-214338"/>
            <a:ext cx="8153400" cy="128588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Georgia" pitchFamily="18" charset="0"/>
              </a:rPr>
              <a:t>« Уголки здоровья» в старших группах дошкольного возраста</a:t>
            </a:r>
            <a:r>
              <a:rPr lang="ru-RU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3011" name="Picture 3" descr="C:\Users\User\Desktop\ЗОЖ\фото уголки ЗОЖ\101_03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357298"/>
            <a:ext cx="3714776" cy="2257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010" name="Picture 2" descr="C:\Users\User\Desktop\ЗОЖ\фото уголки ЗОЖ\101_0315.JPG"/>
          <p:cNvPicPr>
            <a:picLocks noChangeAspect="1" noChangeArrowheads="1"/>
          </p:cNvPicPr>
          <p:nvPr/>
        </p:nvPicPr>
        <p:blipFill>
          <a:blip r:embed="rId3" cstate="print"/>
          <a:srcRect r="14598" b="5109"/>
          <a:stretch>
            <a:fillRect/>
          </a:stretch>
        </p:blipFill>
        <p:spPr bwMode="auto">
          <a:xfrm>
            <a:off x="642910" y="1428736"/>
            <a:ext cx="3429024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012" name="Picture 4" descr="C:\Users\User\Desktop\ЗОЖ\фото уголки ЗОЖ\101_0334.JPG"/>
          <p:cNvPicPr>
            <a:picLocks noChangeAspect="1" noChangeArrowheads="1"/>
          </p:cNvPicPr>
          <p:nvPr/>
        </p:nvPicPr>
        <p:blipFill>
          <a:blip r:embed="rId4" cstate="print"/>
          <a:srcRect t="6383" r="9361" b="8510"/>
          <a:stretch>
            <a:fillRect/>
          </a:stretch>
        </p:blipFill>
        <p:spPr bwMode="auto">
          <a:xfrm>
            <a:off x="297916" y="3846561"/>
            <a:ext cx="2988200" cy="17255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013" name="Picture 5" descr="C:\Users\User\Desktop\ЗОЖ\фото уголки ЗОЖ\101_0318.JPG"/>
          <p:cNvPicPr>
            <a:picLocks noChangeAspect="1" noChangeArrowheads="1"/>
          </p:cNvPicPr>
          <p:nvPr/>
        </p:nvPicPr>
        <p:blipFill>
          <a:blip r:embed="rId5" cstate="print"/>
          <a:srcRect l="10625" t="25000" r="5000"/>
          <a:stretch>
            <a:fillRect/>
          </a:stretch>
        </p:blipFill>
        <p:spPr bwMode="auto">
          <a:xfrm>
            <a:off x="3643306" y="4500570"/>
            <a:ext cx="2571769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014" name="Picture 6" descr="C:\Users\User\Desktop\ЗОЖ\фото уголки ЗОЖ\101_0356.JPG"/>
          <p:cNvPicPr>
            <a:picLocks noChangeAspect="1" noChangeArrowheads="1"/>
          </p:cNvPicPr>
          <p:nvPr/>
        </p:nvPicPr>
        <p:blipFill>
          <a:blip r:embed="rId6" cstate="print"/>
          <a:srcRect l="2187" t="21250" r="312" b="8750"/>
          <a:stretch>
            <a:fillRect/>
          </a:stretch>
        </p:blipFill>
        <p:spPr bwMode="auto">
          <a:xfrm>
            <a:off x="6429388" y="3786190"/>
            <a:ext cx="2485153" cy="171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142873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Georgia" pitchFamily="18" charset="0"/>
              </a:rPr>
              <a:t>Решение педагогического совета по теме:</a:t>
            </a:r>
            <a:br>
              <a:rPr lang="ru-RU" sz="20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Georgia" pitchFamily="18" charset="0"/>
              </a:rPr>
            </a:br>
            <a:r>
              <a:rPr lang="ru-RU" sz="20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Georgia" pitchFamily="18" charset="0"/>
              </a:rPr>
              <a:t> «Как организовать работу по </a:t>
            </a:r>
            <a:r>
              <a:rPr lang="ru-RU" sz="2000" b="1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Georgia" pitchFamily="18" charset="0"/>
              </a:rPr>
              <a:t>валеологическому</a:t>
            </a:r>
            <a:r>
              <a:rPr lang="ru-RU" sz="20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Georgia" pitchFamily="18" charset="0"/>
              </a:rPr>
              <a:t> воспитанию детей в ДОУ?»</a:t>
            </a:r>
            <a:endParaRPr lang="ru-RU" sz="2000" b="1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rgbClr val="00B05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1500174"/>
            <a:ext cx="6858048" cy="4786346"/>
          </a:xfrm>
        </p:spPr>
        <p:txBody>
          <a:bodyPr>
            <a:noAutofit/>
          </a:bodyPr>
          <a:lstStyle/>
          <a:p>
            <a:pPr lvl="3">
              <a:buNone/>
            </a:pPr>
            <a:r>
              <a:rPr lang="ru-RU" dirty="0" smtClean="0">
                <a:latin typeface="Georgia" pitchFamily="18" charset="0"/>
              </a:rPr>
              <a:t>1.Составить перспективный план работы с детьми, для каждой возрастной группы используя методику  </a:t>
            </a:r>
          </a:p>
          <a:p>
            <a:pPr lvl="0">
              <a:buNone/>
            </a:pPr>
            <a:r>
              <a:rPr lang="ru-RU" sz="2000" dirty="0" smtClean="0">
                <a:latin typeface="Georgia" pitchFamily="18" charset="0"/>
              </a:rPr>
              <a:t>               К.Ю. Белая «Формирование основ безопасности у дошкольников» по        разделу: «Бережём свое здоровье».</a:t>
            </a:r>
          </a:p>
          <a:p>
            <a:pPr lvl="0">
              <a:buNone/>
            </a:pPr>
            <a:endParaRPr lang="ru-RU" sz="2000" dirty="0" smtClean="0">
              <a:latin typeface="Georgia" pitchFamily="18" charset="0"/>
            </a:endParaRPr>
          </a:p>
          <a:p>
            <a:pPr lvl="0">
              <a:buNone/>
            </a:pPr>
            <a:r>
              <a:rPr lang="ru-RU" sz="2000" dirty="0" smtClean="0">
                <a:latin typeface="Georgia" pitchFamily="18" charset="0"/>
              </a:rPr>
              <a:t>2.  Реализовать перспективный план в практической деятельности с дошкольниками.</a:t>
            </a:r>
          </a:p>
          <a:p>
            <a:pPr lvl="0"/>
            <a:endParaRPr lang="ru-RU" sz="2000" dirty="0" smtClean="0">
              <a:latin typeface="Georgia" pitchFamily="18" charset="0"/>
            </a:endParaRPr>
          </a:p>
          <a:p>
            <a:pPr lvl="0">
              <a:buNone/>
            </a:pPr>
            <a:r>
              <a:rPr lang="ru-RU" sz="2000" dirty="0" smtClean="0">
                <a:latin typeface="Georgia" pitchFamily="18" charset="0"/>
              </a:rPr>
              <a:t>3. Проводить  развлечение « День здоровья» один раз в </a:t>
            </a:r>
            <a:r>
              <a:rPr lang="ru-RU" sz="2000" dirty="0" smtClean="0">
                <a:latin typeface="Georgia" pitchFamily="18" charset="0"/>
              </a:rPr>
              <a:t>квартал,  совместный </a:t>
            </a:r>
            <a:r>
              <a:rPr lang="ru-RU" sz="2000" dirty="0" smtClean="0">
                <a:latin typeface="Georgia" pitchFamily="18" charset="0"/>
              </a:rPr>
              <a:t>с родителями праздник « Мама, папа, я – спортивная семья в мае месяце.</a:t>
            </a:r>
          </a:p>
          <a:p>
            <a:pPr lvl="0"/>
            <a:endParaRPr lang="ru-RU" sz="2000" dirty="0" smtClean="0">
              <a:latin typeface="Georgia" pitchFamily="18" charset="0"/>
            </a:endParaRPr>
          </a:p>
          <a:p>
            <a:pPr lvl="0">
              <a:buNone/>
            </a:pPr>
            <a:r>
              <a:rPr lang="ru-RU" sz="2000" dirty="0" smtClean="0">
                <a:latin typeface="Georgia" pitchFamily="18" charset="0"/>
              </a:rPr>
              <a:t>4. Привлечь родителей к  формированию у детей осознанного отношения к здоровью .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2050" name="Picture 2" descr="C:\Users\User\Desktop\IMG_20221018_0846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1411281" cy="186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Georgia" pitchFamily="18" charset="0"/>
              </a:rPr>
              <a:t>Вывод: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286808" cy="442915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Georgia" pitchFamily="18" charset="0"/>
              </a:rPr>
              <a:t>Воспитатели повысили компетентность по вопросам </a:t>
            </a:r>
            <a:r>
              <a:rPr lang="ru-RU" sz="2000" dirty="0" err="1" smtClean="0">
                <a:latin typeface="Georgia" pitchFamily="18" charset="0"/>
              </a:rPr>
              <a:t>валеологического</a:t>
            </a:r>
            <a:r>
              <a:rPr lang="ru-RU" sz="2000" dirty="0" smtClean="0">
                <a:latin typeface="Georgia" pitchFamily="18" charset="0"/>
              </a:rPr>
              <a:t> воспитания детей и формирование ценностного отношения к здоровому образу жизни;</a:t>
            </a:r>
          </a:p>
          <a:p>
            <a:r>
              <a:rPr lang="ru-RU" sz="2000" dirty="0" smtClean="0">
                <a:latin typeface="Georgia" pitchFamily="18" charset="0"/>
              </a:rPr>
              <a:t> Повторили все основные формы работы с детьми в данном направлении </a:t>
            </a:r>
          </a:p>
          <a:p>
            <a:r>
              <a:rPr lang="ru-RU" sz="2000" dirty="0" smtClean="0">
                <a:latin typeface="Georgia" pitchFamily="18" charset="0"/>
              </a:rPr>
              <a:t>Разработали перспективный план для каждой возрастной группы по формированию привычки к ЗОЖ и </a:t>
            </a:r>
            <a:r>
              <a:rPr lang="ru-RU" sz="2000" dirty="0" err="1" smtClean="0">
                <a:latin typeface="Georgia" pitchFamily="18" charset="0"/>
              </a:rPr>
              <a:t>валеологическому</a:t>
            </a:r>
            <a:r>
              <a:rPr lang="ru-RU" sz="2000" dirty="0" smtClean="0">
                <a:latin typeface="Georgia" pitchFamily="18" charset="0"/>
              </a:rPr>
              <a:t> воспитанию детей. и в системе его реализуют.</a:t>
            </a:r>
          </a:p>
          <a:p>
            <a:r>
              <a:rPr lang="ru-RU" sz="2000" dirty="0" smtClean="0">
                <a:latin typeface="Georgia" pitchFamily="18" charset="0"/>
              </a:rPr>
              <a:t>  Воспитанники старшего дошкольного возраста стали более осознано заниматься на занятиях по физическому воспитанию, утренней гимнастике, гимнастике после дневного сна,  осознают  зачем нужно правильно питаться, соблюдать режим дня, бережно относиться к своему здоровью.</a:t>
            </a:r>
          </a:p>
          <a:p>
            <a:r>
              <a:rPr lang="ru-RU" sz="2000" dirty="0" smtClean="0">
                <a:latin typeface="Georgia" pitchFamily="18" charset="0"/>
              </a:rPr>
              <a:t> Родители активно участвуют в мероприятиях проводимых ДОУ.</a:t>
            </a:r>
          </a:p>
          <a:p>
            <a:endParaRPr lang="ru-RU" sz="20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0"/>
            <a:ext cx="8153400" cy="121442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Georgia" pitchFamily="18" charset="0"/>
              </a:rPr>
              <a:t>Актуальность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2050" name="Picture 2" descr="C:\Users\User\Desktop\ЗОЖ\фото ПДД ЗОЖ 9\DSC076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57166"/>
            <a:ext cx="3214678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User\Pictures\спортивный праздник лето 9\DSC055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714752"/>
            <a:ext cx="3071866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00034" y="1428736"/>
            <a:ext cx="4643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latin typeface="Georgia" pitchFamily="18" charset="0"/>
              </a:rPr>
              <a:t>Известно, что здоровье- один из важнейших компонентов человеческого благополучия и счастья, одно из неотъемлемых прав человека, оно из условий успешного социального и экономического развития любой страны.  В конвенции по правам ребёнка пописаны его законные права- право на здоровый рост и развитие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53400" cy="990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Georgia" pitchFamily="18" charset="0"/>
              </a:rPr>
              <a:t>Заключение</a:t>
            </a:r>
            <a:r>
              <a:rPr lang="ru-RU" sz="2800" dirty="0" smtClean="0">
                <a:latin typeface="Georgia" pitchFamily="18" charset="0"/>
              </a:rPr>
              <a:t>: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5"/>
            <a:ext cx="8482042" cy="128588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Georgia" pitchFamily="18" charset="0"/>
              </a:rPr>
              <a:t>Систематическая работа воспитателей с детьми, с родителями  по формированию ценностного отношения к здоровому образу жизни. Повышает у дошкольников </a:t>
            </a:r>
            <a:r>
              <a:rPr lang="ru-RU" dirty="0" err="1" smtClean="0">
                <a:latin typeface="Georgia" pitchFamily="18" charset="0"/>
              </a:rPr>
              <a:t>валеологическую</a:t>
            </a:r>
            <a:r>
              <a:rPr lang="ru-RU" dirty="0" smtClean="0">
                <a:latin typeface="Georgia" pitchFamily="18" charset="0"/>
              </a:rPr>
              <a:t>  компетентность.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1026" name="Picture 2" descr="C:\Users\User\Desktop\2D592737-04AE-41E1-9205-17C139EAAB7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357430"/>
            <a:ext cx="4381499" cy="32861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4845" y="5500702"/>
            <a:ext cx="77743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Желаем всем здоровья!!!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14290"/>
            <a:ext cx="7572428" cy="3643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Georgia" pitchFamily="18" charset="0"/>
              </a:rPr>
              <a:t>Проблема воспитания культуры здоровья у всех участников образовательного процесса в ДОУ является особенно актуальной на современном этапе развития общества. Современные условия жизни предъявляют повышенные требования к состоянию здоровья человека, особенно детей дошкольного возраста.</a:t>
            </a:r>
          </a:p>
          <a:p>
            <a:endParaRPr lang="ru-RU" dirty="0"/>
          </a:p>
        </p:txBody>
      </p:sp>
      <p:pic>
        <p:nvPicPr>
          <p:cNvPr id="3074" name="Picture 2" descr="C:\Users\User\Desktop\ЗОЖ\фото ПДД ЗОЖ 9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830457"/>
            <a:ext cx="4214842" cy="28132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C:\Users\User\Desktop\ЗОЖ\фото ПДД ЗОЖ 9\2.jpg"/>
          <p:cNvPicPr>
            <a:picLocks noChangeAspect="1" noChangeArrowheads="1"/>
          </p:cNvPicPr>
          <p:nvPr/>
        </p:nvPicPr>
        <p:blipFill>
          <a:blip r:embed="rId3"/>
          <a:srcRect b="7430"/>
          <a:stretch>
            <a:fillRect/>
          </a:stretch>
        </p:blipFill>
        <p:spPr bwMode="auto">
          <a:xfrm>
            <a:off x="4643438" y="3786190"/>
            <a:ext cx="423101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00438"/>
            <a:ext cx="3714776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85720" y="1285860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 С этой целью в дошкольных </a:t>
            </a:r>
            <a:r>
              <a:rPr lang="ru-RU" sz="2400" dirty="0" smtClean="0">
                <a:latin typeface="Georgia" pitchFamily="18" charset="0"/>
              </a:rPr>
              <a:t>образовательных </a:t>
            </a:r>
            <a:endParaRPr lang="ru-RU" sz="2400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учреждениях активно водиться </a:t>
            </a:r>
            <a:r>
              <a:rPr lang="ru-RU" sz="2400" dirty="0" err="1" smtClean="0">
                <a:latin typeface="Georgia" pitchFamily="18" charset="0"/>
              </a:rPr>
              <a:t>здоровьсберегающие</a:t>
            </a:r>
            <a:r>
              <a:rPr lang="ru-RU" sz="2400" dirty="0" smtClean="0">
                <a:latin typeface="Georgia" pitchFamily="18" charset="0"/>
              </a:rPr>
              <a:t> технологии, элементом которых является </a:t>
            </a:r>
            <a:r>
              <a:rPr lang="ru-RU" sz="2400" dirty="0" err="1" smtClean="0">
                <a:latin typeface="Georgia" pitchFamily="18" charset="0"/>
              </a:rPr>
              <a:t>валеологическое</a:t>
            </a:r>
            <a:r>
              <a:rPr lang="ru-RU" sz="2400" dirty="0" smtClean="0">
                <a:latin typeface="Georgia" pitchFamily="18" charset="0"/>
              </a:rPr>
              <a:t> направление </a:t>
            </a:r>
            <a:r>
              <a:rPr lang="ru-RU" sz="2400" dirty="0" err="1" smtClean="0">
                <a:latin typeface="Georgia" pitchFamily="18" charset="0"/>
              </a:rPr>
              <a:t>учебно</a:t>
            </a:r>
            <a:r>
              <a:rPr lang="ru-RU" sz="2400" dirty="0" smtClean="0">
                <a:latin typeface="Georgia" pitchFamily="18" charset="0"/>
              </a:rPr>
              <a:t> – воспитательного процесса.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2050" name="Picture 2" descr="C:\Users\User\Desktop\ЗОЖ\фото ЗОЖ\101_03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00438"/>
            <a:ext cx="3714776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428736"/>
            <a:ext cx="6215106" cy="4643470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latin typeface="Georgia" pitchFamily="18" charset="0"/>
              </a:rPr>
              <a:t>Валеология</a:t>
            </a: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dirty="0" smtClean="0">
                <a:latin typeface="Georgia" pitchFamily="18" charset="0"/>
              </a:rPr>
              <a:t> — это наука об искусстве быть здоровым, поддерживать здоровье, вести активный и правильный образ жизни, приучаться к нему необходимо с ранних лет.</a:t>
            </a:r>
            <a:r>
              <a:rPr lang="ru-RU" sz="2400" b="1" dirty="0" smtClean="0">
                <a:latin typeface="Georgia" pitchFamily="18" charset="0"/>
              </a:rPr>
              <a:t> </a:t>
            </a:r>
            <a:endParaRPr lang="ru-RU" sz="24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Georgia" pitchFamily="18" charset="0"/>
              </a:rPr>
              <a:t>Слово «</a:t>
            </a:r>
            <a:r>
              <a:rPr lang="ru-RU" sz="2400" dirty="0" err="1" smtClean="0">
                <a:latin typeface="Georgia" pitchFamily="18" charset="0"/>
              </a:rPr>
              <a:t>валеология</a:t>
            </a:r>
            <a:r>
              <a:rPr lang="ru-RU" sz="2400" dirty="0" smtClean="0">
                <a:latin typeface="Georgia" pitchFamily="18" charset="0"/>
              </a:rPr>
              <a:t>» происходит от двух латинских слов: «</a:t>
            </a:r>
            <a:r>
              <a:rPr lang="ru-RU" sz="2400" dirty="0" err="1" smtClean="0">
                <a:latin typeface="Georgia" pitchFamily="18" charset="0"/>
              </a:rPr>
              <a:t>valeo</a:t>
            </a:r>
            <a:r>
              <a:rPr lang="ru-RU" sz="2400" dirty="0" smtClean="0">
                <a:latin typeface="Georgia" pitchFamily="18" charset="0"/>
              </a:rPr>
              <a:t>» – быть здоровым и «</a:t>
            </a:r>
            <a:r>
              <a:rPr lang="ru-RU" sz="2400" dirty="0" err="1" smtClean="0">
                <a:latin typeface="Georgia" pitchFamily="18" charset="0"/>
              </a:rPr>
              <a:t>logos</a:t>
            </a:r>
            <a:r>
              <a:rPr lang="ru-RU" sz="2400" dirty="0" smtClean="0">
                <a:latin typeface="Georgia" pitchFamily="18" charset="0"/>
              </a:rPr>
              <a:t>» – изучение. Термин был введён в научный оборот советским учёным, доктором медицинских наук Израилем </a:t>
            </a:r>
            <a:r>
              <a:rPr lang="ru-RU" sz="2400" dirty="0" err="1" smtClean="0">
                <a:latin typeface="Georgia" pitchFamily="18" charset="0"/>
              </a:rPr>
              <a:t>Брехманом</a:t>
            </a:r>
            <a:r>
              <a:rPr lang="ru-RU" sz="2400" dirty="0" smtClean="0">
                <a:latin typeface="Georgia" pitchFamily="18" charset="0"/>
              </a:rPr>
              <a:t>.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22530" name="AutoShape 2" descr="Картинки по запросу фото Израиля Брехма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Картинки по запросу фото Израиля Брехм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77" y="3500438"/>
            <a:ext cx="2272985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User\Desktop\ЗОЖ\фото ЗОЖ\3.jpg"/>
          <p:cNvPicPr>
            <a:picLocks noChangeAspect="1" noChangeArrowheads="1"/>
          </p:cNvPicPr>
          <p:nvPr/>
        </p:nvPicPr>
        <p:blipFill>
          <a:blip r:embed="rId3"/>
          <a:srcRect l="54688" t="22916" r="11718" b="16667"/>
          <a:stretch>
            <a:fillRect/>
          </a:stretch>
        </p:blipFill>
        <p:spPr bwMode="auto">
          <a:xfrm>
            <a:off x="214282" y="214290"/>
            <a:ext cx="2286016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642918"/>
            <a:ext cx="7786742" cy="28575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dirty="0" smtClean="0">
                <a:latin typeface="Georgia" pitchFamily="18" charset="0"/>
              </a:rPr>
              <a:t> </a:t>
            </a:r>
            <a:r>
              <a:rPr lang="ru-RU" sz="2800" dirty="0" err="1" smtClean="0">
                <a:latin typeface="Georgia" pitchFamily="18" charset="0"/>
              </a:rPr>
              <a:t>Валеология</a:t>
            </a:r>
            <a:r>
              <a:rPr lang="ru-RU" sz="2800" dirty="0" smtClean="0">
                <a:latin typeface="Georgia" pitchFamily="18" charset="0"/>
              </a:rPr>
              <a:t> включает в себя несколько составных частей это: медицина, педагогика, психология, гигиена, физическая культура, обществознание, экология, биология, ОБЖ. </a:t>
            </a:r>
          </a:p>
          <a:p>
            <a:pPr>
              <a:buNone/>
            </a:pPr>
            <a:r>
              <a:rPr lang="ru-RU" sz="2800" dirty="0" smtClean="0">
                <a:latin typeface="Georgia" pitchFamily="18" charset="0"/>
              </a:rPr>
              <a:t> В  дошкольном учреждении эта наука стала одним из приоритетных направлений учебно-воспитательного процесса для дошкольников. </a:t>
            </a:r>
          </a:p>
          <a:p>
            <a:pPr>
              <a:buNone/>
            </a:pPr>
            <a:r>
              <a:rPr lang="ru-RU" sz="2800" dirty="0" smtClean="0">
                <a:latin typeface="Georgia" pitchFamily="18" charset="0"/>
              </a:rPr>
              <a:t>Здоровье всегда было и будет на первом месте</a:t>
            </a:r>
            <a:r>
              <a:rPr lang="ru-RU" sz="3100" dirty="0" smtClean="0"/>
              <a:t>.</a:t>
            </a:r>
          </a:p>
          <a:p>
            <a:endParaRPr lang="ru-RU" dirty="0"/>
          </a:p>
        </p:txBody>
      </p:sp>
      <p:pic>
        <p:nvPicPr>
          <p:cNvPr id="4098" name="Picture 2" descr="C:\Users\User\Pictures\зимние состязания\sOZMqTdWx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786190"/>
            <a:ext cx="3786214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C:\Users\User\Pictures\Лето\IMG_51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714752"/>
            <a:ext cx="3500462" cy="2428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00430" y="1357298"/>
            <a:ext cx="528641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Georgia" pitchFamily="18" charset="0"/>
              </a:rPr>
              <a:t>Педагогический коллектив работает по образовательной программе дошкольного образования муниципального бюджетного дошкольного образовательного учреждения детского сада №28 городского округа Вичуга программа разработана в соответствии с ФГОС ДО с учетом примерной основной образовательной программы дошкольного образовании ( протокол от 20.05. 2015г. №2/1) на основе основной образовательной программы дошкольного образования « От рождения  до школы под редакцией Н.Е. </a:t>
            </a:r>
            <a:r>
              <a:rPr lang="ru-RU" sz="2000" dirty="0" err="1" smtClean="0">
                <a:latin typeface="Georgia" pitchFamily="18" charset="0"/>
              </a:rPr>
              <a:t>Вераксы</a:t>
            </a:r>
            <a:r>
              <a:rPr lang="ru-RU" sz="2000" dirty="0" smtClean="0">
                <a:latin typeface="Georgia" pitchFamily="18" charset="0"/>
              </a:rPr>
              <a:t>, М.А. </a:t>
            </a:r>
            <a:r>
              <a:rPr lang="ru-RU" sz="2000" dirty="0" err="1" smtClean="0">
                <a:latin typeface="Georgia" pitchFamily="18" charset="0"/>
              </a:rPr>
              <a:t>Васильеой</a:t>
            </a:r>
            <a:r>
              <a:rPr lang="ru-RU" sz="2000" dirty="0" smtClean="0">
                <a:latin typeface="Georgia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16385" name="Picture 1" descr="C:\Users\User\Pictures\ккартинки эксперемент\101_04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786082" cy="3714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2" descr="C:\Users\User\Desktop\IMG_20221018_0846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00438"/>
            <a:ext cx="2214578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642919"/>
            <a:ext cx="81439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 Одной из областей  ОПДО МБДОУ </a:t>
            </a:r>
            <a:r>
              <a:rPr lang="ru-RU" sz="2000" dirty="0" err="1" smtClean="0">
                <a:latin typeface="Georgia" pitchFamily="18" charset="0"/>
              </a:rPr>
              <a:t>д</a:t>
            </a:r>
            <a:r>
              <a:rPr lang="ru-RU" sz="2000" dirty="0" smtClean="0">
                <a:latin typeface="Georgia" pitchFamily="18" charset="0"/>
              </a:rPr>
              <a:t>/с №28 является «Физическое развитие</a:t>
            </a:r>
            <a:r>
              <a:rPr lang="ru-RU" sz="2000" dirty="0" smtClean="0">
                <a:latin typeface="Georgia" pitchFamily="18" charset="0"/>
              </a:rPr>
              <a:t>»,</a:t>
            </a:r>
            <a:r>
              <a:rPr lang="ru-RU" sz="2000" dirty="0" smtClean="0">
                <a:latin typeface="Georgia" pitchFamily="18" charset="0"/>
              </a:rPr>
              <a:t>которая призвана реализовать </a:t>
            </a:r>
            <a:r>
              <a:rPr lang="ru-RU" sz="2000" dirty="0" err="1" smtClean="0">
                <a:latin typeface="Georgia" pitchFamily="18" charset="0"/>
              </a:rPr>
              <a:t>следующиеи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smtClean="0">
                <a:latin typeface="Georgia" pitchFamily="18" charset="0"/>
              </a:rPr>
              <a:t>направления:</a:t>
            </a:r>
          </a:p>
          <a:p>
            <a:r>
              <a:rPr lang="ru-RU" sz="2000" dirty="0" smtClean="0">
                <a:latin typeface="Georgia" pitchFamily="18" charset="0"/>
              </a:rPr>
              <a:t> «Формирование начальных представлений о здоровом образе  жизни» </a:t>
            </a:r>
          </a:p>
          <a:p>
            <a:r>
              <a:rPr lang="ru-RU" sz="2000" dirty="0" smtClean="0">
                <a:latin typeface="Georgia" pitchFamily="18" charset="0"/>
              </a:rPr>
              <a:t> « Физическая культура», </a:t>
            </a:r>
          </a:p>
          <a:p>
            <a:r>
              <a:rPr lang="ru-RU" sz="2000" dirty="0" smtClean="0">
                <a:latin typeface="Georgia" pitchFamily="18" charset="0"/>
              </a:rPr>
              <a:t>«Формирование культурно – гигиенических навыков</a:t>
            </a:r>
            <a:r>
              <a:rPr lang="ru-RU" sz="2800" dirty="0" smtClean="0">
                <a:latin typeface="Georgia" pitchFamily="18" charset="0"/>
              </a:rPr>
              <a:t>».</a:t>
            </a:r>
          </a:p>
        </p:txBody>
      </p:sp>
      <p:pic>
        <p:nvPicPr>
          <p:cNvPr id="6" name="Picture 2" descr="C:\Users\User\Pictures\печать фото группы\101_06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22" y="3000372"/>
            <a:ext cx="4184226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 descr="C:\Users\User\Pictures\печать фото группы\IMG-20210604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00372"/>
            <a:ext cx="4289196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100" y="214291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 Мы сегодня  представляем  опытом работы по первому направлению   -      «Формирование начальных представлений о здоровом образе жизни».</a:t>
            </a:r>
          </a:p>
        </p:txBody>
      </p:sp>
      <p:pic>
        <p:nvPicPr>
          <p:cNvPr id="4098" name="Picture 2" descr="C:\Users\User\Desktop\ЗОЖ\фото ЗОЖ\DSC05417.JPG"/>
          <p:cNvPicPr>
            <a:picLocks noChangeAspect="1" noChangeArrowheads="1"/>
          </p:cNvPicPr>
          <p:nvPr/>
        </p:nvPicPr>
        <p:blipFill>
          <a:blip r:embed="rId2"/>
          <a:srcRect l="9346" t="-9395" b="-992"/>
          <a:stretch>
            <a:fillRect/>
          </a:stretch>
        </p:blipFill>
        <p:spPr bwMode="auto">
          <a:xfrm>
            <a:off x="4643406" y="2143116"/>
            <a:ext cx="4357750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6" name="Picture 2" descr="C:\Users\User\Desktop\ЗОЖ\фото ЗОЖ\101_03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357430"/>
            <a:ext cx="4000528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694</TotalTime>
  <Words>882</Words>
  <Application>Microsoft Office PowerPoint</Application>
  <PresentationFormat>Экран (4:3)</PresentationFormat>
  <Paragraphs>59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   «Валеологическое воспитание детей дошкольного возраста  в ДОУ» </vt:lpstr>
      <vt:lpstr> Актуальность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«Уголки здоровья» в младших группах дошкольного возраста</vt:lpstr>
      <vt:lpstr>« Уголки здоровья» в старших группах дошкольного возраста.</vt:lpstr>
      <vt:lpstr> Решение педагогического совета по теме:  «Как организовать работу по валеологическому воспитанию детей в ДОУ?»</vt:lpstr>
      <vt:lpstr>Вывод:</vt:lpstr>
      <vt:lpstr>Заключение: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«Валеологическое воспитание детей дошкольного возраста»</dc:title>
  <dc:creator>User</dc:creator>
  <cp:lastModifiedBy>User</cp:lastModifiedBy>
  <cp:revision>76</cp:revision>
  <dcterms:created xsi:type="dcterms:W3CDTF">2022-10-16T14:58:26Z</dcterms:created>
  <dcterms:modified xsi:type="dcterms:W3CDTF">2022-10-19T16:56:59Z</dcterms:modified>
</cp:coreProperties>
</file>