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65" r:id="rId3"/>
    <p:sldId id="283" r:id="rId4"/>
    <p:sldId id="284" r:id="rId5"/>
    <p:sldId id="304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305" r:id="rId14"/>
    <p:sldId id="306" r:id="rId15"/>
    <p:sldId id="298" r:id="rId16"/>
    <p:sldId id="307" r:id="rId17"/>
    <p:sldId id="308" r:id="rId18"/>
    <p:sldId id="309" r:id="rId19"/>
    <p:sldId id="312" r:id="rId20"/>
    <p:sldId id="310" r:id="rId21"/>
    <p:sldId id="314" r:id="rId22"/>
    <p:sldId id="311" r:id="rId23"/>
    <p:sldId id="316" r:id="rId24"/>
    <p:sldId id="317" r:id="rId25"/>
    <p:sldId id="296" r:id="rId26"/>
    <p:sldId id="318" r:id="rId27"/>
    <p:sldId id="321" r:id="rId28"/>
    <p:sldId id="323" r:id="rId29"/>
    <p:sldId id="301" r:id="rId30"/>
    <p:sldId id="324" r:id="rId31"/>
    <p:sldId id="325" r:id="rId32"/>
    <p:sldId id="326" r:id="rId33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304"/>
            <p14:sldId id="286"/>
            <p14:sldId id="287"/>
            <p14:sldId id="288"/>
            <p14:sldId id="290"/>
            <p14:sldId id="291"/>
            <p14:sldId id="292"/>
            <p14:sldId id="293"/>
            <p14:sldId id="305"/>
            <p14:sldId id="306"/>
            <p14:sldId id="298"/>
            <p14:sldId id="307"/>
            <p14:sldId id="308"/>
            <p14:sldId id="309"/>
          </p14:sldIdLst>
        </p14:section>
        <p14:section name="Раздел без заголовка" id="{EFDDF50C-AD5A-4B1F-98F3-724910AB5C93}">
          <p14:sldIdLst>
            <p14:sldId id="312"/>
            <p14:sldId id="310"/>
            <p14:sldId id="314"/>
            <p14:sldId id="311"/>
            <p14:sldId id="316"/>
            <p14:sldId id="317"/>
            <p14:sldId id="296"/>
            <p14:sldId id="318"/>
            <p14:sldId id="321"/>
            <p14:sldId id="323"/>
            <p14:sldId id="301"/>
            <p14:sldId id="324"/>
            <p14:sldId id="325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576" y="7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t>13.12.2022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t>13.12.2022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630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86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9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29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31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18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240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19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4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20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130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902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22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911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23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431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962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26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093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972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3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472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36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46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13.12.2022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/>
              </a:rPr>
              <a:t>Старшая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 группа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 : «</a:t>
            </a:r>
            <a:r>
              <a:rPr lang="ru-RU" sz="3600" dirty="0" smtClean="0">
                <a:latin typeface="Cambria"/>
              </a:rPr>
              <a:t>Рукотворный мир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653136"/>
            <a:ext cx="4343401" cy="165618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Садчикова Марина Николаевна,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в</a:t>
            </a:r>
            <a:r>
              <a:rPr lang="ru-RU" sz="2100" b="1" dirty="0" smtClean="0"/>
              <a:t>оспитатель 1КК,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детский сад №103 ОАО «РЖД»,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г</a:t>
            </a:r>
            <a:r>
              <a:rPr lang="ru-RU" sz="2100" b="1" dirty="0" smtClean="0"/>
              <a:t>ород Лиски,  Воронежская область</a:t>
            </a: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2022</a:t>
            </a:r>
            <a:r>
              <a:rPr lang="ru-RU" sz="3600" dirty="0" smtClean="0">
                <a:solidFill>
                  <a:srgbClr val="1E83DE"/>
                </a:solidFill>
                <a:latin typeface="Cambria"/>
              </a:rPr>
              <a:t> - </a:t>
            </a:r>
            <a:r>
              <a:rPr lang="ru-RU" sz="3600" b="0" i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3" y="5933020"/>
            <a:ext cx="4680520" cy="592324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мальчиков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4412" y="6148388"/>
            <a:ext cx="483944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девочек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04057" y="609600"/>
            <a:ext cx="3977640" cy="5538788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206"/>
          <a:stretch>
            <a:fillRect/>
          </a:stretch>
        </p:blipFill>
        <p:spPr>
          <a:xfrm>
            <a:off x="5319394" y="609600"/>
            <a:ext cx="6247626" cy="5538788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Сюжетно – ролевая  игра «Семья». «Парикмахерская» 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«Кухня»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6149101" y="609600"/>
            <a:ext cx="5534220" cy="5321108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</a:rPr>
              <a:t>Сюжетно – ролевые  игры: «Больница», «Скорая помощь»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«Магазин»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" b="3288"/>
          <a:stretch>
            <a:fillRect/>
          </a:stretch>
        </p:blipFill>
        <p:spPr>
          <a:xfrm>
            <a:off x="6211361" y="609600"/>
            <a:ext cx="5977464" cy="5353050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296988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7174530" y="6093296"/>
            <a:ext cx="5014293" cy="9361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безопасности </a:t>
            </a:r>
            <a:endParaRPr lang="ru-RU" sz="2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0" y="5941089"/>
            <a:ext cx="7174532" cy="76470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dirty="0" smtClean="0">
                <a:solidFill>
                  <a:srgbClr val="92D050"/>
                </a:solidFill>
              </a:rPr>
              <a:t>Сюжетно – ролевые игры:</a:t>
            </a:r>
          </a:p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 «Мастерская», «Строитель», «Парковка»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r="370"/>
          <a:stretch>
            <a:fillRect/>
          </a:stretch>
        </p:blipFill>
        <p:spPr>
          <a:xfrm>
            <a:off x="189756" y="609600"/>
            <a:ext cx="6696744" cy="5108664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>
          <a:xfrm>
            <a:off x="7174531" y="609600"/>
            <a:ext cx="4752530" cy="5108664"/>
          </a:xfrm>
        </p:spPr>
      </p:pic>
    </p:spTree>
    <p:extLst>
      <p:ext uri="{BB962C8B-B14F-4D97-AF65-F5344CB8AC3E}">
        <p14:creationId xmlns:p14="http://schemas.microsoft.com/office/powerpoint/2010/main" val="166353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48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1341884" y="5373216"/>
            <a:ext cx="8640960" cy="1736271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Центр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книги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1" b="6201"/>
          <a:stretch>
            <a:fillRect/>
          </a:stretch>
        </p:blipFill>
        <p:spPr>
          <a:xfrm>
            <a:off x="261764" y="692696"/>
            <a:ext cx="3977640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7" b="6537"/>
          <a:stretch>
            <a:fillRect/>
          </a:stretch>
        </p:blipFill>
        <p:spPr>
          <a:xfrm>
            <a:off x="7894612" y="692696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632112" y="43970"/>
            <a:ext cx="4060501" cy="7071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77788" y="5805264"/>
            <a:ext cx="11305256" cy="1056506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отдыха.                                              Уголок уединения в спальне.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>
            <a:fillRect/>
          </a:stretch>
        </p:blipFill>
        <p:spPr>
          <a:xfrm>
            <a:off x="5590356" y="1269950"/>
            <a:ext cx="6408712" cy="4016481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" b="8111"/>
          <a:stretch>
            <a:fillRect/>
          </a:stretch>
        </p:blipFill>
        <p:spPr>
          <a:xfrm>
            <a:off x="189756" y="1269950"/>
            <a:ext cx="5148322" cy="4016481"/>
          </a:xfrm>
        </p:spPr>
      </p:pic>
    </p:spTree>
    <p:extLst>
      <p:ext uri="{BB962C8B-B14F-4D97-AF65-F5344CB8AC3E}">
        <p14:creationId xmlns:p14="http://schemas.microsoft.com/office/powerpoint/2010/main" val="397883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333773" y="6159506"/>
            <a:ext cx="6408712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художественного творчества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32676" y="341100"/>
            <a:ext cx="3787884" cy="5734631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 b="15907"/>
          <a:stretch>
            <a:fillRect/>
          </a:stretch>
        </p:blipFill>
        <p:spPr>
          <a:xfrm>
            <a:off x="5518349" y="396964"/>
            <a:ext cx="5184576" cy="3254368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4" y="3686910"/>
            <a:ext cx="4744069" cy="29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3070077" y="6021288"/>
            <a:ext cx="5832648" cy="8367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 smtClean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000" dirty="0" smtClean="0">
                <a:solidFill>
                  <a:srgbClr val="FF9933"/>
                </a:solidFill>
              </a:rPr>
              <a:t>Среда </a:t>
            </a:r>
            <a:r>
              <a:rPr lang="ru-RU" sz="30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9" y="396963"/>
            <a:ext cx="4608512" cy="60563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764704"/>
            <a:ext cx="676875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2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620689"/>
            <a:ext cx="9144000" cy="1944215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</a:rPr>
              <a:t>Организация 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развивающей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предметно-пространственной среды в группе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765" y="2780928"/>
            <a:ext cx="6264696" cy="4077072"/>
          </a:xfrm>
        </p:spPr>
        <p:txBody>
          <a:bodyPr/>
          <a:lstStyle/>
          <a:p>
            <a:endParaRPr lang="ru-RU" dirty="0" smtClean="0"/>
          </a:p>
          <a:p>
            <a:pPr algn="ctr"/>
            <a:r>
              <a:rPr lang="ru-RU" sz="2800" dirty="0" smtClean="0"/>
              <a:t>Развивающая предметно-пространственная среда в нашей группе «Пчелка» создается в соответствии с темой дня, недели, времени года с учетом развития индивидуальности каждого ребенка, уровня его возможности, активности и интересов.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803" y="2924944"/>
            <a:ext cx="518457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780" y="19472"/>
            <a:ext cx="5086300" cy="2376263"/>
          </a:xfrm>
        </p:spPr>
        <p:txBody>
          <a:bodyPr>
            <a:normAutofit/>
          </a:bodyPr>
          <a:lstStyle/>
          <a:p>
            <a:r>
              <a:rPr lang="ru-RU" sz="4000" dirty="0"/>
              <a:t>Уголок</a:t>
            </a:r>
            <a:br>
              <a:rPr lang="ru-RU" sz="4000" dirty="0"/>
            </a:br>
            <a:r>
              <a:rPr lang="ru-RU" sz="4000" dirty="0"/>
              <a:t> ранней </a:t>
            </a:r>
            <a:br>
              <a:rPr lang="ru-RU" sz="4000" dirty="0"/>
            </a:br>
            <a:r>
              <a:rPr lang="ru-RU" sz="4000" dirty="0"/>
              <a:t>профессиональной направленности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6140" y="5157192"/>
            <a:ext cx="8422654" cy="170080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В своей работе наш детский сад  использует программу М.А.Ковардаковой </a:t>
            </a:r>
            <a:r>
              <a:rPr lang="ru-RU" dirty="0"/>
              <a:t>«Дошкольник и мир профессий. Железная </a:t>
            </a:r>
            <a:r>
              <a:rPr lang="ru-RU" dirty="0" smtClean="0"/>
              <a:t>дорога» . </a:t>
            </a:r>
          </a:p>
          <a:p>
            <a:pPr algn="ctr"/>
            <a:r>
              <a:rPr lang="ru-RU" dirty="0" smtClean="0"/>
              <a:t>В этом уголке дети получают первоначальные знания о железной дороге и  </a:t>
            </a:r>
            <a:r>
              <a:rPr lang="ru-RU" dirty="0"/>
              <a:t>с  удовольствием  делают первые шаги в  «Страну РЖД</a:t>
            </a:r>
            <a:r>
              <a:rPr lang="ru-RU" dirty="0" smtClean="0"/>
              <a:t>».</a:t>
            </a:r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188640"/>
            <a:ext cx="3499702" cy="29774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87" y="1772816"/>
            <a:ext cx="3096344" cy="3384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3483026"/>
            <a:ext cx="35283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средний, </a:t>
            </a:r>
            <a:r>
              <a:rPr lang="ru-RU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подготовительный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3470005"/>
            <a:ext cx="3977640" cy="27432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213669"/>
            <a:ext cx="3977640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213669"/>
            <a:ext cx="3976688" cy="2743200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3469035"/>
            <a:ext cx="3977640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9876" y="6309320"/>
            <a:ext cx="10009112" cy="41753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Мини-музей « Народные промыслы»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1764" y="-1395536"/>
            <a:ext cx="2520280" cy="50405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800" dirty="0">
                <a:solidFill>
                  <a:srgbClr val="1E83DE"/>
                </a:solidFill>
              </a:rPr>
              <a:t/>
            </a:r>
            <a:br>
              <a:rPr lang="ru-RU" sz="2800" dirty="0">
                <a:solidFill>
                  <a:srgbClr val="1E83DE"/>
                </a:solidFill>
              </a:rPr>
            </a:br>
            <a: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44008" y="-1664122"/>
            <a:ext cx="2699106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000" dirty="0" smtClean="0"/>
              <a:t>Цель создания музея:</a:t>
            </a:r>
          </a:p>
          <a:p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70C0"/>
                </a:solidFill>
              </a:rPr>
              <a:t>через </a:t>
            </a:r>
            <a:r>
              <a:rPr lang="ru-RU" sz="2000" dirty="0">
                <a:solidFill>
                  <a:srgbClr val="0070C0"/>
                </a:solidFill>
              </a:rPr>
              <a:t>декоративно-прикладное искусство </a:t>
            </a:r>
            <a:r>
              <a:rPr lang="ru-RU" sz="2000" dirty="0" smtClean="0">
                <a:solidFill>
                  <a:srgbClr val="0070C0"/>
                </a:solidFill>
              </a:rPr>
              <a:t>знакомить </a:t>
            </a:r>
            <a:r>
              <a:rPr lang="ru-RU" sz="2000" dirty="0">
                <a:solidFill>
                  <a:srgbClr val="0070C0"/>
                </a:solidFill>
              </a:rPr>
              <a:t>детей с историей и народными традициями</a:t>
            </a:r>
            <a:r>
              <a:rPr lang="ru-RU" sz="2000" dirty="0" smtClean="0">
                <a:solidFill>
                  <a:srgbClr val="0070C0"/>
                </a:solidFill>
              </a:rPr>
              <a:t>;  воспитывать интерес </a:t>
            </a:r>
            <a:r>
              <a:rPr lang="ru-RU" sz="2000" dirty="0">
                <a:solidFill>
                  <a:srgbClr val="0070C0"/>
                </a:solidFill>
              </a:rPr>
              <a:t>к культурным ценностям </a:t>
            </a:r>
            <a:r>
              <a:rPr lang="ru-RU" sz="2000" dirty="0" smtClean="0">
                <a:solidFill>
                  <a:srgbClr val="0070C0"/>
                </a:solidFill>
              </a:rPr>
              <a:t>своей Родины и  </a:t>
            </a:r>
            <a:r>
              <a:rPr lang="ru-RU" sz="2000" dirty="0">
                <a:solidFill>
                  <a:srgbClr val="0070C0"/>
                </a:solidFill>
              </a:rPr>
              <a:t>гордость за свой народ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-3408"/>
            <a:ext cx="4629667" cy="3264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4582244" cy="31441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3476306"/>
            <a:ext cx="4629667" cy="27250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1" y="3476307"/>
            <a:ext cx="4530013" cy="27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6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7988" y="5661248"/>
            <a:ext cx="7884368" cy="11967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Центр безопасности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88640"/>
            <a:ext cx="5111875" cy="5184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188640"/>
            <a:ext cx="6193381" cy="51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4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0116" y="6093296"/>
            <a:ext cx="640871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ряжения «Костюмерная»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492078"/>
            <a:ext cx="4926220" cy="5601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492078"/>
            <a:ext cx="5126355" cy="558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9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8156" y="6093296"/>
            <a:ext cx="449999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театрализации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332656"/>
            <a:ext cx="3672408" cy="3094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20" y="3427090"/>
            <a:ext cx="3738336" cy="2750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0"/>
            <a:ext cx="3744416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1268" y="-891480"/>
            <a:ext cx="3124200" cy="24384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Центр  игры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2132856"/>
            <a:ext cx="3124200" cy="38869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Гендерный подход в организации пространственно-развивающей среды нацелен на успешность гендерной социализации мальчиков и девочек.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116632"/>
            <a:ext cx="5101058" cy="3384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3645024"/>
            <a:ext cx="3103664" cy="3096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667215"/>
            <a:ext cx="2857300" cy="307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7438" y="-609600"/>
            <a:ext cx="3816424" cy="2438400"/>
          </a:xfrm>
        </p:spPr>
        <p:txBody>
          <a:bodyPr/>
          <a:lstStyle/>
          <a:p>
            <a:pPr algn="ctr"/>
            <a:r>
              <a:rPr lang="ru-RU" dirty="0" smtClean="0"/>
              <a:t>Уголок «Сенсорика-конструрование»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7438" y="1828800"/>
            <a:ext cx="3604726" cy="4768552"/>
          </a:xfrm>
        </p:spPr>
        <p:txBody>
          <a:bodyPr>
            <a:noAutofit/>
          </a:bodyPr>
          <a:lstStyle/>
          <a:p>
            <a:r>
              <a:rPr lang="ru-RU" sz="2200" dirty="0" smtClean="0"/>
              <a:t>Целью обучения является не только овладение элементарными навыками конструирования , но и развитие умственного и эстетического воспитания ребенка, развитие </a:t>
            </a:r>
            <a:r>
              <a:rPr lang="ru-RU" sz="2200" dirty="0"/>
              <a:t>его творческих </a:t>
            </a:r>
            <a:r>
              <a:rPr lang="ru-RU" sz="2200" dirty="0" smtClean="0"/>
              <a:t>, технических</a:t>
            </a:r>
            <a:r>
              <a:rPr lang="ru-RU" sz="2200" dirty="0"/>
              <a:t> </a:t>
            </a:r>
            <a:r>
              <a:rPr lang="ru-RU" sz="2200" dirty="0" smtClean="0"/>
              <a:t>способностей.</a:t>
            </a:r>
            <a:endParaRPr lang="ru-RU" sz="220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>
          <a:xfrm>
            <a:off x="4113213" y="609600"/>
            <a:ext cx="7813847" cy="5638800"/>
          </a:xfrm>
        </p:spPr>
      </p:pic>
    </p:spTree>
    <p:extLst>
      <p:ext uri="{BB962C8B-B14F-4D97-AF65-F5344CB8AC3E}">
        <p14:creationId xmlns:p14="http://schemas.microsoft.com/office/powerpoint/2010/main" val="34999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4" y="3681576"/>
            <a:ext cx="3474342" cy="29894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462" y="3681576"/>
            <a:ext cx="3484278" cy="29894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8" y="384840"/>
            <a:ext cx="3484278" cy="314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736" y="384839"/>
            <a:ext cx="4313214" cy="6286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685" y="182441"/>
            <a:ext cx="3206552" cy="348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90356" y="445348"/>
            <a:ext cx="6353904" cy="4711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>
                <a:solidFill>
                  <a:srgbClr val="FFFF00"/>
                </a:solidFill>
              </a:rPr>
              <a:t/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Уголок дежурства по столовой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Организация </a:t>
            </a:r>
            <a:br>
              <a:rPr lang="ru-RU" dirty="0" smtClean="0"/>
            </a:br>
            <a:r>
              <a:rPr lang="ru-RU" dirty="0" smtClean="0"/>
              <a:t>дежурства – </a:t>
            </a:r>
            <a:br>
              <a:rPr lang="ru-RU" dirty="0" smtClean="0"/>
            </a:br>
            <a:r>
              <a:rPr lang="ru-RU" dirty="0" smtClean="0"/>
              <a:t>важная часть трудового воспитания дошкольников.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765820" y="260648"/>
            <a:ext cx="4481696" cy="6264696"/>
          </a:xfrm>
        </p:spPr>
      </p:pic>
    </p:spTree>
    <p:extLst>
      <p:ext uri="{BB962C8B-B14F-4D97-AF65-F5344CB8AC3E}">
        <p14:creationId xmlns:p14="http://schemas.microsoft.com/office/powerpoint/2010/main" val="580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0" y="5867302"/>
            <a:ext cx="1220087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 smtClean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FF00"/>
                </a:solidFill>
              </a:rPr>
              <a:t>   Информационный центр                        Консультационный сектор                               Практический центр</a:t>
            </a:r>
            <a:endParaRPr lang="ru-RU" sz="2200" dirty="0">
              <a:solidFill>
                <a:srgbClr val="FFFF00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1113" y="-17551"/>
            <a:ext cx="12177711" cy="3969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800" b="1" dirty="0" smtClean="0">
              <a:solidFill>
                <a:srgbClr val="FF9933"/>
              </a:solidFill>
            </a:endParaRPr>
          </a:p>
          <a:p>
            <a:pPr algn="ctr"/>
            <a:endParaRPr lang="ru-RU" sz="2800" b="1" dirty="0">
              <a:solidFill>
                <a:srgbClr val="FF9933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9933"/>
                </a:solidFill>
              </a:rPr>
              <a:t>Зона для диалога с родителями имеет несколько центров:</a:t>
            </a:r>
            <a:endParaRPr lang="ru-RU" sz="2800" b="1" dirty="0">
              <a:solidFill>
                <a:srgbClr val="FF9933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89756" y="609600"/>
            <a:ext cx="3955936" cy="5257703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211185" y="609600"/>
            <a:ext cx="3977639" cy="5257702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4" b="7984"/>
          <a:stretch>
            <a:fillRect/>
          </a:stretch>
        </p:blipFill>
        <p:spPr>
          <a:xfrm>
            <a:off x="3475887" y="609600"/>
            <a:ext cx="5405104" cy="5257701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центр : «Меню», «Важные объявления»,  , «Режим дня», «Наши занятия», папки-передвижки с информацией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8110636" y="417463"/>
            <a:ext cx="3871519" cy="5315793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" y="488698"/>
            <a:ext cx="7310308" cy="5244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124744"/>
            <a:ext cx="45365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2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76556" y="3935"/>
            <a:ext cx="3410544" cy="469582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1. Рабочий сектор </a:t>
            </a:r>
            <a:br>
              <a:rPr lang="ru-RU" sz="2400" dirty="0" smtClean="0"/>
            </a:br>
            <a:r>
              <a:rPr lang="ru-RU" sz="2400" dirty="0" smtClean="0"/>
              <a:t>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1804" y="5301208"/>
            <a:ext cx="10873911" cy="1152128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rgbClr val="FFFF00"/>
                </a:solidFill>
              </a:rPr>
              <a:t>Наполняемость центров меняется с учетом тематического принципа построения образовательного процесса</a:t>
            </a:r>
            <a:endParaRPr lang="ru-RU" sz="2200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232651"/>
            <a:ext cx="86868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Консультационный центр :  почта доверия, консультации, рекомендации для родителей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77788" y="456509"/>
            <a:ext cx="3977640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5" b="14725"/>
          <a:stretch>
            <a:fillRect/>
          </a:stretch>
        </p:blipFill>
        <p:spPr>
          <a:xfrm>
            <a:off x="4626517" y="488608"/>
            <a:ext cx="7355638" cy="5638800"/>
          </a:xfrm>
        </p:spPr>
      </p:pic>
    </p:spTree>
    <p:extLst>
      <p:ext uri="{BB962C8B-B14F-4D97-AF65-F5344CB8AC3E}">
        <p14:creationId xmlns:p14="http://schemas.microsoft.com/office/powerpoint/2010/main" val="56653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818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573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Практический центр : «Творческая полянка»,  поделки по теме недели «Рукотворный мир»,  коллаж  из рисунков детей ко дню матери, «Чудеса из пластилина»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b="9593"/>
          <a:stretch>
            <a:fillRect/>
          </a:stretch>
        </p:blipFill>
        <p:spPr>
          <a:xfrm>
            <a:off x="3582064" y="1772759"/>
            <a:ext cx="5192809" cy="300252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96" y="818896"/>
            <a:ext cx="3565892" cy="48691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305" y="755359"/>
            <a:ext cx="3204850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6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математического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6187064"/>
            <a:ext cx="3550920" cy="8423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«Эколята»</a:t>
            </a:r>
            <a:endParaRPr lang="ru-RU" sz="2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161662" y="6097506"/>
            <a:ext cx="3982792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правильной речи </a:t>
            </a: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«Речевичок»</a:t>
            </a:r>
            <a:endParaRPr lang="ru-RU" sz="3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100569" y="473075"/>
            <a:ext cx="3977640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105553" y="473075"/>
            <a:ext cx="3977640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110537" y="473075"/>
            <a:ext cx="4033917" cy="5638800"/>
          </a:xfrm>
        </p:spPr>
      </p:pic>
    </p:spTree>
    <p:extLst>
      <p:ext uri="{BB962C8B-B14F-4D97-AF65-F5344CB8AC3E}">
        <p14:creationId xmlns:p14="http://schemas.microsoft.com/office/powerpoint/2010/main" val="114527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97506"/>
            <a:ext cx="4060501" cy="5738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патриотического </a:t>
            </a: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воспитания</a:t>
            </a:r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экспериментирования </a:t>
            </a:r>
            <a:endParaRPr lang="ru-RU" sz="2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 </a:t>
            </a:r>
            <a:endParaRPr lang="ru-RU" sz="21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239334" y="396964"/>
            <a:ext cx="3977640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4271351" y="396964"/>
            <a:ext cx="3977640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8303368" y="379452"/>
            <a:ext cx="3841086" cy="5638800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7344966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b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66620" y="6189040"/>
            <a:ext cx="397764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966620" y="396964"/>
            <a:ext cx="3977640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r="1151"/>
          <a:stretch>
            <a:fillRect/>
          </a:stretch>
        </p:blipFill>
        <p:spPr>
          <a:xfrm>
            <a:off x="333375" y="396875"/>
            <a:ext cx="7345363" cy="5638800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r="201"/>
          <a:stretch>
            <a:fillRect/>
          </a:stretch>
        </p:blipFill>
        <p:spPr>
          <a:xfrm>
            <a:off x="2061965" y="609600"/>
            <a:ext cx="7920236" cy="5195664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6381328"/>
            <a:ext cx="535781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094412" y="6381328"/>
            <a:ext cx="5709968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театральной деятельности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3" b="15083"/>
          <a:stretch>
            <a:fillRect/>
          </a:stretch>
        </p:blipFill>
        <p:spPr>
          <a:xfrm>
            <a:off x="6166420" y="728560"/>
            <a:ext cx="5760640" cy="539082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8774"/>
          <a:stretch>
            <a:fillRect/>
          </a:stretch>
        </p:blipFill>
        <p:spPr>
          <a:xfrm>
            <a:off x="294066" y="728558"/>
            <a:ext cx="5728338" cy="5390821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56" y="5949281"/>
            <a:ext cx="4104455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Спортивный центр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92900" y="6194336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Центр конструирования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316571" y="527050"/>
            <a:ext cx="3977640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r="2597"/>
          <a:stretch>
            <a:fillRect/>
          </a:stretch>
        </p:blipFill>
        <p:spPr>
          <a:xfrm>
            <a:off x="4691063" y="527050"/>
            <a:ext cx="7127875" cy="5638800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591</Words>
  <Application>Microsoft Office PowerPoint</Application>
  <PresentationFormat>Произвольный</PresentationFormat>
  <Paragraphs>149</Paragraphs>
  <Slides>31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Cambria</vt:lpstr>
      <vt:lpstr>Times New Roman</vt:lpstr>
      <vt:lpstr>Wingdings</vt:lpstr>
      <vt:lpstr>GraduationAlbum_16x9</vt:lpstr>
      <vt:lpstr>Старшая   группа Тема : «Рукотворный мир» </vt:lpstr>
      <vt:lpstr>Вход в группу, нижняя левая точка</vt:lpstr>
      <vt:lpstr>1. Рабочий сектор  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vt:lpstr>
      <vt:lpstr>Презентация PowerPoint</vt:lpstr>
      <vt:lpstr>Презентация PowerPoint</vt:lpstr>
      <vt:lpstr>1.6. Рабочий сектор  (методическая литература педагога)</vt:lpstr>
      <vt:lpstr>  Центр игры  </vt:lpstr>
      <vt:lpstr>Презентация PowerPoint</vt:lpstr>
      <vt:lpstr> Спортивный центр   </vt:lpstr>
      <vt:lpstr> Игры для мальчиков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 развивающей предметно-пространственной среды в группе</vt:lpstr>
      <vt:lpstr>Уголок  ранней  профессиональной направленности</vt:lpstr>
      <vt:lpstr>  </vt:lpstr>
      <vt:lpstr>Презентация PowerPoint</vt:lpstr>
      <vt:lpstr>Презентация PowerPoint</vt:lpstr>
      <vt:lpstr>Презентация PowerPoint</vt:lpstr>
      <vt:lpstr>Центр  игры</vt:lpstr>
      <vt:lpstr>Уголок «Сенсорика-конструрование»</vt:lpstr>
      <vt:lpstr>Презентация PowerPoint</vt:lpstr>
      <vt:lpstr>  Уголок дежурства по столовой    Организация  дежурства –  важная часть трудового воспитания дошкольников.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____________________  группа, тема (возраст)</dc:title>
  <dc:creator/>
  <cp:keywords/>
  <cp:lastModifiedBy/>
  <cp:revision>2</cp:revision>
  <dcterms:created xsi:type="dcterms:W3CDTF">2018-04-22T15:15:56Z</dcterms:created>
  <dcterms:modified xsi:type="dcterms:W3CDTF">2022-12-13T09:52:25Z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