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34"/>
  </p:notesMasterIdLst>
  <p:handoutMasterIdLst>
    <p:handoutMasterId r:id="rId35"/>
  </p:handoutMasterIdLst>
  <p:sldIdLst>
    <p:sldId id="265" r:id="rId3"/>
    <p:sldId id="283" r:id="rId4"/>
    <p:sldId id="284" r:id="rId5"/>
    <p:sldId id="304" r:id="rId6"/>
    <p:sldId id="286" r:id="rId7"/>
    <p:sldId id="287" r:id="rId8"/>
    <p:sldId id="288" r:id="rId9"/>
    <p:sldId id="290" r:id="rId10"/>
    <p:sldId id="291" r:id="rId11"/>
    <p:sldId id="292" r:id="rId12"/>
    <p:sldId id="293" r:id="rId13"/>
    <p:sldId id="305" r:id="rId14"/>
    <p:sldId id="306" r:id="rId15"/>
    <p:sldId id="298" r:id="rId16"/>
    <p:sldId id="307" r:id="rId17"/>
    <p:sldId id="308" r:id="rId18"/>
    <p:sldId id="309" r:id="rId19"/>
    <p:sldId id="312" r:id="rId20"/>
    <p:sldId id="310" r:id="rId21"/>
    <p:sldId id="314" r:id="rId22"/>
    <p:sldId id="311" r:id="rId23"/>
    <p:sldId id="316" r:id="rId24"/>
    <p:sldId id="317" r:id="rId25"/>
    <p:sldId id="296" r:id="rId26"/>
    <p:sldId id="318" r:id="rId27"/>
    <p:sldId id="321" r:id="rId28"/>
    <p:sldId id="323" r:id="rId29"/>
    <p:sldId id="301" r:id="rId30"/>
    <p:sldId id="324" r:id="rId31"/>
    <p:sldId id="325" r:id="rId32"/>
    <p:sldId id="326" r:id="rId33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912EAC1-7E8C-401B-A66B-3B4E486022B7}">
          <p14:sldIdLst>
            <p14:sldId id="265"/>
            <p14:sldId id="283"/>
            <p14:sldId id="284"/>
            <p14:sldId id="304"/>
            <p14:sldId id="286"/>
            <p14:sldId id="287"/>
            <p14:sldId id="288"/>
            <p14:sldId id="290"/>
            <p14:sldId id="291"/>
            <p14:sldId id="292"/>
            <p14:sldId id="293"/>
            <p14:sldId id="305"/>
            <p14:sldId id="306"/>
            <p14:sldId id="298"/>
            <p14:sldId id="307"/>
            <p14:sldId id="308"/>
            <p14:sldId id="309"/>
          </p14:sldIdLst>
        </p14:section>
        <p14:section name="Раздел без заголовка" id="{EFDDF50C-AD5A-4B1F-98F3-724910AB5C93}">
          <p14:sldIdLst>
            <p14:sldId id="312"/>
            <p14:sldId id="310"/>
            <p14:sldId id="314"/>
            <p14:sldId id="311"/>
            <p14:sldId id="316"/>
            <p14:sldId id="317"/>
            <p14:sldId id="296"/>
            <p14:sldId id="318"/>
            <p14:sldId id="321"/>
            <p14:sldId id="323"/>
            <p14:sldId id="301"/>
            <p14:sldId id="324"/>
            <p14:sldId id="325"/>
            <p14:sldId id="32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29" autoAdjust="0"/>
  </p:normalViewPr>
  <p:slideViewPr>
    <p:cSldViewPr showGuides="1">
      <p:cViewPr varScale="1">
        <p:scale>
          <a:sx n="57" d="100"/>
          <a:sy n="57" d="100"/>
        </p:scale>
        <p:origin x="662" y="58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  <p:guide pos="383"/>
        <p:guide pos="7295"/>
        <p:guide pos="5327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t>29.03.2024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t>29.03.2024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15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5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6307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8662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1912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5191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0292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0318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18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52402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19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4488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8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20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51304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21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59024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22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69110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23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24313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3668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1962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26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50935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9729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4786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532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5896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4729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365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4689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9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9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29.03.2024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29.03.2024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706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29.03.2024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935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29.03.2024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1415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29.03.2024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768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2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29.03.2024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921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29.03.2024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1820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29.03.2024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0084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4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29.03.2024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4855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я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29.03.2024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666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1218895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29.03.2024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3578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/>
              <a:t>Щелкните, чтобы ввести имя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/>
              <a:t>Год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29.03.2024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8726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29.03.2024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514600"/>
            <a:ext cx="9144000" cy="28956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257300"/>
            <a:ext cx="9144000" cy="1143000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29.03.2024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2" y="1828800"/>
            <a:ext cx="4419599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4" y="1828800"/>
            <a:ext cx="441960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29.03.2024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29.03.2024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29.03.2024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29.03.2024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3" y="762000"/>
            <a:ext cx="5029200" cy="2667000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3200" b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95" y="609600"/>
            <a:ext cx="5473580" cy="5638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 baseline="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29.03.2024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604653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4" y="762000"/>
            <a:ext cx="5029200" cy="26670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4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29.03.2024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29.03.2024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524001" cy="5638800"/>
          </a:xfrm>
        </p:spPr>
        <p:txBody>
          <a:bodyPr vert="eaVert"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29.03.2024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29.03.2024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3259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29.03.2024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82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29.03.2024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7164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29.03.2024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9937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ес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29.03.2024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58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29.03.2024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387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29.03.2024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09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29.03.2024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9" r:id="rId4"/>
    <p:sldLayoutId id="2147483670" r:id="rId5"/>
    <p:sldLayoutId id="2147483663" r:id="rId6"/>
    <p:sldLayoutId id="2147483667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65" r:id="rId14"/>
    <p:sldLayoutId id="2147483677" r:id="rId15"/>
    <p:sldLayoutId id="2147483664" r:id="rId16"/>
    <p:sldLayoutId id="2147483678" r:id="rId17"/>
    <p:sldLayoutId id="2147483679" r:id="rId18"/>
    <p:sldLayoutId id="2147483662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0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0976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576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506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952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9.jpeg"/><Relationship Id="rId4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98068" y="2564904"/>
            <a:ext cx="6264696" cy="1036712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Cambria"/>
              </a:rPr>
              <a:t>Старшая </a:t>
            </a: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  группа</a:t>
            </a:r>
            <a:b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</a:b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Тема : «</a:t>
            </a:r>
            <a:r>
              <a:rPr lang="ru-RU" sz="3600" dirty="0" smtClean="0">
                <a:latin typeface="Cambria"/>
              </a:rPr>
              <a:t>Рукотворный мир</a:t>
            </a: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»</a:t>
            </a:r>
            <a:r>
              <a:rPr lang="ru-RU" sz="1800" dirty="0">
                <a:latin typeface="Cambria"/>
              </a:rPr>
              <a:t/>
            </a:r>
            <a:br>
              <a:rPr lang="ru-RU" sz="1800" dirty="0">
                <a:latin typeface="Cambria"/>
              </a:rPr>
            </a:b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462564" y="4653136"/>
            <a:ext cx="4343401" cy="1656184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Садчикова Марина Николаевна,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/>
              <a:t>в</a:t>
            </a:r>
            <a:r>
              <a:rPr lang="ru-RU" sz="2100" b="1" dirty="0" smtClean="0"/>
              <a:t>оспитатель 1КК,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детский сад №103 ОАО «РЖД»,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/>
              <a:t>г</a:t>
            </a:r>
            <a:r>
              <a:rPr lang="ru-RU" sz="2100" b="1" dirty="0" smtClean="0"/>
              <a:t>ород Лиски,  Воронежская область</a:t>
            </a:r>
            <a:endParaRPr lang="ru-RU" sz="21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baseline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2023</a:t>
            </a:r>
            <a:r>
              <a:rPr lang="ru-RU" sz="3600" smtClean="0">
                <a:solidFill>
                  <a:srgbClr val="1E83DE"/>
                </a:solidFill>
                <a:latin typeface="Cambria"/>
              </a:rPr>
              <a:t> </a:t>
            </a:r>
            <a:r>
              <a:rPr lang="ru-RU" sz="3600" smtClean="0">
                <a:solidFill>
                  <a:srgbClr val="1E83DE"/>
                </a:solidFill>
                <a:latin typeface="Cambria"/>
              </a:rPr>
              <a:t>- </a:t>
            </a:r>
            <a:r>
              <a:rPr lang="ru-RU" sz="3600" b="0" i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2024</a:t>
            </a:r>
            <a:r>
              <a:rPr lang="ru-RU" sz="3600" b="0" i="0" baseline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 </a:t>
            </a:r>
            <a:r>
              <a:rPr lang="ru-RU" sz="3600" b="0" i="0" baseline="0" dirty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3" y="5933020"/>
            <a:ext cx="4680520" cy="592324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Игры для мальчиков </a:t>
            </a:r>
            <a:endParaRPr lang="ru-RU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4412" y="6148388"/>
            <a:ext cx="4839448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Игры для девочек</a:t>
            </a:r>
            <a:endParaRPr lang="ru-RU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704057" y="609600"/>
            <a:ext cx="3977640" cy="5538788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r="3206"/>
          <a:stretch>
            <a:fillRect/>
          </a:stretch>
        </p:blipFill>
        <p:spPr>
          <a:xfrm>
            <a:off x="5319394" y="609600"/>
            <a:ext cx="6247626" cy="5538788"/>
          </a:xfrm>
        </p:spPr>
      </p:pic>
    </p:spTree>
    <p:extLst>
      <p:ext uri="{BB962C8B-B14F-4D97-AF65-F5344CB8AC3E}">
        <p14:creationId xmlns:p14="http://schemas.microsoft.com/office/powerpoint/2010/main" val="402571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dirty="0" smtClean="0">
                <a:solidFill>
                  <a:srgbClr val="92D050"/>
                </a:solidFill>
              </a:rPr>
              <a:t>Сюжетно – ролевая  игра «Семья». «Парикмахерская» </a:t>
            </a:r>
            <a:endParaRPr lang="ru-RU" sz="2600" dirty="0">
              <a:solidFill>
                <a:srgbClr val="92D050"/>
              </a:solidFill>
            </a:endParaRP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3" y="5941089"/>
            <a:ext cx="5040560" cy="764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smtClean="0">
                <a:solidFill>
                  <a:srgbClr val="92D050"/>
                </a:solidFill>
              </a:rPr>
              <a:t>Сюжетно - ролевая игра «Кухня»</a:t>
            </a:r>
            <a:endParaRPr lang="ru-RU" sz="2400" dirty="0">
              <a:solidFill>
                <a:srgbClr val="92D050"/>
              </a:solidFill>
            </a:endParaRP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1" r="9861"/>
          <a:stretch>
            <a:fillRect/>
          </a:stretch>
        </p:blipFill>
        <p:spPr>
          <a:xfrm>
            <a:off x="6149101" y="609600"/>
            <a:ext cx="5534220" cy="5321108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1" r="9861"/>
          <a:stretch>
            <a:fillRect/>
          </a:stretch>
        </p:blipFill>
        <p:spPr>
          <a:xfrm>
            <a:off x="0" y="609600"/>
            <a:ext cx="6035040" cy="5321108"/>
          </a:xfrm>
        </p:spPr>
      </p:pic>
    </p:spTree>
    <p:extLst>
      <p:ext uri="{BB962C8B-B14F-4D97-AF65-F5344CB8AC3E}">
        <p14:creationId xmlns:p14="http://schemas.microsoft.com/office/powerpoint/2010/main" val="104246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solidFill>
                  <a:srgbClr val="92D050"/>
                </a:solidFill>
              </a:rPr>
              <a:t>Сюжетно – ролевые  игры: «Больница», «Скорая помощь»</a:t>
            </a:r>
            <a:endParaRPr lang="ru-RU" sz="2400" dirty="0">
              <a:solidFill>
                <a:srgbClr val="92D050"/>
              </a:solidFill>
            </a:endParaRP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3" y="5941089"/>
            <a:ext cx="5040560" cy="76470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smtClean="0">
                <a:solidFill>
                  <a:srgbClr val="92D050"/>
                </a:solidFill>
              </a:rPr>
              <a:t>Сюжетно - ролевая игра «Магазин»</a:t>
            </a:r>
            <a:endParaRPr lang="ru-RU" sz="2400" dirty="0">
              <a:solidFill>
                <a:srgbClr val="92D050"/>
              </a:solidFill>
            </a:endParaRP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8" b="3288"/>
          <a:stretch>
            <a:fillRect/>
          </a:stretch>
        </p:blipFill>
        <p:spPr>
          <a:xfrm>
            <a:off x="6211361" y="609600"/>
            <a:ext cx="5977464" cy="5353050"/>
          </a:xfrm>
        </p:spPr>
      </p:pic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1" r="9861"/>
          <a:stretch>
            <a:fillRect/>
          </a:stretch>
        </p:blipFill>
        <p:spPr>
          <a:xfrm>
            <a:off x="0" y="609600"/>
            <a:ext cx="6035040" cy="5321108"/>
          </a:xfrm>
        </p:spPr>
      </p:pic>
    </p:spTree>
    <p:extLst>
      <p:ext uri="{BB962C8B-B14F-4D97-AF65-F5344CB8AC3E}">
        <p14:creationId xmlns:p14="http://schemas.microsoft.com/office/powerpoint/2010/main" val="296988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7174530" y="6093296"/>
            <a:ext cx="5014293" cy="9361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безопасности </a:t>
            </a:r>
            <a:endParaRPr lang="ru-RU" sz="24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0" y="5941089"/>
            <a:ext cx="7174532" cy="76470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dirty="0" smtClean="0">
                <a:solidFill>
                  <a:srgbClr val="92D050"/>
                </a:solidFill>
              </a:rPr>
              <a:t>Сюжетно – ролевые игры:</a:t>
            </a:r>
          </a:p>
          <a:p>
            <a:pPr algn="ctr"/>
            <a:r>
              <a:rPr lang="ru-RU" sz="2600" dirty="0" smtClean="0">
                <a:solidFill>
                  <a:srgbClr val="92D050"/>
                </a:solidFill>
              </a:rPr>
              <a:t> «Мастерская», «Строитель», «Парковка»</a:t>
            </a:r>
            <a:endParaRPr lang="ru-RU" sz="2600" dirty="0">
              <a:solidFill>
                <a:srgbClr val="92D050"/>
              </a:solidFill>
            </a:endParaRP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" r="370"/>
          <a:stretch>
            <a:fillRect/>
          </a:stretch>
        </p:blipFill>
        <p:spPr>
          <a:xfrm>
            <a:off x="189756" y="609600"/>
            <a:ext cx="6696744" cy="5108664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66" b="14966"/>
          <a:stretch>
            <a:fillRect/>
          </a:stretch>
        </p:blipFill>
        <p:spPr>
          <a:xfrm>
            <a:off x="7174531" y="609600"/>
            <a:ext cx="4752530" cy="5108664"/>
          </a:xfrm>
        </p:spPr>
      </p:pic>
    </p:spTree>
    <p:extLst>
      <p:ext uri="{BB962C8B-B14F-4D97-AF65-F5344CB8AC3E}">
        <p14:creationId xmlns:p14="http://schemas.microsoft.com/office/powerpoint/2010/main" val="166353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4828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1341884" y="5373216"/>
            <a:ext cx="8640960" cy="1736271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Центр книги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1" b="6201"/>
          <a:stretch>
            <a:fillRect/>
          </a:stretch>
        </p:blipFill>
        <p:spPr>
          <a:xfrm>
            <a:off x="261764" y="692696"/>
            <a:ext cx="3977640" cy="56388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7" b="6537"/>
          <a:stretch>
            <a:fillRect/>
          </a:stretch>
        </p:blipFill>
        <p:spPr>
          <a:xfrm>
            <a:off x="7894612" y="692696"/>
            <a:ext cx="3977640" cy="5638800"/>
          </a:xfrm>
        </p:spPr>
      </p:pic>
    </p:spTree>
    <p:extLst>
      <p:ext uri="{BB962C8B-B14F-4D97-AF65-F5344CB8AC3E}">
        <p14:creationId xmlns:p14="http://schemas.microsoft.com/office/powerpoint/2010/main" val="90387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3632112" y="43970"/>
            <a:ext cx="4060501" cy="7071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77788" y="5805264"/>
            <a:ext cx="11305256" cy="1056506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отдыха.                                              Уголок уединения в спальне.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8" b="4998"/>
          <a:stretch>
            <a:fillRect/>
          </a:stretch>
        </p:blipFill>
        <p:spPr>
          <a:xfrm>
            <a:off x="5590356" y="1269950"/>
            <a:ext cx="6408712" cy="4016481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1" b="8111"/>
          <a:stretch>
            <a:fillRect/>
          </a:stretch>
        </p:blipFill>
        <p:spPr>
          <a:xfrm>
            <a:off x="189756" y="1269950"/>
            <a:ext cx="5148322" cy="4016481"/>
          </a:xfrm>
        </p:spPr>
      </p:pic>
    </p:spTree>
    <p:extLst>
      <p:ext uri="{BB962C8B-B14F-4D97-AF65-F5344CB8AC3E}">
        <p14:creationId xmlns:p14="http://schemas.microsoft.com/office/powerpoint/2010/main" val="397883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333773" y="6159506"/>
            <a:ext cx="6408712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художественного творчества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432676" y="341100"/>
            <a:ext cx="3787884" cy="5734631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7" b="15907"/>
          <a:stretch>
            <a:fillRect/>
          </a:stretch>
        </p:blipFill>
        <p:spPr>
          <a:xfrm>
            <a:off x="5518349" y="396964"/>
            <a:ext cx="5184576" cy="3254368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524" y="3686910"/>
            <a:ext cx="4744069" cy="295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37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2"/>
          <p:cNvSpPr txBox="1">
            <a:spLocks/>
          </p:cNvSpPr>
          <p:nvPr/>
        </p:nvSpPr>
        <p:spPr>
          <a:xfrm>
            <a:off x="3070077" y="6021288"/>
            <a:ext cx="5832648" cy="8367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2100" dirty="0" smtClean="0">
              <a:solidFill>
                <a:srgbClr val="FF9933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2100" dirty="0">
              <a:solidFill>
                <a:srgbClr val="FF9933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3000" dirty="0" smtClean="0">
                <a:solidFill>
                  <a:srgbClr val="FF9933"/>
                </a:solidFill>
              </a:rPr>
              <a:t>Среда </a:t>
            </a:r>
            <a:r>
              <a:rPr lang="ru-RU" sz="3000" dirty="0">
                <a:solidFill>
                  <a:srgbClr val="FF9933"/>
                </a:solidFill>
              </a:rPr>
              <a:t>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 </a:t>
            </a: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549" y="396963"/>
            <a:ext cx="4608512" cy="605637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4" y="764704"/>
            <a:ext cx="6768752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22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620689"/>
            <a:ext cx="9144000" cy="1944215"/>
          </a:xfrm>
        </p:spPr>
        <p:txBody>
          <a:bodyPr>
            <a:noAutofit/>
          </a:bodyPr>
          <a:lstStyle/>
          <a:p>
            <a:pPr algn="ctr"/>
            <a:r>
              <a:rPr lang="ru-RU" sz="4400" dirty="0">
                <a:solidFill>
                  <a:prstClr val="white"/>
                </a:solidFill>
              </a:rPr>
              <a:t>Организация </a:t>
            </a:r>
            <a:br>
              <a:rPr lang="ru-RU" sz="4400" dirty="0">
                <a:solidFill>
                  <a:prstClr val="white"/>
                </a:solidFill>
              </a:rPr>
            </a:br>
            <a:r>
              <a:rPr lang="ru-RU" sz="4400" dirty="0">
                <a:solidFill>
                  <a:prstClr val="white"/>
                </a:solidFill>
              </a:rPr>
              <a:t>развивающей</a:t>
            </a:r>
            <a:br>
              <a:rPr lang="ru-RU" sz="4400" dirty="0">
                <a:solidFill>
                  <a:prstClr val="white"/>
                </a:solidFill>
              </a:rPr>
            </a:br>
            <a:r>
              <a:rPr lang="ru-RU" sz="4400" dirty="0">
                <a:solidFill>
                  <a:prstClr val="white"/>
                </a:solidFill>
              </a:rPr>
              <a:t>предметно-пространственной среды в группе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1765" y="2780928"/>
            <a:ext cx="6264696" cy="4077072"/>
          </a:xfrm>
        </p:spPr>
        <p:txBody>
          <a:bodyPr/>
          <a:lstStyle/>
          <a:p>
            <a:endParaRPr lang="ru-RU" dirty="0" smtClean="0"/>
          </a:p>
          <a:p>
            <a:pPr algn="ctr"/>
            <a:r>
              <a:rPr lang="ru-RU" sz="2800" dirty="0" smtClean="0"/>
              <a:t>Развивающая предметно-пространственная среда в нашей группе «Пчелка» создается в соответствии с темой дня, недели, времени года с учетом развития индивидуальности каждого ребенка, уровня его возможности, активности и интересов.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803" y="2924944"/>
            <a:ext cx="5184577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2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5780" y="19472"/>
            <a:ext cx="5086300" cy="2376263"/>
          </a:xfrm>
        </p:spPr>
        <p:txBody>
          <a:bodyPr>
            <a:normAutofit/>
          </a:bodyPr>
          <a:lstStyle/>
          <a:p>
            <a:r>
              <a:rPr lang="ru-RU" sz="4000" dirty="0"/>
              <a:t>Уголок</a:t>
            </a:r>
            <a:br>
              <a:rPr lang="ru-RU" sz="4000" dirty="0"/>
            </a:br>
            <a:r>
              <a:rPr lang="ru-RU" sz="4000" dirty="0"/>
              <a:t> ранней </a:t>
            </a:r>
            <a:br>
              <a:rPr lang="ru-RU" sz="4000" dirty="0"/>
            </a:br>
            <a:r>
              <a:rPr lang="ru-RU" sz="4000" dirty="0"/>
              <a:t>профессиональной направленности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46140" y="5157192"/>
            <a:ext cx="8422654" cy="170080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/>
              <a:t>В своей работе наш детский сад  использует программу М.А.Ковардаковой </a:t>
            </a:r>
            <a:r>
              <a:rPr lang="ru-RU" dirty="0"/>
              <a:t>«Дошкольник и мир профессий. Железная </a:t>
            </a:r>
            <a:r>
              <a:rPr lang="ru-RU" dirty="0" smtClean="0"/>
              <a:t>дорога» . </a:t>
            </a:r>
          </a:p>
          <a:p>
            <a:pPr algn="ctr"/>
            <a:r>
              <a:rPr lang="ru-RU" dirty="0" smtClean="0"/>
              <a:t>В этом уголке дети получают первоначальные знания о железной дороге и  </a:t>
            </a:r>
            <a:r>
              <a:rPr lang="ru-RU" dirty="0"/>
              <a:t>с  удовольствием  делают первые шаги в  «Страну РЖД</a:t>
            </a:r>
            <a:r>
              <a:rPr lang="ru-RU" dirty="0" smtClean="0"/>
              <a:t>».</a:t>
            </a:r>
            <a:endParaRPr lang="ru-RU" dirty="0"/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684" y="188640"/>
            <a:ext cx="3499702" cy="29774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887" y="1772816"/>
            <a:ext cx="3096344" cy="33843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8" y="3483026"/>
            <a:ext cx="3528392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40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ранний возраст, младший, средний, </a:t>
            </a:r>
            <a:r>
              <a:rPr lang="ru-RU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старший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подготовительный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нужное подчеркнуть) </a:t>
            </a:r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с четырех точек по периметру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b="4012"/>
          <a:stretch>
            <a:fillRect/>
          </a:stretch>
        </p:blipFill>
        <p:spPr>
          <a:xfrm>
            <a:off x="217520" y="3470005"/>
            <a:ext cx="3977640" cy="2743200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b="4012"/>
          <a:stretch>
            <a:fillRect/>
          </a:stretch>
        </p:blipFill>
        <p:spPr>
          <a:xfrm>
            <a:off x="217520" y="213669"/>
            <a:ext cx="3977640" cy="27432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b="4012"/>
          <a:stretch>
            <a:fillRect/>
          </a:stretch>
        </p:blipFill>
        <p:spPr>
          <a:xfrm>
            <a:off x="4465564" y="213669"/>
            <a:ext cx="3976688" cy="2743200"/>
          </a:xfrm>
        </p:spPr>
      </p:pic>
      <p:pic>
        <p:nvPicPr>
          <p:cNvPr id="15" name="Рисунок 14"/>
          <p:cNvPicPr>
            <a:picLocks noGrp="1" noChangeAspect="1"/>
          </p:cNvPicPr>
          <p:nvPr>
            <p:ph type="pic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b="4012"/>
          <a:stretch>
            <a:fillRect/>
          </a:stretch>
        </p:blipFill>
        <p:spPr>
          <a:xfrm>
            <a:off x="4465564" y="3469035"/>
            <a:ext cx="3977640" cy="2743200"/>
          </a:xfrm>
        </p:spPr>
      </p:pic>
    </p:spTree>
    <p:extLst>
      <p:ext uri="{BB962C8B-B14F-4D97-AF65-F5344CB8AC3E}">
        <p14:creationId xmlns:p14="http://schemas.microsoft.com/office/powerpoint/2010/main" val="270508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9876" y="6309320"/>
            <a:ext cx="10009112" cy="41753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Мини-музей « Народные промыслы»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61764" y="-1395536"/>
            <a:ext cx="2520280" cy="50405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800" dirty="0">
                <a:solidFill>
                  <a:srgbClr val="1E83DE"/>
                </a:solidFill>
              </a:rPr>
              <a:t/>
            </a:r>
            <a:br>
              <a:rPr lang="ru-RU" sz="2800" dirty="0">
                <a:solidFill>
                  <a:srgbClr val="1E83DE"/>
                </a:solidFill>
              </a:rPr>
            </a:br>
            <a:r>
              <a:rPr lang="ru-RU" sz="2600" dirty="0">
                <a:solidFill>
                  <a:prstClr val="white"/>
                </a:solidFill>
                <a:ea typeface="+mn-ea"/>
                <a:cs typeface="+mn-cs"/>
              </a:rPr>
              <a:t/>
            </a:r>
            <a:br>
              <a:rPr lang="ru-RU" sz="2600" dirty="0">
                <a:solidFill>
                  <a:prstClr val="white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44008" y="-1664122"/>
            <a:ext cx="2699106" cy="8279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2000" dirty="0" smtClean="0"/>
              <a:t>Цель создания музея:</a:t>
            </a:r>
          </a:p>
          <a:p>
            <a:endParaRPr lang="ru-RU" sz="2000" dirty="0" smtClean="0"/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70C0"/>
                </a:solidFill>
              </a:rPr>
              <a:t>через </a:t>
            </a:r>
            <a:r>
              <a:rPr lang="ru-RU" sz="2000" dirty="0">
                <a:solidFill>
                  <a:srgbClr val="0070C0"/>
                </a:solidFill>
              </a:rPr>
              <a:t>декоративно-прикладное искусство </a:t>
            </a:r>
            <a:r>
              <a:rPr lang="ru-RU" sz="2000" dirty="0" smtClean="0">
                <a:solidFill>
                  <a:srgbClr val="0070C0"/>
                </a:solidFill>
              </a:rPr>
              <a:t>знакомить </a:t>
            </a:r>
            <a:r>
              <a:rPr lang="ru-RU" sz="2000" dirty="0">
                <a:solidFill>
                  <a:srgbClr val="0070C0"/>
                </a:solidFill>
              </a:rPr>
              <a:t>детей с историей и народными традициями</a:t>
            </a:r>
            <a:r>
              <a:rPr lang="ru-RU" sz="2000" dirty="0" smtClean="0">
                <a:solidFill>
                  <a:srgbClr val="0070C0"/>
                </a:solidFill>
              </a:rPr>
              <a:t>;  воспитывать интерес </a:t>
            </a:r>
            <a:r>
              <a:rPr lang="ru-RU" sz="2000" dirty="0">
                <a:solidFill>
                  <a:srgbClr val="0070C0"/>
                </a:solidFill>
              </a:rPr>
              <a:t>к культурным ценностям </a:t>
            </a:r>
            <a:r>
              <a:rPr lang="ru-RU" sz="2000" dirty="0" smtClean="0">
                <a:solidFill>
                  <a:srgbClr val="0070C0"/>
                </a:solidFill>
              </a:rPr>
              <a:t>своей Родины и  </a:t>
            </a:r>
            <a:r>
              <a:rPr lang="ru-RU" sz="2000" dirty="0">
                <a:solidFill>
                  <a:srgbClr val="0070C0"/>
                </a:solidFill>
              </a:rPr>
              <a:t>гордость за свой народ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114" y="-3408"/>
            <a:ext cx="4629667" cy="32641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4582244" cy="31441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114" y="3476306"/>
            <a:ext cx="4629667" cy="27250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1" y="3476307"/>
            <a:ext cx="4530013" cy="272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76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77988" y="5661248"/>
            <a:ext cx="7884368" cy="119675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</a:rPr>
              <a:t>Центр безопасности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188640"/>
            <a:ext cx="5111875" cy="51845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372" y="188640"/>
            <a:ext cx="6193381" cy="515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14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30116" y="6093296"/>
            <a:ext cx="6408712" cy="119675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Уголок ряжения «Костюмерная»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444" y="492078"/>
            <a:ext cx="4926220" cy="56012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492078"/>
            <a:ext cx="5126355" cy="558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69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28156" y="6093296"/>
            <a:ext cx="4499992" cy="119675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Уголок театрализации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644" y="332656"/>
            <a:ext cx="3672408" cy="30944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20" y="3427090"/>
            <a:ext cx="3738336" cy="27509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204" y="0"/>
            <a:ext cx="3744416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28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1268" y="-891480"/>
            <a:ext cx="3124200" cy="243840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Центр  игры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2132856"/>
            <a:ext cx="3124200" cy="388694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Гендерный подход в организации пространственно-развивающей среды нацелен на успешность гендерной социализации мальчиков и девочек.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332" y="116632"/>
            <a:ext cx="5101058" cy="33843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88" y="3645024"/>
            <a:ext cx="3103664" cy="30963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748" y="3667215"/>
            <a:ext cx="2857300" cy="307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7438" y="-609600"/>
            <a:ext cx="3816424" cy="2438400"/>
          </a:xfrm>
        </p:spPr>
        <p:txBody>
          <a:bodyPr/>
          <a:lstStyle/>
          <a:p>
            <a:pPr algn="ctr"/>
            <a:r>
              <a:rPr lang="ru-RU" dirty="0" smtClean="0"/>
              <a:t>Уголок «Сенсорика-конструрование»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7438" y="1828800"/>
            <a:ext cx="3604726" cy="4768552"/>
          </a:xfrm>
        </p:spPr>
        <p:txBody>
          <a:bodyPr>
            <a:noAutofit/>
          </a:bodyPr>
          <a:lstStyle/>
          <a:p>
            <a:r>
              <a:rPr lang="ru-RU" sz="2200" dirty="0" smtClean="0"/>
              <a:t>Целью обучения является не только овладение элементарными навыками конструирования , но и развитие умственного и эстетического воспитания ребенка, развитие </a:t>
            </a:r>
            <a:r>
              <a:rPr lang="ru-RU" sz="2200" dirty="0"/>
              <a:t>его творческих </a:t>
            </a:r>
            <a:r>
              <a:rPr lang="ru-RU" sz="2200" dirty="0" smtClean="0"/>
              <a:t>, технических</a:t>
            </a:r>
            <a:r>
              <a:rPr lang="ru-RU" sz="2200" dirty="0"/>
              <a:t> </a:t>
            </a:r>
            <a:r>
              <a:rPr lang="ru-RU" sz="2200" dirty="0" smtClean="0"/>
              <a:t>способностей.</a:t>
            </a:r>
            <a:endParaRPr lang="ru-RU" sz="2200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0" b="3450"/>
          <a:stretch>
            <a:fillRect/>
          </a:stretch>
        </p:blipFill>
        <p:spPr>
          <a:xfrm>
            <a:off x="4113213" y="609600"/>
            <a:ext cx="7813847" cy="5638800"/>
          </a:xfrm>
        </p:spPr>
      </p:pic>
    </p:spTree>
    <p:extLst>
      <p:ext uri="{BB962C8B-B14F-4D97-AF65-F5344CB8AC3E}">
        <p14:creationId xmlns:p14="http://schemas.microsoft.com/office/powerpoint/2010/main" val="34999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74" y="3681576"/>
            <a:ext cx="3474342" cy="298948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462" y="3681576"/>
            <a:ext cx="3484278" cy="29894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38" y="384840"/>
            <a:ext cx="3484278" cy="31409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736" y="384839"/>
            <a:ext cx="4313214" cy="6286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685" y="182441"/>
            <a:ext cx="3206552" cy="348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0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590356" y="445348"/>
            <a:ext cx="6353904" cy="47118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/>
            </a:r>
            <a:br>
              <a:rPr lang="ru-RU" sz="4000" dirty="0" smtClean="0">
                <a:solidFill>
                  <a:srgbClr val="FFFF00"/>
                </a:solidFill>
              </a:rPr>
            </a:br>
            <a:r>
              <a:rPr lang="ru-RU" sz="4000" dirty="0">
                <a:solidFill>
                  <a:srgbClr val="FFFF00"/>
                </a:solidFill>
              </a:rPr>
              <a:t/>
            </a:r>
            <a:br>
              <a:rPr lang="ru-RU" sz="4000" dirty="0">
                <a:solidFill>
                  <a:srgbClr val="FFFF00"/>
                </a:solidFill>
              </a:rPr>
            </a:br>
            <a:r>
              <a:rPr lang="ru-RU" sz="4000" dirty="0" smtClean="0">
                <a:solidFill>
                  <a:srgbClr val="FFFF00"/>
                </a:solidFill>
              </a:rPr>
              <a:t>Уголок дежурства по столовой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Организация </a:t>
            </a:r>
            <a:br>
              <a:rPr lang="ru-RU" dirty="0" smtClean="0"/>
            </a:br>
            <a:r>
              <a:rPr lang="ru-RU" dirty="0" smtClean="0"/>
              <a:t>дежурства – </a:t>
            </a:r>
            <a:br>
              <a:rPr lang="ru-RU" dirty="0" smtClean="0"/>
            </a:br>
            <a:r>
              <a:rPr lang="ru-RU" dirty="0" smtClean="0"/>
              <a:t>важная часть трудового воспитания дошкольников.</a:t>
            </a:r>
            <a:endParaRPr lang="ru-RU" dirty="0"/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808"/>
          <a:stretch>
            <a:fillRect/>
          </a:stretch>
        </p:blipFill>
        <p:spPr>
          <a:xfrm>
            <a:off x="765820" y="260648"/>
            <a:ext cx="4481696" cy="6264696"/>
          </a:xfrm>
        </p:spPr>
      </p:pic>
    </p:spTree>
    <p:extLst>
      <p:ext uri="{BB962C8B-B14F-4D97-AF65-F5344CB8AC3E}">
        <p14:creationId xmlns:p14="http://schemas.microsoft.com/office/powerpoint/2010/main" val="58062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2"/>
          <p:cNvSpPr txBox="1">
            <a:spLocks/>
          </p:cNvSpPr>
          <p:nvPr/>
        </p:nvSpPr>
        <p:spPr>
          <a:xfrm>
            <a:off x="0" y="5867302"/>
            <a:ext cx="12200879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800" dirty="0" smtClean="0">
              <a:solidFill>
                <a:srgbClr val="FF99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rgbClr val="FFFF00"/>
                </a:solidFill>
              </a:rPr>
              <a:t>   Информационный центр                        Консультационный сектор                               Практический центр</a:t>
            </a:r>
            <a:endParaRPr lang="ru-RU" sz="2200" dirty="0">
              <a:solidFill>
                <a:srgbClr val="FFFF00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 </a:t>
            </a: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11113" y="-17551"/>
            <a:ext cx="12177711" cy="3969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800" b="1" dirty="0" smtClean="0">
              <a:solidFill>
                <a:srgbClr val="FF9933"/>
              </a:solidFill>
            </a:endParaRPr>
          </a:p>
          <a:p>
            <a:pPr algn="ctr"/>
            <a:endParaRPr lang="ru-RU" sz="2800" b="1" dirty="0">
              <a:solidFill>
                <a:srgbClr val="FF9933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9933"/>
                </a:solidFill>
              </a:rPr>
              <a:t>Зона для диалога с родителями имеет несколько центров:</a:t>
            </a:r>
            <a:endParaRPr lang="ru-RU" sz="2800" b="1" dirty="0">
              <a:solidFill>
                <a:srgbClr val="FF9933"/>
              </a:solidFill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189756" y="609600"/>
            <a:ext cx="3955936" cy="5257703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1" r="23631"/>
          <a:stretch>
            <a:fillRect/>
          </a:stretch>
        </p:blipFill>
        <p:spPr>
          <a:xfrm>
            <a:off x="8211185" y="609600"/>
            <a:ext cx="3977639" cy="5257702"/>
          </a:xfrm>
        </p:spPr>
      </p:pic>
      <p:pic>
        <p:nvPicPr>
          <p:cNvPr id="12" name="Рисунок 11"/>
          <p:cNvPicPr>
            <a:picLocks noGrp="1" noChangeAspect="1"/>
          </p:cNvPicPr>
          <p:nvPr>
            <p:ph type="pic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4" b="7984"/>
          <a:stretch>
            <a:fillRect/>
          </a:stretch>
        </p:blipFill>
        <p:spPr>
          <a:xfrm>
            <a:off x="3475887" y="609600"/>
            <a:ext cx="5405104" cy="5257701"/>
          </a:xfrm>
        </p:spPr>
      </p:pic>
    </p:spTree>
    <p:extLst>
      <p:ext uri="{BB962C8B-B14F-4D97-AF65-F5344CB8AC3E}">
        <p14:creationId xmlns:p14="http://schemas.microsoft.com/office/powerpoint/2010/main" val="221321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261939" y="0"/>
            <a:ext cx="11720216" cy="3923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Среда для диалога с родителями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8240" y="6159506"/>
            <a:ext cx="11973915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Информационный центр : «Меню», «Важные объявления»,  , «Режим дня», «Наши занятия», папки-передвижки с информацией и т.п.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808"/>
          <a:stretch>
            <a:fillRect/>
          </a:stretch>
        </p:blipFill>
        <p:spPr>
          <a:xfrm>
            <a:off x="8110636" y="417463"/>
            <a:ext cx="3871519" cy="5315793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" y="488698"/>
            <a:ext cx="7310308" cy="52445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172" y="1124744"/>
            <a:ext cx="4536504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32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876556" y="3935"/>
            <a:ext cx="3410544" cy="4695825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1. Рабочий сектор </a:t>
            </a:r>
            <a:br>
              <a:rPr lang="ru-RU" sz="2400" dirty="0" smtClean="0"/>
            </a:br>
            <a:r>
              <a:rPr lang="ru-RU" sz="2400" dirty="0" smtClean="0"/>
              <a:t>( включает в себя оборудование для организации совместной и регламентированной деятельности, обеспечивает максимальную реализацию образовательного потенциала)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1804" y="5301208"/>
            <a:ext cx="10873911" cy="1152128"/>
          </a:xfrm>
        </p:spPr>
        <p:txBody>
          <a:bodyPr>
            <a:normAutofit/>
          </a:bodyPr>
          <a:lstStyle/>
          <a:p>
            <a:pPr algn="ctr"/>
            <a:r>
              <a:rPr lang="ru-RU" sz="2200" dirty="0" smtClean="0">
                <a:solidFill>
                  <a:srgbClr val="FFFF00"/>
                </a:solidFill>
              </a:rPr>
              <a:t>Наполняемость центров меняется с учетом тематического принципа построения образовательного процесса</a:t>
            </a:r>
            <a:endParaRPr lang="ru-RU" sz="2200" dirty="0">
              <a:solidFill>
                <a:srgbClr val="FFFF00"/>
              </a:solidFill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6" y="232651"/>
            <a:ext cx="8686800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7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261939" y="0"/>
            <a:ext cx="11720216" cy="3923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Среда для диалога с родителями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8240" y="6159506"/>
            <a:ext cx="11973915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Консультационный центр :  почта доверия, консультации, рекомендации для родителей и т.п.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477788" y="456509"/>
            <a:ext cx="3977640" cy="5638800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5" b="14725"/>
          <a:stretch>
            <a:fillRect/>
          </a:stretch>
        </p:blipFill>
        <p:spPr>
          <a:xfrm>
            <a:off x="4626517" y="488608"/>
            <a:ext cx="7355638" cy="5638800"/>
          </a:xfrm>
        </p:spPr>
      </p:pic>
    </p:spTree>
    <p:extLst>
      <p:ext uri="{BB962C8B-B14F-4D97-AF65-F5344CB8AC3E}">
        <p14:creationId xmlns:p14="http://schemas.microsoft.com/office/powerpoint/2010/main" val="56653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261939" y="0"/>
            <a:ext cx="11720216" cy="8188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Среда для диалога с родителями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8240" y="6155736"/>
            <a:ext cx="11973915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Практический центр : «Творческая полянка»,  поделки по теме недели «Рукотворный мир»,  коллаж  из рисунков детей ко дню матери, «Чудеса из пластилина» и т.п.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3" b="9593"/>
          <a:stretch>
            <a:fillRect/>
          </a:stretch>
        </p:blipFill>
        <p:spPr>
          <a:xfrm>
            <a:off x="3582064" y="1772759"/>
            <a:ext cx="5192809" cy="3002528"/>
          </a:xfr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96" y="818896"/>
            <a:ext cx="3565892" cy="486916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7305" y="755359"/>
            <a:ext cx="3204850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16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algn="ctr"/>
            <a:r>
              <a:rPr lang="ru-RU" sz="4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72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Центр математического развития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6187064"/>
            <a:ext cx="3550920" cy="8423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Экологический центр «Эколята»</a:t>
            </a:r>
            <a:endParaRPr lang="ru-RU" sz="20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161662" y="6097506"/>
            <a:ext cx="3982792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ru-RU" sz="3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Центр правильной речи </a:t>
            </a:r>
          </a:p>
          <a:p>
            <a:pPr algn="ctr"/>
            <a:r>
              <a:rPr lang="ru-RU" sz="3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«Речевичок»</a:t>
            </a:r>
            <a:endParaRPr lang="ru-RU" sz="38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808"/>
          <a:stretch>
            <a:fillRect/>
          </a:stretch>
        </p:blipFill>
        <p:spPr>
          <a:xfrm>
            <a:off x="100569" y="473075"/>
            <a:ext cx="3977640" cy="56388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4105553" y="473075"/>
            <a:ext cx="3977640" cy="5638800"/>
          </a:xfrm>
        </p:spPr>
      </p:pic>
      <p:pic>
        <p:nvPicPr>
          <p:cNvPr id="14" name="Рисунок 13"/>
          <p:cNvPicPr>
            <a:picLocks noGrp="1" noChangeAspect="1"/>
          </p:cNvPicPr>
          <p:nvPr>
            <p:ph type="pic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1" r="23631"/>
          <a:stretch>
            <a:fillRect/>
          </a:stretch>
        </p:blipFill>
        <p:spPr>
          <a:xfrm>
            <a:off x="8110537" y="473075"/>
            <a:ext cx="4033917" cy="5638800"/>
          </a:xfrm>
        </p:spPr>
      </p:pic>
    </p:spTree>
    <p:extLst>
      <p:ext uri="{BB962C8B-B14F-4D97-AF65-F5344CB8AC3E}">
        <p14:creationId xmlns:p14="http://schemas.microsoft.com/office/powerpoint/2010/main" val="114527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97506"/>
            <a:ext cx="4060501" cy="57388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80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80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80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80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80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8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Центр патриотического </a:t>
            </a:r>
          </a:p>
          <a:p>
            <a:pPr algn="ctr"/>
            <a:r>
              <a:rPr lang="ru-RU" sz="8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воспитания</a:t>
            </a:r>
            <a:endParaRPr lang="ru-RU" sz="80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Центр экспериментирования </a:t>
            </a:r>
            <a:endParaRPr lang="ru-RU" sz="22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327418" y="5995685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1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сенсорного развития </a:t>
            </a:r>
            <a:endParaRPr lang="ru-RU" sz="21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808"/>
          <a:stretch>
            <a:fillRect/>
          </a:stretch>
        </p:blipFill>
        <p:spPr>
          <a:xfrm>
            <a:off x="239334" y="396964"/>
            <a:ext cx="3977640" cy="56388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808"/>
          <a:stretch>
            <a:fillRect/>
          </a:stretch>
        </p:blipFill>
        <p:spPr>
          <a:xfrm>
            <a:off x="4271351" y="396964"/>
            <a:ext cx="3977640" cy="56388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8303368" y="379452"/>
            <a:ext cx="3841086" cy="5638800"/>
          </a:xfrm>
        </p:spPr>
      </p:pic>
    </p:spTree>
    <p:extLst>
      <p:ext uri="{BB962C8B-B14F-4D97-AF65-F5344CB8AC3E}">
        <p14:creationId xmlns:p14="http://schemas.microsoft.com/office/powerpoint/2010/main" val="74733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6189039"/>
            <a:ext cx="7344966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b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66620" y="6189040"/>
            <a:ext cx="397764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7966620" y="396964"/>
            <a:ext cx="3977640" cy="5638800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" r="1151"/>
          <a:stretch>
            <a:fillRect/>
          </a:stretch>
        </p:blipFill>
        <p:spPr>
          <a:xfrm>
            <a:off x="333375" y="396875"/>
            <a:ext cx="7345363" cy="5638800"/>
          </a:xfrm>
        </p:spPr>
      </p:pic>
    </p:spTree>
    <p:extLst>
      <p:ext uri="{BB962C8B-B14F-4D97-AF65-F5344CB8AC3E}">
        <p14:creationId xmlns:p14="http://schemas.microsoft.com/office/powerpoint/2010/main" val="266446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игры</a:t>
            </a:r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" r="201"/>
          <a:stretch>
            <a:fillRect/>
          </a:stretch>
        </p:blipFill>
        <p:spPr>
          <a:xfrm>
            <a:off x="2061965" y="609600"/>
            <a:ext cx="7920236" cy="5195664"/>
          </a:xfrm>
        </p:spPr>
      </p:pic>
    </p:spTree>
    <p:extLst>
      <p:ext uri="{BB962C8B-B14F-4D97-AF65-F5344CB8AC3E}">
        <p14:creationId xmlns:p14="http://schemas.microsoft.com/office/powerpoint/2010/main" val="49567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04552" y="6381328"/>
            <a:ext cx="5357812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Музыкальный уголок </a:t>
            </a:r>
            <a:endParaRPr lang="ru-RU" sz="20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094412" y="6381328"/>
            <a:ext cx="5709968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театральной деятельности </a:t>
            </a:r>
            <a:endParaRPr lang="ru-RU" sz="20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15" name="Рисунок 14"/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83" b="15083"/>
          <a:stretch>
            <a:fillRect/>
          </a:stretch>
        </p:blipFill>
        <p:spPr>
          <a:xfrm>
            <a:off x="6166420" y="728560"/>
            <a:ext cx="5760640" cy="5390820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4" b="8774"/>
          <a:stretch>
            <a:fillRect/>
          </a:stretch>
        </p:blipFill>
        <p:spPr>
          <a:xfrm>
            <a:off x="294066" y="728558"/>
            <a:ext cx="5728338" cy="5390821"/>
          </a:xfrm>
        </p:spPr>
      </p:pic>
    </p:spTree>
    <p:extLst>
      <p:ext uri="{BB962C8B-B14F-4D97-AF65-F5344CB8AC3E}">
        <p14:creationId xmlns:p14="http://schemas.microsoft.com/office/powerpoint/2010/main" val="380177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9756" y="5949281"/>
            <a:ext cx="4104455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Спортивный центр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92900" y="6194336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Центр конструирования </a:t>
            </a:r>
            <a:endParaRPr lang="ru-RU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316571" y="527050"/>
            <a:ext cx="3977640" cy="5638800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" r="2597"/>
          <a:stretch>
            <a:fillRect/>
          </a:stretch>
        </p:blipFill>
        <p:spPr>
          <a:xfrm>
            <a:off x="4691063" y="527050"/>
            <a:ext cx="7127875" cy="5638800"/>
          </a:xfrm>
        </p:spPr>
      </p:pic>
    </p:spTree>
    <p:extLst>
      <p:ext uri="{BB962C8B-B14F-4D97-AF65-F5344CB8AC3E}">
        <p14:creationId xmlns:p14="http://schemas.microsoft.com/office/powerpoint/2010/main" val="11961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0</TotalTime>
  <Words>591</Words>
  <Application>Microsoft Office PowerPoint</Application>
  <PresentationFormat>Произвольный</PresentationFormat>
  <Paragraphs>149</Paragraphs>
  <Slides>31</Slides>
  <Notes>31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Cambria</vt:lpstr>
      <vt:lpstr>Times New Roman</vt:lpstr>
      <vt:lpstr>Wingdings</vt:lpstr>
      <vt:lpstr>GraduationAlbum_16x9</vt:lpstr>
      <vt:lpstr>Старшая   группа Тема : «Рукотворный мир» </vt:lpstr>
      <vt:lpstr>Вход в группу, нижняя левая точка</vt:lpstr>
      <vt:lpstr>1. Рабочий сектор  ( включает в себя оборудование для организации совместной и регламентированной деятельности, обеспечивает максимальную реализацию образовательного потенциала)</vt:lpstr>
      <vt:lpstr>Презентация PowerPoint</vt:lpstr>
      <vt:lpstr>Презентация PowerPoint</vt:lpstr>
      <vt:lpstr>1.6. Рабочий сектор  (методическая литература педагога)</vt:lpstr>
      <vt:lpstr>  Центр игры  </vt:lpstr>
      <vt:lpstr>Презентация PowerPoint</vt:lpstr>
      <vt:lpstr> Спортивный центр   </vt:lpstr>
      <vt:lpstr> Игры для мальчиков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Организация  развивающей предметно-пространственной среды в группе</vt:lpstr>
      <vt:lpstr>Уголок  ранней  профессиональной направленности</vt:lpstr>
      <vt:lpstr>  </vt:lpstr>
      <vt:lpstr>Презентация PowerPoint</vt:lpstr>
      <vt:lpstr>Презентация PowerPoint</vt:lpstr>
      <vt:lpstr>Презентация PowerPoint</vt:lpstr>
      <vt:lpstr>Центр  игры</vt:lpstr>
      <vt:lpstr>Уголок «Сенсорика-конструрование»</vt:lpstr>
      <vt:lpstr>Презентация PowerPoint</vt:lpstr>
      <vt:lpstr>  Уголок дежурства по столовой    Организация  дежурства –  важная часть трудового воспитания дошкольников.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____________________  группа, тема (возраст)</dc:title>
  <dc:creator/>
  <cp:keywords/>
  <cp:lastModifiedBy/>
  <cp:revision>2</cp:revision>
  <dcterms:created xsi:type="dcterms:W3CDTF">2018-04-22T15:15:56Z</dcterms:created>
  <dcterms:modified xsi:type="dcterms:W3CDTF">2024-03-29T14:20:00Z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