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469520" y="373212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23476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146952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395424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43860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643860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395424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146952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1469520" y="261000"/>
            <a:ext cx="7347960" cy="524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146952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23476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1469520" y="373212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1469520" y="373212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23476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146952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395424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643860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643860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body"/>
          </p:nvPr>
        </p:nvSpPr>
        <p:spPr>
          <a:xfrm>
            <a:off x="395424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 type="body"/>
          </p:nvPr>
        </p:nvSpPr>
        <p:spPr>
          <a:xfrm>
            <a:off x="146952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1469520" y="261000"/>
            <a:ext cx="7347960" cy="524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146952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23476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1469520" y="373212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1469520" y="373212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23476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146952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395424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body"/>
          </p:nvPr>
        </p:nvSpPr>
        <p:spPr>
          <a:xfrm>
            <a:off x="643860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 type="body"/>
          </p:nvPr>
        </p:nvSpPr>
        <p:spPr>
          <a:xfrm>
            <a:off x="643860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 type="body"/>
          </p:nvPr>
        </p:nvSpPr>
        <p:spPr>
          <a:xfrm>
            <a:off x="395424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 type="body"/>
          </p:nvPr>
        </p:nvSpPr>
        <p:spPr>
          <a:xfrm>
            <a:off x="146952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subTitle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subTitle"/>
          </p:nvPr>
        </p:nvSpPr>
        <p:spPr>
          <a:xfrm>
            <a:off x="1469520" y="261000"/>
            <a:ext cx="7347960" cy="524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146952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 type="body"/>
          </p:nvPr>
        </p:nvSpPr>
        <p:spPr>
          <a:xfrm>
            <a:off x="523476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 type="body"/>
          </p:nvPr>
        </p:nvSpPr>
        <p:spPr>
          <a:xfrm>
            <a:off x="1469520" y="373212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1469520" y="373212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 type="body"/>
          </p:nvPr>
        </p:nvSpPr>
        <p:spPr>
          <a:xfrm>
            <a:off x="523476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 type="body"/>
          </p:nvPr>
        </p:nvSpPr>
        <p:spPr>
          <a:xfrm>
            <a:off x="146952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395424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643860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 type="body"/>
          </p:nvPr>
        </p:nvSpPr>
        <p:spPr>
          <a:xfrm>
            <a:off x="643860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PlaceHolder 6"/>
          <p:cNvSpPr>
            <a:spLocks noGrp="1"/>
          </p:cNvSpPr>
          <p:nvPr>
            <p:ph type="body"/>
          </p:nvPr>
        </p:nvSpPr>
        <p:spPr>
          <a:xfrm>
            <a:off x="395424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PlaceHolder 7"/>
          <p:cNvSpPr>
            <a:spLocks noGrp="1"/>
          </p:cNvSpPr>
          <p:nvPr>
            <p:ph type="body"/>
          </p:nvPr>
        </p:nvSpPr>
        <p:spPr>
          <a:xfrm>
            <a:off x="146952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1469520" y="261000"/>
            <a:ext cx="7347960" cy="524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146952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23476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1469520" y="373212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stomShape 1" hidden="1"/>
          <p:cNvSpPr/>
          <p:nvPr/>
        </p:nvSpPr>
        <p:spPr>
          <a:xfrm flipH="1">
            <a:off x="8152560" y="0"/>
            <a:ext cx="990360" cy="6857640"/>
          </a:xfrm>
          <a:prstGeom prst="rect">
            <a:avLst/>
          </a:prstGeom>
          <a:blipFill>
            <a:blip r:embed="rId14"/>
            <a:tile/>
          </a:blipFill>
          <a:ln>
            <a:noFill/>
          </a:ln>
          <a:effectLst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9" name="CustomShape 2"/>
          <p:cNvSpPr/>
          <p:nvPr/>
        </p:nvSpPr>
        <p:spPr>
          <a:xfrm flipH="1">
            <a:off x="2666160" y="0"/>
            <a:ext cx="6476760" cy="6857640"/>
          </a:xfrm>
          <a:prstGeom prst="rect">
            <a:avLst/>
          </a:prstGeom>
          <a:blipFill>
            <a:blip r:embed="rId14"/>
            <a:tile/>
          </a:blipFill>
          <a:ln>
            <a:noFill/>
          </a:ln>
          <a:effectLst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" name="Line 3"/>
          <p:cNvSpPr/>
          <p:nvPr/>
        </p:nvSpPr>
        <p:spPr>
          <a:xfrm flipV="1">
            <a:off x="2666880" y="0"/>
            <a:ext cx="360" cy="6858000"/>
          </a:xfrm>
          <a:prstGeom prst="line">
            <a:avLst/>
          </a:prstGeom>
          <a:ln w="11520">
            <a:solidFill>
              <a:schemeClr val="bg1">
                <a:shade val="95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3366720" y="533520"/>
            <a:ext cx="5105160" cy="2867760"/>
          </a:xfrm>
          <a:prstGeom prst="rect">
            <a:avLst/>
          </a:prstGeom>
        </p:spPr>
        <p:txBody>
          <a:bodyPr lIns="45720" tIns="0" rIns="45720" bIns="0" anchor="b"/>
          <a:lstStyle/>
          <a:p>
            <a:pPr algn="r">
              <a:lnSpc>
                <a:spcPct val="100000"/>
              </a:lnSpc>
            </a:pPr>
            <a:r>
              <a:rPr lang="ru-RU" sz="4200" b="1" strike="noStrike" cap="all" spc="-1">
                <a:solidFill>
                  <a:srgbClr val="FDF2E8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Образец заголовка</a:t>
            </a:r>
            <a:endParaRPr lang="ru-RU" sz="4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/>
          </p:nvPr>
        </p:nvSpPr>
        <p:spPr>
          <a:xfrm>
            <a:off x="5871240" y="6558120"/>
            <a:ext cx="2001960" cy="226440"/>
          </a:xfrm>
          <a:prstGeom prst="rect">
            <a:avLst/>
          </a:prstGeom>
        </p:spPr>
        <p:txBody>
          <a:bodyPr lIns="90000" tIns="0" rIns="90000" bIns="0" anchor="b"/>
          <a:lstStyle/>
          <a:p>
            <a:pPr>
              <a:lnSpc>
                <a:spcPct val="100000"/>
              </a:lnSpc>
            </a:pPr>
            <a:fld id="{B2AC42D7-F62C-41F8-AD10-3C2F2BF44EF3}" type="datetime">
              <a:rPr lang="ru-RU" sz="1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16.01.2024</a:t>
            </a:fld>
            <a:endParaRPr lang="ru-RU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ftr"/>
          </p:nvPr>
        </p:nvSpPr>
        <p:spPr>
          <a:xfrm>
            <a:off x="2819520" y="6558120"/>
            <a:ext cx="2927520" cy="228240"/>
          </a:xfrm>
          <a:prstGeom prst="rect">
            <a:avLst/>
          </a:prstGeom>
        </p:spPr>
        <p:txBody>
          <a:bodyPr lIns="90000" tIns="0" rIns="90000" bIns="0" anchor="b"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sldNum"/>
          </p:nvPr>
        </p:nvSpPr>
        <p:spPr>
          <a:xfrm>
            <a:off x="7880760" y="6556320"/>
            <a:ext cx="587880" cy="228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EB097F13-41B1-4A38-A63F-ACEACBD38152}" type="slidenum">
              <a:rPr lang="ru-RU" sz="11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‹#›</a:t>
            </a:fld>
            <a:endParaRPr lang="ru-RU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6F6F6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 flipH="1">
            <a:off x="8152560" y="0"/>
            <a:ext cx="990360" cy="6857640"/>
          </a:xfrm>
          <a:prstGeom prst="rect">
            <a:avLst/>
          </a:prstGeom>
          <a:blipFill>
            <a:blip r:embed="rId14"/>
            <a:tile/>
          </a:blipFill>
          <a:ln>
            <a:noFill/>
          </a:ln>
          <a:effectLst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5" name="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8520" cy="1142640"/>
          </a:xfrm>
          <a:prstGeom prst="rect">
            <a:avLst/>
          </a:prstGeom>
        </p:spPr>
        <p:txBody>
          <a:bodyPr lIns="45720" tIns="0" rIns="45720" bIns="0" anchor="b"/>
          <a:lstStyle/>
          <a:p>
            <a:pPr>
              <a:lnSpc>
                <a:spcPct val="100000"/>
              </a:lnSpc>
            </a:pPr>
            <a:r>
              <a:rPr lang="ru-RU" sz="3800" b="1" strike="noStrike" cap="all" spc="-1">
                <a:solidFill>
                  <a:srgbClr val="FDF2E8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Образец заголовка</a:t>
            </a:r>
            <a:endParaRPr lang="ru-RU" sz="3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57200" y="1609560"/>
            <a:ext cx="7238520" cy="484596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274320" indent="-273960">
              <a:lnSpc>
                <a:spcPct val="100000"/>
              </a:lnSpc>
              <a:spcBef>
                <a:spcPts val="601"/>
              </a:spcBef>
              <a:buClr>
                <a:srgbClr val="B13F9A"/>
              </a:buClr>
              <a:buSzPct val="73000"/>
              <a:buFont typeface="Wingdings 2" charset="2"/>
              <a:buChar char=""/>
            </a:pPr>
            <a:r>
              <a:rPr lang="ru-RU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Образец текста</a:t>
            </a:r>
          </a:p>
          <a:p>
            <a:pPr marL="521280" lvl="1" indent="-228240">
              <a:lnSpc>
                <a:spcPct val="100000"/>
              </a:lnSpc>
              <a:spcBef>
                <a:spcPts val="499"/>
              </a:spcBef>
              <a:buClr>
                <a:srgbClr val="F9B639"/>
              </a:buClr>
              <a:buSzPct val="80000"/>
              <a:buFont typeface="Wingdings 2" charset="2"/>
              <a:buChar char=""/>
            </a:pPr>
            <a:r>
              <a:rPr lang="ru-RU" sz="2300" b="0" strike="noStrike" spc="-1">
                <a:solidFill>
                  <a:srgbClr val="6F6F6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Второй уровень</a:t>
            </a:r>
            <a:endParaRPr lang="ru-RU" sz="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marL="758880" lvl="2" indent="-228240">
              <a:lnSpc>
                <a:spcPct val="100000"/>
              </a:lnSpc>
              <a:spcBef>
                <a:spcPts val="400"/>
              </a:spcBef>
              <a:buClr>
                <a:srgbClr val="F9B639"/>
              </a:buClr>
              <a:buSzPct val="60000"/>
              <a:buFont typeface="Wingdings" charset="2"/>
              <a:buChar char="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Третий уровень</a:t>
            </a:r>
            <a:endParaRPr lang="ru-RU" sz="2000" b="0" strike="noStrike" spc="-1">
              <a:solidFill>
                <a:srgbClr val="6F6F6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marL="1005840" lvl="3" indent="-228240">
              <a:lnSpc>
                <a:spcPct val="100000"/>
              </a:lnSpc>
              <a:spcBef>
                <a:spcPts val="400"/>
              </a:spcBef>
              <a:buClr>
                <a:srgbClr val="F9B639"/>
              </a:buClr>
              <a:buSzPct val="80000"/>
              <a:buFont typeface="Wingdings 2" charset="2"/>
              <a:buChar char=""/>
            </a:pPr>
            <a:r>
              <a:rPr lang="ru-RU" sz="2000" b="0" strike="noStrike" spc="-1">
                <a:solidFill>
                  <a:srgbClr val="6F6F6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Четвертый уровень</a:t>
            </a:r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marL="1280160" lvl="4" indent="-228240">
              <a:lnSpc>
                <a:spcPct val="100000"/>
              </a:lnSpc>
              <a:spcBef>
                <a:spcPts val="400"/>
              </a:spcBef>
              <a:buClr>
                <a:srgbClr val="F9B639"/>
              </a:buClr>
              <a:buSzPct val="70000"/>
              <a:buFont typeface="Wingdings" charset="2"/>
              <a:buChar char="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Пятый уровень</a:t>
            </a:r>
          </a:p>
        </p:txBody>
      </p:sp>
      <p:sp>
        <p:nvSpPr>
          <p:cNvPr id="47" name="PlaceHolder 4"/>
          <p:cNvSpPr>
            <a:spLocks noGrp="1"/>
          </p:cNvSpPr>
          <p:nvPr>
            <p:ph type="dt"/>
          </p:nvPr>
        </p:nvSpPr>
        <p:spPr>
          <a:xfrm>
            <a:off x="4245840" y="6558120"/>
            <a:ext cx="2001960" cy="226440"/>
          </a:xfrm>
          <a:prstGeom prst="rect">
            <a:avLst/>
          </a:prstGeom>
        </p:spPr>
        <p:txBody>
          <a:bodyPr lIns="90000" tIns="0" rIns="90000" bIns="0" anchor="b"/>
          <a:lstStyle/>
          <a:p>
            <a:pPr>
              <a:lnSpc>
                <a:spcPct val="100000"/>
              </a:lnSpc>
            </a:pPr>
            <a:fld id="{83338CB5-37DD-4364-A4B3-D1816AB9B65B}" type="datetime">
              <a:rPr lang="ru-RU" sz="1000" b="0" strike="noStrike" spc="-1">
                <a:solidFill>
                  <a:srgbClr val="B13F9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16.01.2024</a:t>
            </a:fld>
            <a:endParaRPr lang="ru-RU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ftr"/>
          </p:nvPr>
        </p:nvSpPr>
        <p:spPr>
          <a:xfrm>
            <a:off x="457200" y="6558120"/>
            <a:ext cx="3657240" cy="228240"/>
          </a:xfrm>
          <a:prstGeom prst="rect">
            <a:avLst/>
          </a:prstGeom>
        </p:spPr>
        <p:txBody>
          <a:bodyPr lIns="90000" tIns="0" rIns="90000" bIns="0" anchor="b"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sldNum"/>
          </p:nvPr>
        </p:nvSpPr>
        <p:spPr>
          <a:xfrm>
            <a:off x="6251400" y="6556320"/>
            <a:ext cx="587880" cy="228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E164B763-CA18-4189-99E6-93885FA27BE4}" type="slidenum">
              <a:rPr lang="ru-RU" sz="1100" b="0" strike="noStrike" spc="-1">
                <a:solidFill>
                  <a:srgbClr val="B13F9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‹#›</a:t>
            </a:fld>
            <a:endParaRPr lang="ru-RU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 flipH="1">
            <a:off x="8152560" y="0"/>
            <a:ext cx="990360" cy="6857640"/>
          </a:xfrm>
          <a:prstGeom prst="rect">
            <a:avLst/>
          </a:prstGeom>
          <a:blipFill>
            <a:blip r:embed="rId14"/>
            <a:tile/>
          </a:blipFill>
          <a:ln>
            <a:noFill/>
          </a:ln>
          <a:effectLst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87" name="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1760" cy="1142640"/>
          </a:xfrm>
          <a:prstGeom prst="rect">
            <a:avLst/>
          </a:prstGeom>
        </p:spPr>
        <p:txBody>
          <a:bodyPr lIns="45720" tIns="0" rIns="45720" bIns="0" anchor="b"/>
          <a:lstStyle/>
          <a:p>
            <a:pPr>
              <a:lnSpc>
                <a:spcPct val="100000"/>
              </a:lnSpc>
            </a:pPr>
            <a:r>
              <a:rPr lang="ru-RU" sz="3800" b="1" strike="noStrike" cap="all" spc="-1">
                <a:solidFill>
                  <a:srgbClr val="FDF2E8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Образец заголовка</a:t>
            </a:r>
            <a:endParaRPr lang="ru-RU" sz="3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dt"/>
          </p:nvPr>
        </p:nvSpPr>
        <p:spPr>
          <a:xfrm>
            <a:off x="4245840" y="6558120"/>
            <a:ext cx="2001960" cy="226440"/>
          </a:xfrm>
          <a:prstGeom prst="rect">
            <a:avLst/>
          </a:prstGeom>
        </p:spPr>
        <p:txBody>
          <a:bodyPr lIns="90000" tIns="0" rIns="90000" bIns="0" anchor="b"/>
          <a:lstStyle/>
          <a:p>
            <a:pPr>
              <a:lnSpc>
                <a:spcPct val="100000"/>
              </a:lnSpc>
            </a:pPr>
            <a:fld id="{45680907-9B83-4B8D-91BF-8129E5BDE066}" type="datetime">
              <a:rPr lang="ru-RU" sz="1000" b="0" strike="noStrike" spc="-1">
                <a:solidFill>
                  <a:srgbClr val="B13F9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16.01.2024</a:t>
            </a:fld>
            <a:endParaRPr lang="ru-RU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ftr"/>
          </p:nvPr>
        </p:nvSpPr>
        <p:spPr>
          <a:xfrm>
            <a:off x="457200" y="6558120"/>
            <a:ext cx="3657240" cy="228240"/>
          </a:xfrm>
          <a:prstGeom prst="rect">
            <a:avLst/>
          </a:prstGeom>
        </p:spPr>
        <p:txBody>
          <a:bodyPr lIns="90000" tIns="0" rIns="90000" bIns="0" anchor="b"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sldNum"/>
          </p:nvPr>
        </p:nvSpPr>
        <p:spPr>
          <a:xfrm>
            <a:off x="6251400" y="6556320"/>
            <a:ext cx="587880" cy="228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59CD01E4-993F-4A62-A12C-F463BA3F3E2E}" type="slidenum">
              <a:rPr lang="ru-RU" sz="1100" b="0" strike="noStrike" spc="-1">
                <a:solidFill>
                  <a:srgbClr val="B13F9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‹#›</a:t>
            </a:fld>
            <a:endParaRPr lang="ru-RU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1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6F6F6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Рисунок 127"/>
          <p:cNvPicPr/>
          <p:nvPr/>
        </p:nvPicPr>
        <p:blipFill>
          <a:blip r:embed="rId14"/>
          <a:stretch/>
        </p:blipFill>
        <p:spPr>
          <a:xfrm>
            <a:off x="0" y="0"/>
            <a:ext cx="9149400" cy="6858000"/>
          </a:xfrm>
          <a:prstGeom prst="rect">
            <a:avLst/>
          </a:prstGeom>
          <a:ln>
            <a:noFill/>
          </a:ln>
        </p:spPr>
      </p:pic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r>
              <a:rPr lang="ru-RU" sz="3990" b="0" strike="noStrike" spc="-1">
                <a:solidFill>
                  <a:srgbClr val="050505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Для правки текста заголовка щёлкните мышью</a:t>
            </a: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Aft>
                <a:spcPts val="1281"/>
              </a:spcAft>
              <a:buClr>
                <a:srgbClr val="0066FF"/>
              </a:buClr>
              <a:buSzPct val="40000"/>
              <a:buFont typeface="Wingdings" charset="2"/>
              <a:buChar char=""/>
            </a:pPr>
            <a:r>
              <a:rPr lang="ru-RU" sz="2910" b="0" strike="noStrike" spc="-1">
                <a:solidFill>
                  <a:srgbClr val="050505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Aft>
                <a:spcPts val="1023"/>
              </a:spcAft>
              <a:buClr>
                <a:srgbClr val="0066FF"/>
              </a:buClr>
              <a:buSzPct val="40000"/>
              <a:buFont typeface="Symbol" charset="2"/>
              <a:buChar char=""/>
            </a:pPr>
            <a:r>
              <a:rPr lang="ru-RU" sz="2529" b="0" strike="noStrike" spc="-1">
                <a:solidFill>
                  <a:srgbClr val="050505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spcAft>
                <a:spcPts val="763"/>
              </a:spcAft>
              <a:buClr>
                <a:srgbClr val="0066FF"/>
              </a:buClr>
              <a:buSzPct val="40000"/>
              <a:buFont typeface="Wingdings" charset="2"/>
              <a:buChar char=""/>
            </a:pPr>
            <a:r>
              <a:rPr lang="ru-RU" sz="2179" b="0" strike="noStrike" spc="-1">
                <a:solidFill>
                  <a:srgbClr val="050505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spcAft>
                <a:spcPts val="507"/>
              </a:spcAft>
              <a:buClr>
                <a:srgbClr val="0066FF"/>
              </a:buClr>
              <a:buSzPct val="40000"/>
              <a:buFont typeface="Symbol" charset="2"/>
              <a:buChar char=""/>
            </a:pPr>
            <a:r>
              <a:rPr lang="ru-RU" sz="1810" b="0" strike="noStrike" spc="-1">
                <a:solidFill>
                  <a:srgbClr val="050505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Aft>
                <a:spcPts val="252"/>
              </a:spcAft>
              <a:buClr>
                <a:srgbClr val="0066FF"/>
              </a:buClr>
              <a:buSzPct val="40000"/>
              <a:buFont typeface="Wingdings" charset="2"/>
              <a:buChar char=""/>
            </a:pPr>
            <a:r>
              <a:rPr lang="ru-RU" sz="1810" b="0" strike="noStrike" spc="-1">
                <a:solidFill>
                  <a:srgbClr val="050505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spcAft>
                <a:spcPts val="252"/>
              </a:spcAft>
              <a:buClr>
                <a:srgbClr val="0066FF"/>
              </a:buClr>
              <a:buSzPct val="40000"/>
              <a:buFont typeface="Wingdings" charset="2"/>
              <a:buChar char=""/>
            </a:pPr>
            <a:r>
              <a:rPr lang="ru-RU" sz="1810" b="0" strike="noStrike" spc="-1">
                <a:solidFill>
                  <a:srgbClr val="050505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spcAft>
                <a:spcPts val="252"/>
              </a:spcAft>
              <a:buClr>
                <a:srgbClr val="0066FF"/>
              </a:buClr>
              <a:buSzPct val="40000"/>
              <a:buFont typeface="Wingdings" charset="2"/>
              <a:buChar char=""/>
            </a:pPr>
            <a:r>
              <a:rPr lang="ru-RU" sz="1810" b="0" strike="noStrike" spc="-1">
                <a:solidFill>
                  <a:srgbClr val="050505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  <p:sp>
        <p:nvSpPr>
          <p:cNvPr id="131" name="PlaceHolder 3"/>
          <p:cNvSpPr>
            <a:spLocks noGrp="1"/>
          </p:cNvSpPr>
          <p:nvPr>
            <p:ph type="dt"/>
          </p:nvPr>
        </p:nvSpPr>
        <p:spPr>
          <a:xfrm>
            <a:off x="1436760" y="6247080"/>
            <a:ext cx="2130120" cy="4723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&lt;дата/время&gt;</a:t>
            </a:r>
          </a:p>
        </p:txBody>
      </p:sp>
      <p:sp>
        <p:nvSpPr>
          <p:cNvPr id="132" name="PlaceHolder 4"/>
          <p:cNvSpPr>
            <a:spLocks noGrp="1"/>
          </p:cNvSpPr>
          <p:nvPr>
            <p:ph type="ftr"/>
          </p:nvPr>
        </p:nvSpPr>
        <p:spPr>
          <a:xfrm>
            <a:off x="3616560" y="6247080"/>
            <a:ext cx="2898360" cy="47232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&lt;нижний колонтитул&gt;</a:t>
            </a:r>
          </a:p>
        </p:txBody>
      </p:sp>
      <p:sp>
        <p:nvSpPr>
          <p:cNvPr id="133" name="PlaceHolder 5"/>
          <p:cNvSpPr>
            <a:spLocks noGrp="1"/>
          </p:cNvSpPr>
          <p:nvPr>
            <p:ph type="sldNum"/>
          </p:nvPr>
        </p:nvSpPr>
        <p:spPr>
          <a:xfrm>
            <a:off x="6555600" y="6247080"/>
            <a:ext cx="2130120" cy="47232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C04CDB5C-AF6F-440F-8AFF-4AE2CD0B4E7C}" type="slidenum"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doshkolnik.ru/ikt-deti/8764-ikt-psiholog.html" TargetMode="External"/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Shape 1"/>
          <p:cNvSpPr txBox="1"/>
          <p:nvPr/>
        </p:nvSpPr>
        <p:spPr>
          <a:xfrm>
            <a:off x="3366720" y="533520"/>
            <a:ext cx="5105160" cy="2867760"/>
          </a:xfrm>
          <a:prstGeom prst="rect">
            <a:avLst/>
          </a:prstGeom>
          <a:noFill/>
          <a:ln>
            <a:noFill/>
          </a:ln>
        </p:spPr>
        <p:txBody>
          <a:bodyPr lIns="45720" tIns="0" rIns="45720" bIns="0" anchor="b"/>
          <a:lstStyle/>
          <a:p>
            <a:pPr algn="r">
              <a:lnSpc>
                <a:spcPct val="150000"/>
              </a:lnSpc>
            </a:pPr>
            <a:r>
              <a:rPr lang="ru-RU" sz="2400" b="0" u="sng" strike="noStrike" cap="all" spc="-1">
                <a:solidFill>
                  <a:srgbClr val="C7AB40"/>
                </a:solidFill>
                <a:uFill>
                  <a:solidFill>
                    <a:srgbClr val="FFFFFF"/>
                  </a:solidFill>
                </a:uFill>
                <a:latin typeface="Times New Roman"/>
                <a:hlinkClick r:id="rId2"/>
              </a:rPr>
              <a:t>Использование информационно-коммуникационных технологий в работе педагога-психолога ДОУ</a:t>
            </a:r>
            <a:endParaRPr lang="ru-RU" sz="24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1" name="TextShape 2"/>
          <p:cNvSpPr txBox="1"/>
          <p:nvPr/>
        </p:nvSpPr>
        <p:spPr>
          <a:xfrm>
            <a:off x="3354480" y="3539880"/>
            <a:ext cx="5114520" cy="2388960"/>
          </a:xfrm>
          <a:prstGeom prst="rect">
            <a:avLst/>
          </a:prstGeom>
          <a:noFill/>
          <a:ln>
            <a:noFill/>
          </a:ln>
        </p:spPr>
        <p:txBody>
          <a:bodyPr lIns="45720" tIns="0" rIns="45720" bIns="0">
            <a:normAutofit/>
          </a:bodyPr>
          <a:lstStyle/>
          <a:p>
            <a:pPr algn="r">
              <a:lnSpc>
                <a:spcPct val="100000"/>
              </a:lnSpc>
              <a:spcBef>
                <a:spcPts val="601"/>
              </a:spcBef>
            </a:pP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r">
              <a:lnSpc>
                <a:spcPct val="100000"/>
              </a:lnSpc>
              <a:spcBef>
                <a:spcPts val="601"/>
              </a:spcBef>
            </a:pP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r">
              <a:lnSpc>
                <a:spcPct val="100000"/>
              </a:lnSpc>
              <a:spcBef>
                <a:spcPts val="601"/>
              </a:spcBef>
            </a:pPr>
            <a:r>
              <a:rPr lang="ru-RU" sz="2200" b="0" strike="noStrike" spc="-1" dirty="0">
                <a:solidFill>
                  <a:srgbClr val="5D5D5D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Подготовила:</a:t>
            </a:r>
            <a:endParaRPr lang="ru-RU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r">
              <a:lnSpc>
                <a:spcPct val="100000"/>
              </a:lnSpc>
              <a:spcBef>
                <a:spcPts val="601"/>
              </a:spcBef>
            </a:pPr>
            <a:r>
              <a:rPr lang="ru-RU" sz="2200" b="0" strike="noStrike" spc="-1" dirty="0">
                <a:solidFill>
                  <a:srgbClr val="5D5D5D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педагог-психолог</a:t>
            </a:r>
            <a:endParaRPr lang="ru-RU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r">
              <a:lnSpc>
                <a:spcPct val="100000"/>
              </a:lnSpc>
              <a:spcBef>
                <a:spcPts val="601"/>
              </a:spcBef>
            </a:pPr>
            <a:r>
              <a:rPr lang="ru-RU" sz="2200" b="0" strike="noStrike" spc="-1" dirty="0" smtClean="0">
                <a:solidFill>
                  <a:srgbClr val="5D5D5D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Мамедова </a:t>
            </a:r>
            <a:r>
              <a:rPr lang="ru-RU" sz="2200" b="0" strike="noStrike" spc="-1" smtClean="0">
                <a:solidFill>
                  <a:srgbClr val="5D5D5D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Ш.Р.</a:t>
            </a:r>
            <a:endParaRPr lang="ru-RU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1"/>
          <p:cNvSpPr txBox="1"/>
          <p:nvPr/>
        </p:nvSpPr>
        <p:spPr>
          <a:xfrm>
            <a:off x="1584000" y="504000"/>
            <a:ext cx="6912000" cy="511200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/>
          <a:lstStyle/>
          <a:p>
            <a:pPr>
              <a:lnSpc>
                <a:spcPct val="150000"/>
              </a:lnSpc>
            </a:pPr>
            <a:r>
              <a:rPr lang="ru-RU" sz="18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Таким образом, использование педагогом-психологом информационно-коммуникационных технологий в ДОУ, является фактором сохранения психического </a:t>
            </a:r>
            <a:r>
              <a:rPr lang="ru-RU" sz="15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здоровья детей в силу возможности решения следующих задач: </a:t>
            </a:r>
            <a:r>
              <a:t/>
            </a:r>
            <a:br/>
            <a:r>
              <a:rPr lang="ru-RU" sz="15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развитие психофизиологических функций, обеспечивающих готовность к обучению (мелкая моторика, оптико-пространственная ориентация, зрительно-моторная координация); </a:t>
            </a:r>
            <a:r>
              <a:t/>
            </a:r>
            <a:br/>
            <a:r>
              <a:rPr lang="ru-RU" sz="15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обогащение кругозора; </a:t>
            </a:r>
            <a:r>
              <a:t/>
            </a:r>
            <a:br/>
            <a:r>
              <a:rPr lang="ru-RU" sz="15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помощь в освоении социальной роли; </a:t>
            </a:r>
            <a:r>
              <a:t/>
            </a:r>
            <a:br/>
            <a:r>
              <a:rPr lang="ru-RU" sz="15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формирование учебной мотивации;           </a:t>
            </a:r>
            <a:r>
              <a:t/>
            </a:r>
            <a:br/>
            <a:r>
              <a:rPr lang="ru-RU" sz="15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- развитие личностных компонентов познавательной деятельности (познавательная активность, самостоятельность, произвольность); </a:t>
            </a:r>
            <a:r>
              <a:t/>
            </a:r>
            <a:br/>
            <a:r>
              <a:rPr lang="ru-RU" sz="15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организация благоприятной для развития предметной и социальной среды.</a:t>
            </a:r>
            <a:r>
              <a:t/>
            </a:r>
            <a:br/>
            <a:endParaRPr lang="ru-RU" sz="15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93" name="Содержимое 3"/>
          <p:cNvPicPr/>
          <p:nvPr/>
        </p:nvPicPr>
        <p:blipFill>
          <a:blip r:embed="rId2"/>
          <a:stretch/>
        </p:blipFill>
        <p:spPr>
          <a:xfrm>
            <a:off x="5643720" y="2786040"/>
            <a:ext cx="2285640" cy="17143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Shape 1"/>
          <p:cNvSpPr txBox="1"/>
          <p:nvPr/>
        </p:nvSpPr>
        <p:spPr>
          <a:xfrm>
            <a:off x="457200" y="320040"/>
            <a:ext cx="7241760" cy="410868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800" b="0" strike="noStrike" cap="all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Использование компьютерных заданий не заменяет привычных коррекционных методов и технологий работы, а является дополнительным, рациональным и удобным источником информации, наглядности, создаёт положительный эмоциональный настрой, мотивирует и ребёнка, и его наставника; тем самым ускоряет процесс достижения положительных результатов в работе.</a:t>
            </a:r>
            <a:r>
              <a:t/>
            </a:r>
            <a:br/>
            <a:endParaRPr lang="ru-RU" sz="18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95" name="Содержимое 3"/>
          <p:cNvPicPr/>
          <p:nvPr/>
        </p:nvPicPr>
        <p:blipFill>
          <a:blip r:embed="rId2"/>
          <a:stretch/>
        </p:blipFill>
        <p:spPr>
          <a:xfrm>
            <a:off x="3929040" y="3786120"/>
            <a:ext cx="3785760" cy="27144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Shape 1"/>
          <p:cNvSpPr txBox="1"/>
          <p:nvPr/>
        </p:nvSpPr>
        <p:spPr>
          <a:xfrm>
            <a:off x="457200" y="320040"/>
            <a:ext cx="7241760" cy="325152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800" b="1" strike="noStrike" spc="-1">
                <a:solidFill>
                  <a:srgbClr val="EA72D2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СПАСИБО ЗА ВНИМАНИЕ!</a:t>
            </a:r>
            <a:r>
              <a:t/>
            </a:r>
            <a:br/>
            <a:r>
              <a:t/>
            </a:r>
            <a:br/>
            <a:r>
              <a:t/>
            </a:r>
            <a:br/>
            <a:endParaRPr lang="ru-RU" sz="38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97" name="Содержимое 3"/>
          <p:cNvPicPr/>
          <p:nvPr/>
        </p:nvPicPr>
        <p:blipFill>
          <a:blip r:embed="rId2"/>
          <a:stretch/>
        </p:blipFill>
        <p:spPr>
          <a:xfrm>
            <a:off x="1857240" y="2357280"/>
            <a:ext cx="4643280" cy="335736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1855440" y="353160"/>
            <a:ext cx="6208560" cy="346284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ru-RU" sz="1400" b="1" strike="noStrike" cap="all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</a:t>
            </a:r>
            <a:r>
              <a:rPr lang="ru-RU" sz="2000" b="0" strike="noStrike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XXI   век     называют     веком     информации.    Современные    информационно коммуникационные   технологии   (ИКТ)   все  больше   внедряются  в  различные сферы  жизни,  становятся  неотъемлемой  частью  современной  культуры,  в том числе   и   в    сфере    образования.   Использование   ИКТ    открывает    широкие возможности  в   практической   деятельности   педагога-психолога,  и  органично дополняет  традиционны формы работы,  расширяя возможности взаимодействия с детьми.           </a:t>
            </a:r>
            <a:r>
              <a:t/>
            </a:r>
            <a:br/>
            <a:r>
              <a:rPr lang="ru-RU" sz="1800" b="0" strike="noStrike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endParaRPr lang="ru-RU" sz="18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73" name="Содержимое 3"/>
          <p:cNvPicPr/>
          <p:nvPr/>
        </p:nvPicPr>
        <p:blipFill>
          <a:blip r:embed="rId2"/>
          <a:stretch/>
        </p:blipFill>
        <p:spPr>
          <a:xfrm>
            <a:off x="2838240" y="4052520"/>
            <a:ext cx="3785760" cy="25714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Shape 1"/>
          <p:cNvSpPr txBox="1"/>
          <p:nvPr/>
        </p:nvSpPr>
        <p:spPr>
          <a:xfrm>
            <a:off x="1944000" y="288000"/>
            <a:ext cx="5798880" cy="418104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t/>
            </a:r>
            <a:br/>
            <a:r>
              <a:t/>
            </a:r>
            <a:br/>
            <a:r>
              <a:rPr lang="ru-RU" sz="3100" b="1" strike="noStrike" spc="-1">
                <a:solidFill>
                  <a:srgbClr val="DE86A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Применение ИКТ осуществляется в различных направлениях:</a:t>
            </a:r>
            <a:r>
              <a:t/>
            </a:r>
            <a:br/>
            <a:r>
              <a:rPr lang="ru-RU" sz="2000" b="0" strike="noStrike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1. Диагностическая работа.</a:t>
            </a:r>
            <a:r>
              <a:t/>
            </a:r>
            <a:br/>
            <a:r>
              <a:rPr lang="ru-RU" sz="2000" b="0" strike="noStrike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2. Методическая работа.</a:t>
            </a:r>
            <a:r>
              <a:t/>
            </a:r>
            <a:br/>
            <a:r>
              <a:rPr lang="ru-RU" sz="2000" b="0" strike="noStrike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3. Профилактическая, коррекционно-развивающая работа с детьми.</a:t>
            </a:r>
            <a:r>
              <a:t/>
            </a:r>
            <a:br/>
            <a:r>
              <a:rPr lang="ru-RU" sz="2000" b="0" strike="noStrike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4.Просветительская и профилактическая работа с педагогами и родителями.</a:t>
            </a:r>
            <a:r>
              <a:t/>
            </a:r>
            <a:br/>
            <a:r>
              <a:rPr lang="ru-RU" sz="2000" b="0" strike="noStrike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5. Работа с коллегами (педагогами-психологами ДОУ, школ).</a:t>
            </a:r>
            <a:r>
              <a:t/>
            </a:r>
            <a:br/>
            <a:r>
              <a:t/>
            </a:r>
            <a:br/>
            <a:endParaRPr lang="ru-RU" sz="20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75" name="Содержимое 3"/>
          <p:cNvPicPr/>
          <p:nvPr/>
        </p:nvPicPr>
        <p:blipFill>
          <a:blip r:embed="rId2"/>
          <a:stretch/>
        </p:blipFill>
        <p:spPr>
          <a:xfrm>
            <a:off x="5072040" y="4572000"/>
            <a:ext cx="2928600" cy="19998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1542240" y="428760"/>
            <a:ext cx="7241760" cy="292860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000" b="1" strike="noStrike" spc="-1">
                <a:solidFill>
                  <a:srgbClr val="E478CE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ПСИХОДИАГНОСТИЧЕСКАЯ РАБОТА.</a:t>
            </a:r>
            <a:r>
              <a:t/>
            </a:r>
            <a:br/>
            <a:r>
              <a:t/>
            </a:r>
            <a:br/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Возможность находить в интернете и распечатывать методики, стимульный материал, бланки заданий. Создание  мультимедийных презентаций в программе POWER POINT.</a:t>
            </a:r>
            <a:r>
              <a:t/>
            </a:r>
            <a:br/>
            <a:endParaRPr lang="ru-RU" sz="20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77" name="Содержимое 3"/>
          <p:cNvPicPr/>
          <p:nvPr/>
        </p:nvPicPr>
        <p:blipFill>
          <a:blip r:embed="rId2"/>
          <a:stretch/>
        </p:blipFill>
        <p:spPr>
          <a:xfrm>
            <a:off x="4286160" y="4000680"/>
            <a:ext cx="3642840" cy="25714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extShape 1"/>
          <p:cNvSpPr txBox="1"/>
          <p:nvPr/>
        </p:nvSpPr>
        <p:spPr>
          <a:xfrm>
            <a:off x="2237040" y="360000"/>
            <a:ext cx="6186960" cy="320796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t/>
            </a:r>
            <a:br/>
            <a:r>
              <a:rPr lang="ru-RU" sz="2200" b="1" strike="noStrike" spc="-1">
                <a:solidFill>
                  <a:srgbClr val="D499E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МЕТОДИЧЕСКАЯ РАБОТА. </a:t>
            </a:r>
            <a:r>
              <a:t/>
            </a:r>
            <a:br/>
            <a:r>
              <a:t/>
            </a:r>
            <a:br/>
            <a:r>
              <a:rPr lang="ru-RU" sz="20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Работа в MICROSOFT OFFICE (EXCEL, WORD, POWERPOINT). Оформление отчетной и текущей документации, создание базы данных по итогам диагностики, составление графиков и диаграмм. Создание собственных презентаций, фотоальбомов.</a:t>
            </a:r>
            <a:r>
              <a:t/>
            </a:r>
            <a:br/>
            <a:endParaRPr lang="ru-RU" sz="20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79" name="Содержимое 3"/>
          <p:cNvPicPr/>
          <p:nvPr/>
        </p:nvPicPr>
        <p:blipFill>
          <a:blip r:embed="rId2"/>
          <a:stretch/>
        </p:blipFill>
        <p:spPr>
          <a:xfrm>
            <a:off x="4500720" y="4286160"/>
            <a:ext cx="3428640" cy="228564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Shape 1"/>
          <p:cNvSpPr txBox="1"/>
          <p:nvPr/>
        </p:nvSpPr>
        <p:spPr>
          <a:xfrm>
            <a:off x="1728000" y="432000"/>
            <a:ext cx="6554880" cy="417600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ru-RU" sz="2000" b="1" strike="noStrike" spc="-1">
                <a:solidFill>
                  <a:srgbClr val="D499E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ПРОФИЛАКТИЧЕСКАЯ, </a:t>
            </a:r>
            <a:r>
              <a:t/>
            </a:r>
            <a:br/>
            <a:r>
              <a:rPr lang="ru-RU" sz="2000" b="1" strike="noStrike" spc="-1">
                <a:solidFill>
                  <a:srgbClr val="D499E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КОРРЕКЦИОННО-РАЗВИВАЮЩАЯ РАБОТА С ДЕТЬМИ.</a:t>
            </a:r>
            <a:r>
              <a:t/>
            </a:r>
            <a:br/>
            <a:r>
              <a:t/>
            </a:r>
            <a:br/>
            <a:r>
              <a:rPr lang="ru-RU" sz="20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При реализации профилактической и коррекционно-развивающей работы с применением ИКТ есть возможность включать в занятие разнообразные компьютерные игры, направленные на развитие памяти, внимания, мышления («На что похоже?», «Найди лишнее», «Запомни и назови», «Игры для Тигры», игры – раскраски и др), использовать сенсорную доску. Также, необходимо использовать аудиоаппаратуру - dvd, cd диски («Веселая азбука» Маршака, «Уроки тетушки Совы», «Голоса птиц и зверей» и др.). Приложение «paint» можно применять как арт-терапевтическую технику, используя вместе с музыкальным сопровождением.</a:t>
            </a:r>
            <a:r>
              <a:t/>
            </a:r>
            <a:br/>
            <a:endParaRPr lang="ru-RU" sz="20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81" name="Содержимое 3"/>
          <p:cNvPicPr/>
          <p:nvPr/>
        </p:nvPicPr>
        <p:blipFill>
          <a:blip r:embed="rId2"/>
          <a:stretch/>
        </p:blipFill>
        <p:spPr>
          <a:xfrm>
            <a:off x="5143680" y="5000760"/>
            <a:ext cx="2857320" cy="16426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457200" y="320040"/>
            <a:ext cx="7241760" cy="1142640"/>
          </a:xfrm>
          <a:prstGeom prst="rect">
            <a:avLst/>
          </a:prstGeom>
          <a:noFill/>
          <a:ln>
            <a:noFill/>
          </a:ln>
        </p:spPr>
        <p:txBody>
          <a:bodyPr lIns="45720" tIns="0" rIns="45720" bIns="0" anchor="b"/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83" name="Picture 5"/>
          <p:cNvPicPr/>
          <p:nvPr/>
        </p:nvPicPr>
        <p:blipFill>
          <a:blip r:embed="rId2"/>
          <a:srcRect l="13146" r="15863"/>
          <a:stretch/>
        </p:blipFill>
        <p:spPr>
          <a:xfrm>
            <a:off x="357120" y="4101840"/>
            <a:ext cx="2785680" cy="2206080"/>
          </a:xfrm>
          <a:prstGeom prst="rect">
            <a:avLst/>
          </a:prstGeom>
          <a:ln w="127080">
            <a:solidFill>
              <a:schemeClr val="accent2">
                <a:lumMod val="75000"/>
              </a:schemeClr>
            </a:solidFill>
            <a:miter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4" name="Picture 7"/>
          <p:cNvPicPr/>
          <p:nvPr/>
        </p:nvPicPr>
        <p:blipFill>
          <a:blip r:embed="rId3"/>
          <a:srcRect l="32713" t="21009" r="20959" b="17589"/>
          <a:stretch/>
        </p:blipFill>
        <p:spPr>
          <a:xfrm>
            <a:off x="4786200" y="428760"/>
            <a:ext cx="2876040" cy="2142720"/>
          </a:xfrm>
          <a:prstGeom prst="rect">
            <a:avLst/>
          </a:prstGeom>
          <a:ln w="127080">
            <a:solidFill>
              <a:srgbClr val="7030A0"/>
            </a:solidFill>
            <a:miter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5" name="Picture 9"/>
          <p:cNvPicPr/>
          <p:nvPr/>
        </p:nvPicPr>
        <p:blipFill>
          <a:blip r:embed="rId4"/>
          <a:srcRect l="33960" t="19542" r="19111" b="16516"/>
          <a:stretch/>
        </p:blipFill>
        <p:spPr>
          <a:xfrm>
            <a:off x="2786040" y="2143080"/>
            <a:ext cx="3077280" cy="2356920"/>
          </a:xfrm>
          <a:prstGeom prst="rect">
            <a:avLst/>
          </a:prstGeom>
          <a:ln w="127080">
            <a:solidFill>
              <a:schemeClr val="accent1"/>
            </a:solidFill>
            <a:miter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6" name="Picture 8"/>
          <p:cNvPicPr/>
          <p:nvPr/>
        </p:nvPicPr>
        <p:blipFill>
          <a:blip r:embed="rId5"/>
          <a:srcRect l="14698" r="14757"/>
          <a:stretch/>
        </p:blipFill>
        <p:spPr>
          <a:xfrm>
            <a:off x="428760" y="357120"/>
            <a:ext cx="2999880" cy="2391120"/>
          </a:xfrm>
          <a:prstGeom prst="rect">
            <a:avLst/>
          </a:prstGeom>
          <a:ln w="127080">
            <a:solidFill>
              <a:schemeClr val="tx2">
                <a:lumMod val="60000"/>
                <a:lumOff val="40000"/>
              </a:schemeClr>
            </a:solidFill>
            <a:miter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7" name="Picture 10"/>
          <p:cNvPicPr/>
          <p:nvPr/>
        </p:nvPicPr>
        <p:blipFill>
          <a:blip r:embed="rId6"/>
          <a:srcRect l="32920" t="20910" r="21241" b="16368"/>
          <a:stretch/>
        </p:blipFill>
        <p:spPr>
          <a:xfrm>
            <a:off x="4857840" y="4071960"/>
            <a:ext cx="2878560" cy="2285640"/>
          </a:xfrm>
          <a:prstGeom prst="rect">
            <a:avLst/>
          </a:prstGeom>
          <a:ln w="127080">
            <a:solidFill>
              <a:schemeClr val="accent2">
                <a:lumMod val="60000"/>
                <a:lumOff val="40000"/>
              </a:schemeClr>
            </a:solidFill>
            <a:miter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Shape 1"/>
          <p:cNvSpPr txBox="1"/>
          <p:nvPr/>
        </p:nvSpPr>
        <p:spPr>
          <a:xfrm>
            <a:off x="1589040" y="720000"/>
            <a:ext cx="7050960" cy="313344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ru-RU" sz="2000" b="1" strike="noStrike" spc="-1">
                <a:solidFill>
                  <a:srgbClr val="D499E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ПРОСВЕТИТЕЛЬСКАЯ  И  ПРОФИЛАКТИЧЕСКАЯ</a:t>
            </a:r>
            <a:r>
              <a:t/>
            </a:r>
            <a:br/>
            <a:r>
              <a:rPr lang="ru-RU" sz="2000" b="1" strike="noStrike" spc="-1">
                <a:solidFill>
                  <a:srgbClr val="D499E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РАБОТА  С  ПЕДАГОГАМИ  И РОДИТЕЛЯМИ ДОУ.</a:t>
            </a:r>
            <a:r>
              <a:t/>
            </a:r>
            <a:br/>
            <a:r>
              <a:t/>
            </a:r>
            <a:br/>
            <a:r>
              <a:rPr lang="ru-RU" sz="2000" b="0" strike="noStrike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Создание памяток, буклетов, фотогаллерей, и пр. Документов, содержащих материалы по проблемам развития, обучения и воспитания детей, с последующим размещением их в детском саду и на интернет – сайте учреждения. Консультирование родителей, педагогов, используя возможности интернета. Создание презентаций при подготовке к совместным мероприятиям с педагогами, родителями.</a:t>
            </a:r>
            <a:r>
              <a:t/>
            </a:r>
            <a:br/>
            <a:endParaRPr lang="ru-RU" sz="20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89" name="Содержимое 3"/>
          <p:cNvPicPr/>
          <p:nvPr/>
        </p:nvPicPr>
        <p:blipFill>
          <a:blip r:embed="rId2"/>
          <a:stretch/>
        </p:blipFill>
        <p:spPr>
          <a:xfrm>
            <a:off x="4786200" y="4429080"/>
            <a:ext cx="3214440" cy="21427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1944000" y="320040"/>
            <a:ext cx="6696000" cy="356796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ru-RU" sz="1800" b="1" strike="noStrike" spc="-1">
                <a:solidFill>
                  <a:srgbClr val="D499E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РАБОТА С КОЛЛЕГАМИ </a:t>
            </a:r>
            <a:r>
              <a:t/>
            </a:r>
            <a:br/>
            <a:r>
              <a:rPr lang="ru-RU" sz="1800" b="1" strike="noStrike" spc="-1">
                <a:solidFill>
                  <a:srgbClr val="D499E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(ПЕДАГОГИ-ПСИХОЛОГИ ДОУ)</a:t>
            </a:r>
            <a:r>
              <a:t/>
            </a:r>
            <a:br/>
            <a:r>
              <a:t/>
            </a:r>
            <a:br/>
            <a:r>
              <a:rPr lang="ru-RU" sz="18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Создание своего блога, интернет-сайта, участие в работе профессиональных сетевых сообществ, чатов, on-line конференций. Использование информационных интернет – ресурсов (www.Doshkolnik.Ru, www.Maaam.Ru, www.Nsportal.Ru, www.Dohcolonoc.Ru и другие). Обмен с коллегами информацией с помощью электронной почты.</a:t>
            </a:r>
            <a:r>
              <a:t/>
            </a:r>
            <a:br/>
            <a:endParaRPr lang="ru-RU" sz="18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91" name="Содержимое 3"/>
          <p:cNvPicPr/>
          <p:nvPr/>
        </p:nvPicPr>
        <p:blipFill>
          <a:blip r:embed="rId2"/>
          <a:stretch/>
        </p:blipFill>
        <p:spPr>
          <a:xfrm>
            <a:off x="4714920" y="4214880"/>
            <a:ext cx="3285720" cy="23569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</TotalTime>
  <Words>157</Words>
  <Application>Microsoft Office PowerPoint</Application>
  <PresentationFormat>Экран (4:3)</PresentationFormat>
  <Paragraphs>16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Arial</vt:lpstr>
      <vt:lpstr>DejaVu Sans</vt:lpstr>
      <vt:lpstr>Symbol</vt:lpstr>
      <vt:lpstr>Times New Roman</vt:lpstr>
      <vt:lpstr>Trebuchet MS</vt:lpstr>
      <vt:lpstr>Wingdings</vt:lpstr>
      <vt:lpstr>Wingdings 2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информационно-коммуникационных технологий в работе педагога-психолога ДОУ</dc:title>
  <dc:subject/>
  <dc:creator>User</dc:creator>
  <dc:description/>
  <cp:lastModifiedBy>User</cp:lastModifiedBy>
  <cp:revision>33</cp:revision>
  <dcterms:created xsi:type="dcterms:W3CDTF">2015-02-25T05:46:13Z</dcterms:created>
  <dcterms:modified xsi:type="dcterms:W3CDTF">2024-01-16T09:39:56Z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ompany">
    <vt:lpwstr>SPecialiST RePack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Экран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13</vt:i4>
  </property>
</Properties>
</file>