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67" r:id="rId2"/>
    <p:sldId id="265" r:id="rId3"/>
    <p:sldId id="266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</p:sldIdLst>
  <p:sldSz cx="9144000" cy="6858000" type="screen4x3"/>
  <p:notesSz cx="6858000" cy="9144000"/>
  <p:embeddedFontLst>
    <p:embeddedFont>
      <p:font typeface="Comic Sans MS" panose="030F0702030302020204" pitchFamily="66" charset="0"/>
      <p:regular r:id="rId14"/>
      <p:bold r:id="rId15"/>
      <p:italic r:id="rId16"/>
      <p:boldItalic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 varScale="1">
        <p:scale>
          <a:sx n="81" d="100"/>
          <a:sy n="81" d="100"/>
        </p:scale>
        <p:origin x="108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10.11.2022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5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5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5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accent5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accent5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5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5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 sz="2800"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 sz="2400"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 sz="2000"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 sz="2000">
                <a:solidFill>
                  <a:schemeClr val="accent5">
                    <a:lumMod val="5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836712"/>
            <a:ext cx="7143800" cy="2331690"/>
          </a:xfrm>
        </p:spPr>
        <p:txBody>
          <a:bodyPr anchor="ctr"/>
          <a:lstStyle/>
          <a:p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Р</a:t>
            </a:r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а</a:t>
            </a:r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зв</a:t>
            </a:r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и</a:t>
            </a:r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т</a:t>
            </a:r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ие</a:t>
            </a:r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  м</a:t>
            </a:r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е</a:t>
            </a:r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лк</a:t>
            </a:r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о</a:t>
            </a:r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й м</a:t>
            </a:r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о</a:t>
            </a:r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т</a:t>
            </a:r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о</a:t>
            </a:r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р</a:t>
            </a:r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и</a:t>
            </a:r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к</a:t>
            </a:r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и</a:t>
            </a:r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 </a:t>
            </a:r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у</a:t>
            </a:r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 д</a:t>
            </a:r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е</a:t>
            </a:r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т</a:t>
            </a:r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е</a:t>
            </a:r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й р</a:t>
            </a:r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а</a:t>
            </a:r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нн</a:t>
            </a:r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е</a:t>
            </a:r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г</a:t>
            </a:r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о</a:t>
            </a:r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 в</a:t>
            </a:r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о</a:t>
            </a:r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зр</a:t>
            </a:r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а</a:t>
            </a:r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ст</a:t>
            </a:r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а</a:t>
            </a:r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.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672" y="4509120"/>
            <a:ext cx="5760640" cy="1224136"/>
          </a:xfrm>
        </p:spPr>
        <p:txBody>
          <a:bodyPr/>
          <a:lstStyle/>
          <a:p>
            <a:pPr algn="r">
              <a:spcBef>
                <a:spcPct val="0"/>
              </a:spcBef>
              <a:defRPr/>
            </a:pPr>
            <a:r>
              <a:rPr lang="ru-RU" sz="1600" dirty="0">
                <a:latin typeface="Comic Sans MS" pitchFamily="66" charset="0"/>
                <a:cs typeface="Arial" charset="0"/>
              </a:rPr>
              <a:t> </a:t>
            </a:r>
            <a:r>
              <a:rPr lang="ru-RU" sz="1600" dirty="0" smtClean="0">
                <a:latin typeface="Comic Sans MS" pitchFamily="66" charset="0"/>
                <a:cs typeface="Arial" charset="0"/>
              </a:rPr>
              <a:t>     П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одготовила</a:t>
            </a:r>
          </a:p>
          <a:p>
            <a:pPr algn="r">
              <a:spcBef>
                <a:spcPct val="0"/>
              </a:spcBef>
              <a:defRPr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 воспитатель группы раннего возраста </a:t>
            </a:r>
          </a:p>
          <a:p>
            <a:pPr algn="r">
              <a:spcBef>
                <a:spcPct val="0"/>
              </a:spcBef>
              <a:defRPr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Магомедова З.М.</a:t>
            </a:r>
            <a:endParaRPr lang="ru-RU" sz="1600" dirty="0" smtClean="0">
              <a:latin typeface="Comic Sans MS" pitchFamily="66" charset="0"/>
              <a:cs typeface="Arial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endParaRPr lang="ru-RU" sz="1600" dirty="0" smtClean="0">
              <a:latin typeface="Comic Sans MS" pitchFamily="66" charset="0"/>
              <a:cs typeface="Arial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ru-RU" sz="1600" dirty="0" smtClean="0">
                <a:latin typeface="Comic Sans MS" pitchFamily="66" charset="0"/>
                <a:cs typeface="Arial" charset="0"/>
              </a:rPr>
              <a:t>г. Сургут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ru-RU" sz="1600" dirty="0" smtClean="0">
                <a:latin typeface="Comic Sans MS" pitchFamily="66" charset="0"/>
                <a:cs typeface="Arial" charset="0"/>
              </a:rPr>
              <a:t>2022г.</a:t>
            </a:r>
            <a:endParaRPr lang="ru-RU" sz="1600" dirty="0">
              <a:solidFill>
                <a:schemeClr val="accent5">
                  <a:lumMod val="50000"/>
                </a:schemeClr>
              </a:solidFill>
              <a:latin typeface="Comic Sans MS" pitchFamily="66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3541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/>
          <a:lstStyle/>
          <a:p>
            <a:r>
              <a:rPr lang="ru-RU" dirty="0" smtClean="0"/>
              <a:t>Пальчиковые игры.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Подобные игры заключаются в том, чтобы ребенок изобразил при помощи кистей рук и пальцев определенные предметы, тем самым развивая координацию движений</a:t>
            </a:r>
            <a:r>
              <a:rPr lang="ru-RU" dirty="0" smtClean="0"/>
              <a:t>.</a:t>
            </a:r>
          </a:p>
          <a:p>
            <a:r>
              <a:rPr lang="ru-RU" dirty="0" smtClean="0"/>
              <a:t>«</a:t>
            </a:r>
            <a:r>
              <a:rPr lang="ru-RU" dirty="0" smtClean="0"/>
              <a:t>Очки», «</a:t>
            </a:r>
            <a:r>
              <a:rPr lang="ru-RU" dirty="0" smtClean="0"/>
              <a:t>Стул и стол</a:t>
            </a:r>
            <a:r>
              <a:rPr lang="ru-RU" dirty="0" smtClean="0"/>
              <a:t>», </a:t>
            </a:r>
            <a:r>
              <a:rPr lang="ru-RU" dirty="0"/>
              <a:t>«Лодочка», </a:t>
            </a:r>
            <a:endParaRPr lang="ru-RU" dirty="0" smtClean="0"/>
          </a:p>
          <a:p>
            <a:r>
              <a:rPr lang="ru-RU" dirty="0" smtClean="0"/>
              <a:t>«Ножницы</a:t>
            </a:r>
            <a:r>
              <a:rPr lang="ru-RU" dirty="0" smtClean="0"/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51542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980728"/>
            <a:ext cx="7787208" cy="5145435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«</a:t>
            </a:r>
            <a:r>
              <a:rPr lang="ru-RU"/>
              <a:t>Учите </a:t>
            </a:r>
            <a:r>
              <a:rPr lang="ru-RU" smtClean="0"/>
              <a:t>ребенка </a:t>
            </a:r>
            <a:r>
              <a:rPr lang="ru-RU" dirty="0" smtClean="0"/>
              <a:t>каким-нибудь неизвестным </a:t>
            </a:r>
            <a:r>
              <a:rPr lang="ru-RU" dirty="0"/>
              <a:t>ему </a:t>
            </a:r>
            <a:r>
              <a:rPr lang="ru-RU" dirty="0" smtClean="0"/>
              <a:t>пяти словам </a:t>
            </a:r>
            <a:r>
              <a:rPr lang="ru-RU" dirty="0"/>
              <a:t>- он будет долго и напрасно мучиться, но</a:t>
            </a:r>
          </a:p>
          <a:p>
            <a:pPr marL="0" indent="0">
              <a:buNone/>
            </a:pPr>
            <a:r>
              <a:rPr lang="ru-RU" dirty="0"/>
              <a:t>свяжите двадцать таких слов с картинками, и </a:t>
            </a:r>
            <a:r>
              <a:rPr lang="ru-RU" dirty="0" smtClean="0"/>
              <a:t>он усвоит </a:t>
            </a:r>
            <a:r>
              <a:rPr lang="ru-RU" dirty="0"/>
              <a:t>на лету</a:t>
            </a:r>
            <a:r>
              <a:rPr lang="ru-RU" dirty="0" smtClean="0"/>
              <a:t>»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У</a:t>
            </a:r>
            <a:r>
              <a:rPr lang="ru-RU" dirty="0" smtClean="0"/>
              <a:t>шинский К. Д.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355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800" dirty="0" smtClean="0"/>
              <a:t>   </a:t>
            </a:r>
          </a:p>
          <a:p>
            <a:pPr marL="0" indent="0">
              <a:buNone/>
            </a:pPr>
            <a:r>
              <a:rPr lang="ru-RU" sz="4800" dirty="0"/>
              <a:t> </a:t>
            </a:r>
            <a:r>
              <a:rPr lang="ru-RU" sz="4800" dirty="0" smtClean="0"/>
              <a:t>   </a:t>
            </a:r>
            <a:r>
              <a:rPr lang="ru-RU" sz="4800" b="1" dirty="0" smtClean="0"/>
              <a:t>Спасибо за внимание!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223012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764704"/>
            <a:ext cx="7215238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«Истоки способностей и дарований детей - на кончиках их пальцев.</a:t>
            </a:r>
          </a:p>
          <a:p>
            <a:pPr marL="0" indent="0" algn="ctr">
              <a:buNone/>
            </a:pPr>
            <a:r>
              <a:rPr lang="ru-RU" dirty="0"/>
              <a:t>От пальцев, образно говоря, идут тончайшие ручейки,</a:t>
            </a:r>
          </a:p>
          <a:p>
            <a:pPr marL="0" indent="0" algn="ctr">
              <a:buNone/>
            </a:pPr>
            <a:r>
              <a:rPr lang="ru-RU" dirty="0"/>
              <a:t>которые питают источник творческой мысли»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В</a:t>
            </a:r>
            <a:r>
              <a:rPr lang="ru-RU" dirty="0">
                <a:solidFill>
                  <a:srgbClr val="FF0000"/>
                </a:solidFill>
              </a:rPr>
              <a:t>. А. Сухомлинский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9832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1600" y="908720"/>
            <a:ext cx="734481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Цель:</a:t>
            </a:r>
            <a:r>
              <a:rPr lang="ru-RU" sz="2400" dirty="0"/>
              <a:t> повышение уровня профессиональной компетентности педагогов о развитии мелкой </a:t>
            </a:r>
            <a:r>
              <a:rPr lang="ru-RU" sz="2400" dirty="0" smtClean="0"/>
              <a:t>моторики рук </a:t>
            </a:r>
            <a:r>
              <a:rPr lang="ru-RU" sz="2400" dirty="0"/>
              <a:t>у детей раннего возраста.</a:t>
            </a:r>
          </a:p>
          <a:p>
            <a:endParaRPr lang="ru-RU" sz="2400" dirty="0" smtClean="0"/>
          </a:p>
          <a:p>
            <a:r>
              <a:rPr lang="ru-RU" sz="2400" b="1" dirty="0" smtClean="0"/>
              <a:t>Задачи</a:t>
            </a:r>
            <a:r>
              <a:rPr lang="ru-RU" sz="2400" b="1" dirty="0"/>
              <a:t>:</a:t>
            </a:r>
          </a:p>
          <a:p>
            <a:r>
              <a:rPr lang="ru-RU" sz="2400" dirty="0"/>
              <a:t>1. Рассмотреть теоретические понятия о моторики рук.</a:t>
            </a:r>
          </a:p>
          <a:p>
            <a:r>
              <a:rPr lang="ru-RU" sz="2400" dirty="0"/>
              <a:t>2. Продемонстрировать возможности применения игр, упражнений, массажа для развития </a:t>
            </a:r>
            <a:r>
              <a:rPr lang="ru-RU" sz="2400" dirty="0" smtClean="0"/>
              <a:t>мелкой моторики </a:t>
            </a:r>
            <a:r>
              <a:rPr lang="ru-RU" sz="2400" dirty="0"/>
              <a:t>рук.</a:t>
            </a:r>
          </a:p>
        </p:txBody>
      </p:sp>
    </p:spTree>
    <p:extLst>
      <p:ext uri="{BB962C8B-B14F-4D97-AF65-F5344CB8AC3E}">
        <p14:creationId xmlns:p14="http://schemas.microsoft.com/office/powerpoint/2010/main" val="3202203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r>
              <a:rPr lang="ru-RU" sz="2800" dirty="0" err="1"/>
              <a:t>Иммануи́л</a:t>
            </a:r>
            <a:r>
              <a:rPr lang="ru-RU" sz="2800" dirty="0"/>
              <a:t> Кант , </a:t>
            </a:r>
            <a:r>
              <a:rPr lang="ru-RU" sz="2800" dirty="0" smtClean="0"/>
              <a:t>известный немецкий философ, писал</a:t>
            </a:r>
            <a:r>
              <a:rPr lang="ru-RU" sz="2800" dirty="0"/>
              <a:t>: «Рука – это своего рода внешний мозг!». </a:t>
            </a:r>
            <a:r>
              <a:rPr lang="ru-RU" sz="2800" dirty="0" smtClean="0"/>
              <a:t>На кончиках </a:t>
            </a:r>
            <a:r>
              <a:rPr lang="ru-RU" sz="2800" dirty="0"/>
              <a:t>пальцев расположены нервные окончания,</a:t>
            </a:r>
          </a:p>
          <a:p>
            <a:r>
              <a:rPr lang="ru-RU" sz="2800" dirty="0"/>
              <a:t>которые способствуют передаче огромного </a:t>
            </a:r>
            <a:r>
              <a:rPr lang="ru-RU" sz="2800" dirty="0" smtClean="0"/>
              <a:t>количества сигналов </a:t>
            </a:r>
            <a:r>
              <a:rPr lang="ru-RU" sz="2800" dirty="0"/>
              <a:t>в мозговой центр, а это влияет на </a:t>
            </a:r>
            <a:r>
              <a:rPr lang="ru-RU" sz="2800" dirty="0" smtClean="0"/>
              <a:t>развитие </a:t>
            </a:r>
            <a:r>
              <a:rPr lang="ru-RU" sz="2800" dirty="0" err="1" smtClean="0"/>
              <a:t>ребѐнка</a:t>
            </a:r>
            <a:r>
              <a:rPr lang="ru-RU" sz="2800" dirty="0" smtClean="0"/>
              <a:t> </a:t>
            </a:r>
            <a:r>
              <a:rPr lang="ru-RU" sz="2800" dirty="0"/>
              <a:t>в целом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077072"/>
            <a:ext cx="3491880" cy="196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023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836712"/>
            <a:ext cx="8229600" cy="5505475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 Моторика</a:t>
            </a:r>
            <a:r>
              <a:rPr lang="ru-RU" dirty="0"/>
              <a:t>, в переводе с латинского – </a:t>
            </a:r>
            <a:r>
              <a:rPr lang="ru-RU" dirty="0" smtClean="0"/>
              <a:t>        движение</a:t>
            </a:r>
          </a:p>
          <a:p>
            <a:pPr marL="0" indent="0" algn="ctr">
              <a:buNone/>
            </a:pPr>
            <a:r>
              <a:rPr lang="ru-RU" dirty="0"/>
              <a:t>Различают – крупную моторику и мелкую моторику.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068960"/>
            <a:ext cx="3446040" cy="266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404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692696"/>
            <a:ext cx="7560840" cy="5433467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Почему так важно для детей развитие </a:t>
            </a:r>
            <a:r>
              <a:rPr lang="ru-RU" dirty="0" smtClean="0"/>
              <a:t>мелкой моторики </a:t>
            </a:r>
            <a:r>
              <a:rPr lang="ru-RU" dirty="0"/>
              <a:t>рук?</a:t>
            </a:r>
          </a:p>
          <a:p>
            <a:pPr marL="0" indent="0">
              <a:buNone/>
            </a:pPr>
            <a:r>
              <a:rPr lang="ru-RU" sz="2400" dirty="0" smtClean="0"/>
              <a:t> </a:t>
            </a:r>
          </a:p>
          <a:p>
            <a:pPr marL="0" indent="0">
              <a:buNone/>
            </a:pPr>
            <a:r>
              <a:rPr lang="ru-RU" sz="2400" dirty="0"/>
              <a:t> </a:t>
            </a:r>
            <a:r>
              <a:rPr lang="ru-RU" sz="2400" dirty="0" smtClean="0"/>
              <a:t>Доказано</a:t>
            </a:r>
            <a:r>
              <a:rPr lang="ru-RU" sz="2400" dirty="0"/>
              <a:t>, что речь </a:t>
            </a:r>
            <a:r>
              <a:rPr lang="ru-RU" sz="2400" dirty="0" smtClean="0"/>
              <a:t>ребенка </a:t>
            </a:r>
            <a:r>
              <a:rPr lang="ru-RU" sz="2400" dirty="0"/>
              <a:t>и его сенсорный </a:t>
            </a:r>
            <a:r>
              <a:rPr lang="ru-RU" sz="2400" dirty="0" smtClean="0"/>
              <a:t>опыт взаимосвязаны.</a:t>
            </a:r>
          </a:p>
          <a:p>
            <a:pPr marL="0" indent="0">
              <a:buNone/>
            </a:pPr>
            <a:r>
              <a:rPr lang="ru-RU" sz="2400" dirty="0" smtClean="0"/>
              <a:t>Если </a:t>
            </a:r>
            <a:r>
              <a:rPr lang="ru-RU" sz="2400" dirty="0"/>
              <a:t>движение пальцев </a:t>
            </a:r>
            <a:r>
              <a:rPr lang="ru-RU" sz="2400" dirty="0" smtClean="0"/>
              <a:t>рук соответствует </a:t>
            </a:r>
            <a:r>
              <a:rPr lang="ru-RU" sz="2400" dirty="0"/>
              <a:t>возрасту, то и речевое развитие </a:t>
            </a:r>
            <a:r>
              <a:rPr lang="ru-RU" sz="2400" dirty="0" smtClean="0"/>
              <a:t>находится в </a:t>
            </a:r>
            <a:r>
              <a:rPr lang="ru-RU" sz="2400" dirty="0"/>
              <a:t>пределах нормы; если движение пальцев </a:t>
            </a:r>
            <a:r>
              <a:rPr lang="ru-RU" sz="2400" dirty="0" smtClean="0"/>
              <a:t>отстает</a:t>
            </a:r>
            <a:r>
              <a:rPr lang="ru-RU" sz="2400" dirty="0"/>
              <a:t>, </a:t>
            </a:r>
            <a:r>
              <a:rPr lang="ru-RU" sz="2400" dirty="0" smtClean="0"/>
              <a:t>то задерживается </a:t>
            </a:r>
            <a:r>
              <a:rPr lang="ru-RU" sz="2400" dirty="0"/>
              <a:t>и речевое развитие, хотя общая </a:t>
            </a:r>
            <a:r>
              <a:rPr lang="ru-RU" sz="2400" dirty="0" smtClean="0"/>
              <a:t>моторика при </a:t>
            </a:r>
            <a:r>
              <a:rPr lang="ru-RU" sz="2400" dirty="0"/>
              <a:t>этом может быть нормальной. </a:t>
            </a:r>
          </a:p>
        </p:txBody>
      </p:sp>
    </p:spTree>
    <p:extLst>
      <p:ext uri="{BB962C8B-B14F-4D97-AF65-F5344CB8AC3E}">
        <p14:creationId xmlns:p14="http://schemas.microsoft.com/office/powerpoint/2010/main" val="2506015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Игры на развитие мелкой моторики рук</a:t>
            </a:r>
            <a:r>
              <a:rPr lang="ru-RU" b="1" dirty="0" smtClean="0"/>
              <a:t>.</a:t>
            </a:r>
            <a:br>
              <a:rPr lang="ru-RU" b="1" dirty="0" smtClean="0"/>
            </a:br>
            <a:r>
              <a:rPr lang="ru-RU" b="1" dirty="0" smtClean="0"/>
              <a:t>Мозаика «Бабочка»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293" y="2204864"/>
            <a:ext cx="3299414" cy="3600400"/>
          </a:xfrm>
        </p:spPr>
      </p:pic>
    </p:spTree>
    <p:extLst>
      <p:ext uri="{BB962C8B-B14F-4D97-AF65-F5344CB8AC3E}">
        <p14:creationId xmlns:p14="http://schemas.microsoft.com/office/powerpoint/2010/main" val="1118669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/>
          <a:lstStyle/>
          <a:p>
            <a:r>
              <a:rPr lang="ru-RU" b="1" dirty="0" smtClean="0"/>
              <a:t>Игра-</a:t>
            </a:r>
            <a:r>
              <a:rPr lang="ru-RU" b="1" dirty="0" err="1" smtClean="0"/>
              <a:t>сортер</a:t>
            </a:r>
            <a:r>
              <a:rPr lang="ru-RU" b="1" dirty="0" smtClean="0"/>
              <a:t> «Пчелки»</a:t>
            </a:r>
            <a:endParaRPr lang="ru-RU" b="1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340768"/>
            <a:ext cx="5112568" cy="4320480"/>
          </a:xfrm>
        </p:spPr>
      </p:pic>
    </p:spTree>
    <p:extLst>
      <p:ext uri="{BB962C8B-B14F-4D97-AF65-F5344CB8AC3E}">
        <p14:creationId xmlns:p14="http://schemas.microsoft.com/office/powerpoint/2010/main" val="373519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/>
          <a:lstStyle/>
          <a:p>
            <a:r>
              <a:rPr lang="ru-RU" sz="3600" b="1" dirty="0" smtClean="0"/>
              <a:t>Игра с прищепками «Стирка»</a:t>
            </a:r>
            <a:endParaRPr lang="ru-RU" sz="36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9522" y="2162886"/>
            <a:ext cx="3696624" cy="2772468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09922" y="2162888"/>
            <a:ext cx="3696621" cy="2772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390361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Другая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F497D"/>
      </a:hlink>
      <a:folHlink>
        <a:srgbClr val="1F497D"/>
      </a:folHlink>
    </a:clrScheme>
    <a:fontScheme name="для шаблонов синий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589</TotalTime>
  <Words>286</Words>
  <Application>Microsoft Office PowerPoint</Application>
  <PresentationFormat>Экран (4:3)</PresentationFormat>
  <Paragraphs>38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Comic Sans MS</vt:lpstr>
      <vt:lpstr>Arial</vt:lpstr>
      <vt:lpstr>Calibri</vt:lpstr>
      <vt:lpstr>1_Тема Office</vt:lpstr>
      <vt:lpstr>Развитие  мелкой моторики у детей раннего возраста.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Игры на развитие мелкой моторики рук. Мозаика «Бабочка»</vt:lpstr>
      <vt:lpstr>Игра-сортер «Пчелки»</vt:lpstr>
      <vt:lpstr>Игра с прищепками «Стирка»</vt:lpstr>
      <vt:lpstr>Пальчиковые игры.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Рамки</dc:title>
  <dc:creator>Фокина Лидия Петровна</dc:creator>
  <cp:keywords>Шаблон презентации</cp:keywords>
  <cp:lastModifiedBy>Зайнал</cp:lastModifiedBy>
  <cp:revision>72</cp:revision>
  <dcterms:created xsi:type="dcterms:W3CDTF">2014-07-06T18:18:01Z</dcterms:created>
  <dcterms:modified xsi:type="dcterms:W3CDTF">2022-11-10T06:40:15Z</dcterms:modified>
</cp:coreProperties>
</file>