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0" r:id="rId7"/>
    <p:sldId id="271" r:id="rId8"/>
    <p:sldId id="261" r:id="rId9"/>
    <p:sldId id="259" r:id="rId10"/>
    <p:sldId id="268" r:id="rId11"/>
    <p:sldId id="264" r:id="rId12"/>
    <p:sldId id="270" r:id="rId13"/>
    <p:sldId id="266" r:id="rId14"/>
    <p:sldId id="267" r:id="rId15"/>
    <p:sldId id="277" r:id="rId16"/>
    <p:sldId id="27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C7A76B-50B6-4848-BCEB-152F60D5E807}" v="500" dt="2022-12-05T15:01:52.369"/>
    <p1510:client id="{92E1412F-E27A-483B-AE0D-BCFA288A3BFE}" v="1567" dt="2022-12-05T17:55:39.286"/>
    <p1510:client id="{98190B26-D016-40FB-8439-65F8EBE1E658}" v="721" dt="2022-12-06T16:48:09.502"/>
    <p1510:client id="{D9C7030C-A76B-4BC3-9E14-7B0A4018CB05}" v="140" dt="2022-12-06T17:09:04.1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2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727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26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711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6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76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02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754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69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169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979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8540" y="974014"/>
            <a:ext cx="10515600" cy="2852737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7030A0"/>
                </a:solidFill>
                <a:latin typeface="Times New Roman"/>
                <a:cs typeface="Calibri Light"/>
              </a:rPr>
              <a:t>Сотворчество воспитателя и детей в продуктивных видах деятельности</a:t>
            </a:r>
            <a:endParaRPr lang="ru-RU" sz="4000">
              <a:solidFill>
                <a:srgbClr val="7030A0"/>
              </a:solidFill>
              <a:latin typeface="Times New Roman"/>
              <a:cs typeface="Calibri Ligh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>
          <a:xfrm>
            <a:off x="5424716" y="5609198"/>
            <a:ext cx="10515600" cy="15001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2000" dirty="0">
                <a:latin typeface="Times New Roman"/>
                <a:cs typeface="Calibri"/>
              </a:rPr>
              <a:t>Воспитатель </a:t>
            </a:r>
            <a:r>
              <a:rPr lang="ru-RU" sz="2000" dirty="0" smtClean="0">
                <a:latin typeface="Times New Roman"/>
                <a:cs typeface="Calibri"/>
              </a:rPr>
              <a:t>Магомедова З.М</a:t>
            </a:r>
            <a:r>
              <a:rPr lang="ru-RU" sz="2000" dirty="0" smtClean="0">
                <a:latin typeface="Times New Roman"/>
                <a:cs typeface="Calibri"/>
              </a:rPr>
              <a:t>.</a:t>
            </a:r>
            <a:endParaRPr lang="ru-RU" sz="2000" dirty="0">
              <a:latin typeface="Times New Roman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EDC0315-F421-3177-4C4B-DD33F168B9FC}"/>
              </a:ext>
            </a:extLst>
          </p:cNvPr>
          <p:cNvSpPr txBox="1"/>
          <p:nvPr/>
        </p:nvSpPr>
        <p:spPr>
          <a:xfrm>
            <a:off x="-1273882" y="289067"/>
            <a:ext cx="13466606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3"/>
            <a:r>
              <a:rPr lang="en-US" sz="900" dirty="0">
                <a:latin typeface="Times New Roman"/>
                <a:cs typeface="Calibri"/>
              </a:rPr>
              <a:t>М   у   н   и   ц   и   п   а   л   ь   н    о   е</a:t>
            </a:r>
            <a:r>
              <a:rPr lang="en-US" sz="900" dirty="0">
                <a:latin typeface="Times New Roman"/>
                <a:ea typeface="+mn-lt"/>
                <a:cs typeface="+mn-lt"/>
              </a:rPr>
              <a:t>   б   ю   д   ж   е   т   н   о   е    д   о   ш   к   о   л   ь   н   о   е     о   б   р   а   з   о   в   а   т   е   л   ь   н   о   е     у   ч   р   е    ж   д   е   н   и   е </a:t>
            </a:r>
            <a:r>
              <a:rPr lang="en-US" sz="900" dirty="0">
                <a:solidFill>
                  <a:srgbClr val="000000"/>
                </a:solidFill>
                <a:latin typeface="Times New Roman"/>
                <a:ea typeface="+mn-lt"/>
                <a:cs typeface="+mn-lt"/>
              </a:rPr>
              <a:t>   </a:t>
            </a:r>
            <a:r>
              <a:rPr lang="en-US" sz="900" dirty="0">
                <a:solidFill>
                  <a:srgbClr val="333333"/>
                </a:solidFill>
                <a:latin typeface="Times New Roman"/>
                <a:ea typeface="+mn-lt"/>
                <a:cs typeface="+mn-lt"/>
              </a:rPr>
              <a:t>д   е   т   с   к   и   й     с   а   д      № 9 "М    е   т   е   л   </a:t>
            </a:r>
            <a:r>
              <a:rPr lang="en-US" sz="900" dirty="0">
                <a:solidFill>
                  <a:srgbClr val="333333"/>
                </a:solidFill>
                <a:ea typeface="+mn-lt"/>
                <a:cs typeface="+mn-lt"/>
              </a:rPr>
              <a:t>и   ц   а"</a:t>
            </a:r>
            <a:r>
              <a:rPr lang="en-US" sz="900" dirty="0">
                <a:ea typeface="+mn-lt"/>
                <a:cs typeface="+mn-lt"/>
              </a:rPr>
              <a:t>  </a:t>
            </a:r>
            <a:endParaRPr lang="ru-RU" sz="9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17"/>
    </mc:Choice>
    <mc:Fallback xmlns="">
      <p:transition spd="slow" advTm="1861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29">
            <a:extLst>
              <a:ext uri="{FF2B5EF4-FFF2-40B4-BE49-F238E27FC236}">
                <a16:creationId xmlns:a16="http://schemas.microsoft.com/office/drawing/2014/main" xmlns="" id="{E8DC6FCD-811B-436E-9FEE-FC957486CD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Рисунок 7" descr="Изображение выглядит как текст, человек, внутренний, стол&#10;&#10;Автоматически созданное описание">
            <a:extLst>
              <a:ext uri="{FF2B5EF4-FFF2-40B4-BE49-F238E27FC236}">
                <a16:creationId xmlns:a16="http://schemas.microsoft.com/office/drawing/2014/main" xmlns="" id="{68A22B73-7040-954E-9ACE-93406F6EC3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13" r="-2" b="23423"/>
          <a:stretch/>
        </p:blipFill>
        <p:spPr>
          <a:xfrm>
            <a:off x="198739" y="171717"/>
            <a:ext cx="5804105" cy="3167426"/>
          </a:xfrm>
          <a:prstGeom prst="rect">
            <a:avLst/>
          </a:prstGeom>
        </p:spPr>
      </p:pic>
      <p:pic>
        <p:nvPicPr>
          <p:cNvPr id="6" name="Рисунок 6" descr="Изображение выглядит как текст, человек, внутренний, ребе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82ECFCB8-42BE-339E-D645-2115D88561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577" r="2" b="5583"/>
          <a:stretch/>
        </p:blipFill>
        <p:spPr>
          <a:xfrm>
            <a:off x="6195373" y="171717"/>
            <a:ext cx="5797883" cy="3167426"/>
          </a:xfrm>
          <a:prstGeom prst="rect">
            <a:avLst/>
          </a:prstGeom>
        </p:spPr>
      </p:pic>
      <p:pic>
        <p:nvPicPr>
          <p:cNvPr id="9" name="Рисунок 9" descr="Изображение выглядит как человек, ребенок, внутренний, день рожден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A8C56961-A769-ABEC-3FDC-A315259314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251" r="-2" b="29657"/>
          <a:stretch/>
        </p:blipFill>
        <p:spPr>
          <a:xfrm>
            <a:off x="403265" y="3655260"/>
            <a:ext cx="6323776" cy="303974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84" y="3626411"/>
            <a:ext cx="4091460" cy="3068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77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13"/>
    </mc:Choice>
    <mc:Fallback xmlns="">
      <p:transition spd="slow" advTm="19313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3171" y="560518"/>
            <a:ext cx="10515600" cy="1282633"/>
          </a:xfrm>
        </p:spPr>
        <p:txBody>
          <a:bodyPr>
            <a:normAutofit/>
          </a:bodyPr>
          <a:lstStyle/>
          <a:p>
            <a:r>
              <a:rPr lang="ru-RU" sz="4000" dirty="0">
                <a:cs typeface="Calibri Light"/>
              </a:rPr>
              <a:t>        </a:t>
            </a:r>
            <a:r>
              <a:rPr lang="ru-RU" sz="4000" b="1" dirty="0">
                <a:solidFill>
                  <a:srgbClr val="7030A0"/>
                </a:solidFill>
                <a:cs typeface="Calibri Light"/>
              </a:rPr>
              <a:t>            </a:t>
            </a:r>
            <a:r>
              <a:rPr lang="ru-RU" sz="4000" b="1" dirty="0">
                <a:solidFill>
                  <a:srgbClr val="7030A0"/>
                </a:solidFill>
                <a:latin typeface="Times New Roman"/>
                <a:cs typeface="Calibri Light"/>
              </a:rPr>
              <a:t>                Лепка</a:t>
            </a:r>
            <a:endParaRPr lang="ru-RU" sz="4000" b="1" dirty="0">
              <a:solidFill>
                <a:srgbClr val="7030A0"/>
              </a:solidFill>
              <a:latin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940163" y="1840936"/>
            <a:ext cx="10086305" cy="478063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3200" b="1" dirty="0">
                <a:latin typeface="Times New Roman"/>
                <a:ea typeface="+mn-lt"/>
                <a:cs typeface="+mn-lt"/>
              </a:rPr>
              <a:t>Конструктивный способ</a:t>
            </a:r>
            <a:endParaRPr lang="ru-RU" sz="3200" b="1">
              <a:latin typeface="Times New Roman"/>
              <a:cs typeface="Calibri" panose="020F0502020204030204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Скульптурный способ</a:t>
            </a:r>
            <a:endParaRPr lang="ru-RU" sz="3200" b="1">
              <a:latin typeface="Times New Roman"/>
              <a:cs typeface="Times New Roman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Комбинированный способ</a:t>
            </a:r>
            <a:endParaRPr lang="ru-RU" sz="3200" b="1">
              <a:latin typeface="Times New Roman"/>
              <a:cs typeface="Times New Roman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Модульная лепка</a:t>
            </a:r>
            <a:endParaRPr lang="ru-RU" sz="3200" b="1">
              <a:latin typeface="Times New Roman"/>
              <a:cs typeface="Times New Roman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Лепка по форме</a:t>
            </a:r>
            <a:endParaRPr lang="ru-RU" sz="3200" b="1" dirty="0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48617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90"/>
    </mc:Choice>
    <mc:Fallback xmlns="">
      <p:transition spd="slow" advTm="1899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reeform: Shape 42">
            <a:extLst>
              <a:ext uri="{FF2B5EF4-FFF2-40B4-BE49-F238E27FC236}">
                <a16:creationId xmlns:a16="http://schemas.microsoft.com/office/drawing/2014/main" xmlns="" id="{D1B5A7A9-844F-449B-9F0B-ADA823A93F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2" y="1"/>
            <a:ext cx="5859797" cy="3346705"/>
          </a:xfrm>
          <a:custGeom>
            <a:avLst/>
            <a:gdLst>
              <a:gd name="connsiteX0" fmla="*/ 0 w 5859797"/>
              <a:gd name="connsiteY0" fmla="*/ 0 h 3346705"/>
              <a:gd name="connsiteX1" fmla="*/ 5859797 w 5859797"/>
              <a:gd name="connsiteY1" fmla="*/ 0 h 3346705"/>
              <a:gd name="connsiteX2" fmla="*/ 4309834 w 5859797"/>
              <a:gd name="connsiteY2" fmla="*/ 3346705 h 3346705"/>
              <a:gd name="connsiteX3" fmla="*/ 4304257 w 5859797"/>
              <a:gd name="connsiteY3" fmla="*/ 3346705 h 3346705"/>
              <a:gd name="connsiteX4" fmla="*/ 3238029 w 5859797"/>
              <a:gd name="connsiteY4" fmla="*/ 3346705 h 3346705"/>
              <a:gd name="connsiteX5" fmla="*/ 0 w 5859797"/>
              <a:gd name="connsiteY5" fmla="*/ 3346705 h 3346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xmlns="" id="{26EF3366-D369-4699-9224-92DF2A6BD39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93433" y="244"/>
            <a:ext cx="5451847" cy="3346705"/>
          </a:xfrm>
          <a:custGeom>
            <a:avLst/>
            <a:gdLst>
              <a:gd name="connsiteX0" fmla="*/ 1549963 w 5451847"/>
              <a:gd name="connsiteY0" fmla="*/ 0 h 3346705"/>
              <a:gd name="connsiteX1" fmla="*/ 1555540 w 5451847"/>
              <a:gd name="connsiteY1" fmla="*/ 0 h 3346705"/>
              <a:gd name="connsiteX2" fmla="*/ 2621768 w 5451847"/>
              <a:gd name="connsiteY2" fmla="*/ 0 h 3346705"/>
              <a:gd name="connsiteX3" fmla="*/ 4832507 w 5451847"/>
              <a:gd name="connsiteY3" fmla="*/ 0 h 3346705"/>
              <a:gd name="connsiteX4" fmla="*/ 3282657 w 5451847"/>
              <a:gd name="connsiteY4" fmla="*/ 3346461 h 3346705"/>
              <a:gd name="connsiteX5" fmla="*/ 5451847 w 5451847"/>
              <a:gd name="connsiteY5" fmla="*/ 3346461 h 3346705"/>
              <a:gd name="connsiteX6" fmla="*/ 5451847 w 5451847"/>
              <a:gd name="connsiteY6" fmla="*/ 3346705 h 3346705"/>
              <a:gd name="connsiteX7" fmla="*/ 0 w 5451847"/>
              <a:gd name="connsiteY7" fmla="*/ 3346705 h 3346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51847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4832507" y="0"/>
                </a:lnTo>
                <a:lnTo>
                  <a:pt x="3282657" y="3346461"/>
                </a:lnTo>
                <a:lnTo>
                  <a:pt x="5451847" y="3346461"/>
                </a:lnTo>
                <a:lnTo>
                  <a:pt x="5451847" y="3346705"/>
                </a:lnTo>
                <a:lnTo>
                  <a:pt x="0" y="334670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xmlns="" id="{1BC0FF49-4C2C-401A-A538-A520CA00E1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967349" y="0"/>
            <a:ext cx="4224651" cy="3346705"/>
          </a:xfrm>
          <a:custGeom>
            <a:avLst/>
            <a:gdLst>
              <a:gd name="connsiteX0" fmla="*/ 1549963 w 4224651"/>
              <a:gd name="connsiteY0" fmla="*/ 0 h 3346705"/>
              <a:gd name="connsiteX1" fmla="*/ 1555540 w 4224651"/>
              <a:gd name="connsiteY1" fmla="*/ 0 h 3346705"/>
              <a:gd name="connsiteX2" fmla="*/ 2621768 w 4224651"/>
              <a:gd name="connsiteY2" fmla="*/ 0 h 3346705"/>
              <a:gd name="connsiteX3" fmla="*/ 4224651 w 4224651"/>
              <a:gd name="connsiteY3" fmla="*/ 0 h 3346705"/>
              <a:gd name="connsiteX4" fmla="*/ 4224651 w 4224651"/>
              <a:gd name="connsiteY4" fmla="*/ 3346705 h 3346705"/>
              <a:gd name="connsiteX5" fmla="*/ 0 w 4224651"/>
              <a:gd name="connsiteY5" fmla="*/ 3346705 h 3346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2465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4224651" y="0"/>
                </a:lnTo>
                <a:lnTo>
                  <a:pt x="4224651" y="3346705"/>
                </a:lnTo>
                <a:lnTo>
                  <a:pt x="0" y="334670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xmlns="" id="{F79205F4-89F3-4686-B966-BBF5CC998C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3511296"/>
            <a:ext cx="7698564" cy="3346705"/>
          </a:xfrm>
          <a:custGeom>
            <a:avLst/>
            <a:gdLst>
              <a:gd name="connsiteX0" fmla="*/ 0 w 7698564"/>
              <a:gd name="connsiteY0" fmla="*/ 0 h 3346705"/>
              <a:gd name="connsiteX1" fmla="*/ 7698564 w 7698564"/>
              <a:gd name="connsiteY1" fmla="*/ 0 h 3346705"/>
              <a:gd name="connsiteX2" fmla="*/ 6148601 w 7698564"/>
              <a:gd name="connsiteY2" fmla="*/ 3346705 h 3346705"/>
              <a:gd name="connsiteX3" fmla="*/ 6143024 w 7698564"/>
              <a:gd name="connsiteY3" fmla="*/ 3346705 h 3346705"/>
              <a:gd name="connsiteX4" fmla="*/ 5076796 w 7698564"/>
              <a:gd name="connsiteY4" fmla="*/ 3346705 h 3346705"/>
              <a:gd name="connsiteX5" fmla="*/ 1246924 w 7698564"/>
              <a:gd name="connsiteY5" fmla="*/ 3346705 h 3346705"/>
              <a:gd name="connsiteX6" fmla="*/ 1246924 w 7698564"/>
              <a:gd name="connsiteY6" fmla="*/ 3346226 h 3346705"/>
              <a:gd name="connsiteX7" fmla="*/ 0 w 7698564"/>
              <a:gd name="connsiteY7" fmla="*/ 3346226 h 3346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98564" h="3346705">
                <a:moveTo>
                  <a:pt x="0" y="0"/>
                </a:moveTo>
                <a:lnTo>
                  <a:pt x="7698564" y="0"/>
                </a:lnTo>
                <a:lnTo>
                  <a:pt x="6148601" y="3346705"/>
                </a:lnTo>
                <a:lnTo>
                  <a:pt x="6143024" y="3346705"/>
                </a:lnTo>
                <a:lnTo>
                  <a:pt x="5076796" y="3346705"/>
                </a:lnTo>
                <a:lnTo>
                  <a:pt x="1246924" y="3346705"/>
                </a:lnTo>
                <a:lnTo>
                  <a:pt x="1246924" y="3346226"/>
                </a:lnTo>
                <a:lnTo>
                  <a:pt x="0" y="334622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xmlns="" id="{00DBC40C-EA02-4A4D-8449-A1FC9968DD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350090" y="3511296"/>
            <a:ext cx="5841911" cy="3346705"/>
          </a:xfrm>
          <a:custGeom>
            <a:avLst/>
            <a:gdLst>
              <a:gd name="connsiteX0" fmla="*/ 1549963 w 5841911"/>
              <a:gd name="connsiteY0" fmla="*/ 0 h 3346705"/>
              <a:gd name="connsiteX1" fmla="*/ 1555540 w 5841911"/>
              <a:gd name="connsiteY1" fmla="*/ 0 h 3346705"/>
              <a:gd name="connsiteX2" fmla="*/ 2621768 w 5841911"/>
              <a:gd name="connsiteY2" fmla="*/ 0 h 3346705"/>
              <a:gd name="connsiteX3" fmla="*/ 5841911 w 5841911"/>
              <a:gd name="connsiteY3" fmla="*/ 0 h 3346705"/>
              <a:gd name="connsiteX4" fmla="*/ 5841911 w 5841911"/>
              <a:gd name="connsiteY4" fmla="*/ 3346705 h 3346705"/>
              <a:gd name="connsiteX5" fmla="*/ 0 w 5841911"/>
              <a:gd name="connsiteY5" fmla="*/ 3346705 h 3346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789505AE-BC09-6FC8-3338-9753AF3DF521}"/>
              </a:ext>
            </a:extLst>
          </p:cNvPr>
          <p:cNvSpPr/>
          <p:nvPr/>
        </p:nvSpPr>
        <p:spPr>
          <a:xfrm>
            <a:off x="-119063" y="-138907"/>
            <a:ext cx="13342188" cy="740433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6" descr="Изображение выглядит как стол, человек, внутренний, сидит&#10;&#10;Автоматически созданное описание">
            <a:extLst>
              <a:ext uri="{FF2B5EF4-FFF2-40B4-BE49-F238E27FC236}">
                <a16:creationId xmlns:a16="http://schemas.microsoft.com/office/drawing/2014/main" xmlns="" id="{737C094F-CC51-1127-1234-CB55A26C1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2866" y="388921"/>
            <a:ext cx="6246003" cy="3043748"/>
          </a:xfrm>
          <a:prstGeom prst="rect">
            <a:avLst/>
          </a:prstGeom>
        </p:spPr>
      </p:pic>
      <p:pic>
        <p:nvPicPr>
          <p:cNvPr id="8" name="Рисунок 8">
            <a:extLst>
              <a:ext uri="{FF2B5EF4-FFF2-40B4-BE49-F238E27FC236}">
                <a16:creationId xmlns:a16="http://schemas.microsoft.com/office/drawing/2014/main" xmlns="" id="{BCEC43A2-5954-A6C1-7E92-0C7956145E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845" r="6516" b="2"/>
          <a:stretch/>
        </p:blipFill>
        <p:spPr>
          <a:xfrm>
            <a:off x="67033" y="3652860"/>
            <a:ext cx="1906345" cy="3281548"/>
          </a:xfrm>
          <a:prstGeom prst="rect">
            <a:avLst/>
          </a:prstGeom>
        </p:spPr>
      </p:pic>
      <p:pic>
        <p:nvPicPr>
          <p:cNvPr id="5" name="Рисунок 5" descr="Изображение выглядит как ребенок, человек, внутренний, мальчик&#10;&#10;Автоматически созданное описание">
            <a:extLst>
              <a:ext uri="{FF2B5EF4-FFF2-40B4-BE49-F238E27FC236}">
                <a16:creationId xmlns:a16="http://schemas.microsoft.com/office/drawing/2014/main" xmlns="" id="{FD921B90-B788-DC23-9724-AFD06A64BE0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785" r="20788" b="1"/>
          <a:stretch/>
        </p:blipFill>
        <p:spPr>
          <a:xfrm>
            <a:off x="2149246" y="3656553"/>
            <a:ext cx="3949911" cy="3295491"/>
          </a:xfrm>
          <a:prstGeom prst="rect">
            <a:avLst/>
          </a:prstGeom>
        </p:spPr>
      </p:pic>
      <p:pic>
        <p:nvPicPr>
          <p:cNvPr id="3" name="Рисунок 9" descr="Изображение выглядит как человек, ребенок, внутренний, маленьк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E5C02D31-5197-C224-7122-0F155A14AF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638" y="389698"/>
            <a:ext cx="6266326" cy="3045539"/>
          </a:xfrm>
          <a:prstGeom prst="rect">
            <a:avLst/>
          </a:prstGeom>
        </p:spPr>
      </p:pic>
      <p:pic>
        <p:nvPicPr>
          <p:cNvPr id="11" name="Рисунок 11" descr="Изображение выглядит как человек, ребенок, внутренний, группа&#10;&#10;Автоматически созданное описание">
            <a:extLst>
              <a:ext uri="{FF2B5EF4-FFF2-40B4-BE49-F238E27FC236}">
                <a16:creationId xmlns:a16="http://schemas.microsoft.com/office/drawing/2014/main" xmlns="" id="{5EC1E0F1-DC80-DE84-9BE4-7E8F04B4EF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1540" y="3655629"/>
            <a:ext cx="6763405" cy="329105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604" y="388921"/>
            <a:ext cx="6265265" cy="3030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9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94"/>
    </mc:Choice>
    <mc:Fallback xmlns="">
      <p:transition spd="slow" advTm="18994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7030A0"/>
                </a:solidFill>
                <a:cs typeface="Calibri Light"/>
              </a:rPr>
              <a:t>                    </a:t>
            </a:r>
            <a:r>
              <a:rPr lang="ru-RU" sz="4000" b="1" dirty="0">
                <a:solidFill>
                  <a:srgbClr val="7030A0"/>
                </a:solidFill>
                <a:latin typeface="Times New Roman"/>
                <a:cs typeface="Calibri Light"/>
              </a:rPr>
              <a:t> Материалы для лепки</a:t>
            </a:r>
            <a:endParaRPr lang="ru-RU" sz="4000" b="1">
              <a:solidFill>
                <a:srgbClr val="7030A0"/>
              </a:solidFill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2235200" y="1757240"/>
            <a:ext cx="9118600" cy="441972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3200" b="1" dirty="0">
                <a:latin typeface="Times New Roman"/>
                <a:ea typeface="+mn-lt"/>
                <a:cs typeface="Calibri Light"/>
              </a:rPr>
              <a:t>Пластилин </a:t>
            </a:r>
          </a:p>
          <a:p>
            <a:r>
              <a:rPr lang="ru-RU" sz="3200" b="1" dirty="0">
                <a:latin typeface="Times New Roman"/>
                <a:ea typeface="+mn-lt"/>
                <a:cs typeface="Calibri Light"/>
              </a:rPr>
              <a:t>Глина</a:t>
            </a:r>
          </a:p>
          <a:p>
            <a:r>
              <a:rPr lang="ru-RU" sz="3200" b="1" dirty="0">
                <a:latin typeface="Times New Roman"/>
                <a:ea typeface="+mn-lt"/>
                <a:cs typeface="Calibri Light"/>
              </a:rPr>
              <a:t>Соленое тесто</a:t>
            </a:r>
          </a:p>
          <a:p>
            <a:r>
              <a:rPr lang="ru-RU" sz="3200" b="1" dirty="0">
                <a:latin typeface="Times New Roman"/>
                <a:ea typeface="+mn-lt"/>
                <a:cs typeface="Calibri Light"/>
              </a:rPr>
              <a:t>Воск </a:t>
            </a:r>
          </a:p>
          <a:p>
            <a:r>
              <a:rPr lang="ru-RU" sz="3200" b="1" dirty="0">
                <a:latin typeface="Times New Roman"/>
                <a:ea typeface="+mn-lt"/>
                <a:cs typeface="Calibri Light"/>
              </a:rPr>
              <a:t>Кинетический песок</a:t>
            </a:r>
          </a:p>
        </p:txBody>
      </p:sp>
    </p:spTree>
    <p:extLst>
      <p:ext uri="{BB962C8B-B14F-4D97-AF65-F5344CB8AC3E}">
        <p14:creationId xmlns:p14="http://schemas.microsoft.com/office/powerpoint/2010/main" val="34131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48"/>
    </mc:Choice>
    <mc:Fallback xmlns="">
      <p:transition spd="slow" advTm="18848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текст, LEGO, игрушка, цветной&#10;&#10;Автоматически созданное описание">
            <a:extLst>
              <a:ext uri="{FF2B5EF4-FFF2-40B4-BE49-F238E27FC236}">
                <a16:creationId xmlns:a16="http://schemas.microsoft.com/office/drawing/2014/main" xmlns="" id="{F1D3A52B-2103-F48C-5872-D9FC01E45D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986" b="774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7030A0"/>
                </a:solidFill>
                <a:cs typeface="Calibri Light"/>
              </a:rPr>
              <a:t>               </a:t>
            </a:r>
            <a:r>
              <a:rPr lang="ru-RU" sz="4000" b="1" dirty="0">
                <a:solidFill>
                  <a:srgbClr val="7030A0"/>
                </a:solidFill>
                <a:latin typeface="Times New Roman"/>
                <a:cs typeface="Calibri Light"/>
              </a:rPr>
              <a:t>Конструирование</a:t>
            </a:r>
            <a:endParaRPr lang="ru-RU" sz="4000"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883508" y="1649779"/>
            <a:ext cx="9118600" cy="456626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3200" b="1" dirty="0">
                <a:latin typeface="Times New Roman"/>
                <a:ea typeface="+mn-lt"/>
                <a:cs typeface="+mn-lt"/>
              </a:rPr>
              <a:t>Из строительных материалов</a:t>
            </a:r>
            <a:endParaRPr lang="ru-RU" sz="3200" b="1">
              <a:latin typeface="Times New Roman"/>
              <a:cs typeface="Calibri" panose="020F0502020204030204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Из бумаги, картона, катушек и др.</a:t>
            </a:r>
            <a:endParaRPr lang="ru-RU" sz="3200" b="1">
              <a:latin typeface="Times New Roman"/>
              <a:cs typeface="Calibri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Из природного материала</a:t>
            </a:r>
            <a:endParaRPr lang="ru-RU" sz="3200" b="1">
              <a:latin typeface="Times New Roman"/>
              <a:cs typeface="Calibri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С применением специальных</a:t>
            </a:r>
            <a:endParaRPr lang="ru-RU" sz="3200" b="1">
              <a:latin typeface="Times New Roman"/>
              <a:cs typeface="Calibri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конструкторов (пластмассовых,</a:t>
            </a:r>
            <a:endParaRPr lang="ru-RU" sz="3200" b="1">
              <a:latin typeface="Times New Roman"/>
              <a:cs typeface="Calibri"/>
            </a:endParaRPr>
          </a:p>
          <a:p>
            <a:pPr marL="0" indent="0">
              <a:buNone/>
            </a:pPr>
            <a:r>
              <a:rPr lang="ru-RU" sz="3200" b="1" dirty="0">
                <a:latin typeface="Times New Roman"/>
                <a:ea typeface="+mn-lt"/>
                <a:cs typeface="+mn-lt"/>
              </a:rPr>
              <a:t>металлических – создание подвижных игрушек</a:t>
            </a:r>
            <a:r>
              <a:rPr lang="ru-RU" sz="2000" dirty="0">
                <a:latin typeface="Times New Roman"/>
                <a:ea typeface="+mn-lt"/>
                <a:cs typeface="+mn-lt"/>
              </a:rPr>
              <a:t>)</a:t>
            </a:r>
            <a:endParaRPr lang="ru-RU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24261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35"/>
    </mc:Choice>
    <mc:Fallback xmlns="">
      <p:transition spd="slow" advTm="16635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7">
            <a:extLst>
              <a:ext uri="{FF2B5EF4-FFF2-40B4-BE49-F238E27FC236}">
                <a16:creationId xmlns:a16="http://schemas.microsoft.com/office/drawing/2014/main" xmlns="" id="{2D2B266D-3625-4584-A5C3-7D3F672CFF3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9">
            <a:extLst>
              <a:ext uri="{FF2B5EF4-FFF2-40B4-BE49-F238E27FC236}">
                <a16:creationId xmlns:a16="http://schemas.microsoft.com/office/drawing/2014/main" xmlns="" id="{C463B99A-73EE-4FBB-B7C4-F9F9BCC25C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A5D2A5D1-BA0D-47D3-B051-DA7743C46E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Рисунок 4" descr="Изображение выглядит как ребенок, человек, внутренний, маленьк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62CEB1C5-CF27-AF01-BD69-31AA91A9DA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27" r="4435" b="2"/>
          <a:stretch/>
        </p:blipFill>
        <p:spPr>
          <a:xfrm>
            <a:off x="330200" y="228600"/>
            <a:ext cx="2851150" cy="4953000"/>
          </a:xfrm>
          <a:prstGeom prst="rect">
            <a:avLst/>
          </a:prstGeom>
        </p:spPr>
      </p:pic>
      <p:pic>
        <p:nvPicPr>
          <p:cNvPr id="12" name="Рисунок 6">
            <a:extLst>
              <a:ext uri="{FF2B5EF4-FFF2-40B4-BE49-F238E27FC236}">
                <a16:creationId xmlns:a16="http://schemas.microsoft.com/office/drawing/2014/main" xmlns="" id="{BB9F8D3C-3742-7159-426E-687A092A3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632200" y="-144462"/>
            <a:ext cx="2227263" cy="2973388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внутренний, человек, сидит&#10;&#10;Автоматически созданное описание">
            <a:extLst>
              <a:ext uri="{FF2B5EF4-FFF2-40B4-BE49-F238E27FC236}">
                <a16:creationId xmlns:a16="http://schemas.microsoft.com/office/drawing/2014/main" xmlns="" id="{38C71EB7-78D1-8FDD-E4FA-54A96EF5AA5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645" b="-4"/>
          <a:stretch/>
        </p:blipFill>
        <p:spPr>
          <a:xfrm>
            <a:off x="6308725" y="228600"/>
            <a:ext cx="2697163" cy="2227263"/>
          </a:xfrm>
          <a:prstGeom prst="rect">
            <a:avLst/>
          </a:prstGeom>
        </p:spPr>
      </p:pic>
      <p:pic>
        <p:nvPicPr>
          <p:cNvPr id="2" name="Рисунок 2" descr="Изображение выглядит как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EFAE3D65-92E2-EB5B-FC8E-F3E72E0D9E1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582" r="1055" b="-4"/>
          <a:stretch/>
        </p:blipFill>
        <p:spPr>
          <a:xfrm>
            <a:off x="9085263" y="228600"/>
            <a:ext cx="2697163" cy="2227263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A7B86F36-43C5-BAEA-A48D-F62486C0209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11" r="1265" b="-2"/>
          <a:stretch/>
        </p:blipFill>
        <p:spPr>
          <a:xfrm>
            <a:off x="3259138" y="2533650"/>
            <a:ext cx="3200400" cy="2647950"/>
          </a:xfrm>
          <a:prstGeom prst="rect">
            <a:avLst/>
          </a:prstGeom>
        </p:spPr>
      </p:pic>
      <p:pic>
        <p:nvPicPr>
          <p:cNvPr id="10" name="Рисунок 8" descr="Изображение выглядит как внутренний, контейнер&#10;&#10;Автоматически созданное описание">
            <a:extLst>
              <a:ext uri="{FF2B5EF4-FFF2-40B4-BE49-F238E27FC236}">
                <a16:creationId xmlns:a16="http://schemas.microsoft.com/office/drawing/2014/main" xmlns="" id="{38A58DC5-C05F-FF2C-FF5F-74A7737366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7325" y="2533650"/>
            <a:ext cx="1965325" cy="2647950"/>
          </a:xfrm>
          <a:prstGeom prst="rect">
            <a:avLst/>
          </a:prstGeom>
        </p:spPr>
      </p:pic>
      <p:pic>
        <p:nvPicPr>
          <p:cNvPr id="4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5CC9AE82-0B76-37A8-A392-360E5F301E1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0225" b="1"/>
          <a:stretch/>
        </p:blipFill>
        <p:spPr>
          <a:xfrm>
            <a:off x="8582025" y="2533650"/>
            <a:ext cx="3200400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99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99"/>
    </mc:Choice>
    <mc:Fallback xmlns="">
      <p:transition spd="slow" advTm="18199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33">
            <a:extLst>
              <a:ext uri="{FF2B5EF4-FFF2-40B4-BE49-F238E27FC236}">
                <a16:creationId xmlns:a16="http://schemas.microsoft.com/office/drawing/2014/main" xmlns="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2C0C6215-20C6-045A-1D13-F22BAE800A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36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47" name="Rectangle 35">
            <a:extLst>
              <a:ext uri="{FF2B5EF4-FFF2-40B4-BE49-F238E27FC236}">
                <a16:creationId xmlns:a16="http://schemas.microsoft.com/office/drawing/2014/main" xmlns="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BDFE9BC-EAED-1F8A-B813-C5A6D620E048}"/>
              </a:ext>
            </a:extLst>
          </p:cNvPr>
          <p:cNvSpPr txBox="1"/>
          <p:nvPr/>
        </p:nvSpPr>
        <p:spPr>
          <a:xfrm>
            <a:off x="8162232" y="1133546"/>
            <a:ext cx="4032395" cy="3742762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latin typeface="Times New Roman"/>
                <a:cs typeface="Times New Roman"/>
              </a:rPr>
              <a:t>В </a:t>
            </a:r>
            <a:r>
              <a:rPr lang="en-US" sz="2800" b="1" dirty="0" err="1">
                <a:latin typeface="Times New Roman"/>
                <a:cs typeface="Times New Roman"/>
              </a:rPr>
              <a:t>заключении</a:t>
            </a:r>
            <a:r>
              <a:rPr lang="en-US" sz="2800" b="1" dirty="0">
                <a:latin typeface="Times New Roman"/>
                <a:cs typeface="Times New Roman"/>
              </a:rPr>
              <a:t> </a:t>
            </a:r>
            <a:endParaRPr lang="ru-RU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dirty="0" err="1">
                <a:latin typeface="Times New Roman"/>
                <a:cs typeface="Times New Roman"/>
              </a:rPr>
              <a:t>хочется</a:t>
            </a:r>
            <a:r>
              <a:rPr lang="en-US" sz="2800" b="1" dirty="0"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cs typeface="Times New Roman"/>
              </a:rPr>
              <a:t>отметить</a:t>
            </a:r>
            <a:r>
              <a:rPr lang="en-US" sz="2800" b="1" dirty="0">
                <a:latin typeface="Times New Roman"/>
                <a:cs typeface="Times New Roman"/>
              </a:rPr>
              <a:t>, </a:t>
            </a:r>
            <a:r>
              <a:rPr lang="en-US" sz="2800" b="1" dirty="0" err="1">
                <a:latin typeface="Times New Roman"/>
                <a:cs typeface="Times New Roman"/>
              </a:rPr>
              <a:t>что</a:t>
            </a:r>
            <a:r>
              <a:rPr lang="en-US" sz="2800" b="1" dirty="0"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cs typeface="Times New Roman"/>
              </a:rPr>
              <a:t>только</a:t>
            </a:r>
            <a:r>
              <a:rPr lang="en-US" sz="2800" b="1" dirty="0"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cs typeface="Times New Roman"/>
              </a:rPr>
              <a:t>общее</a:t>
            </a:r>
            <a:r>
              <a:rPr lang="en-US" sz="2800" b="1" dirty="0"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cs typeface="Times New Roman"/>
              </a:rPr>
              <a:t>сотрудничество</a:t>
            </a:r>
            <a:r>
              <a:rPr lang="en-US" sz="2800" b="1" dirty="0">
                <a:latin typeface="Times New Roman"/>
                <a:cs typeface="Times New Roman"/>
              </a:rPr>
              <a:t>, </a:t>
            </a:r>
            <a:r>
              <a:rPr lang="en-US" sz="2800" b="1" dirty="0" err="1">
                <a:latin typeface="Times New Roman"/>
                <a:cs typeface="Times New Roman"/>
              </a:rPr>
              <a:t>сотворчество</a:t>
            </a:r>
            <a:r>
              <a:rPr lang="en-US" sz="2800" b="1" dirty="0"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cs typeface="Times New Roman"/>
              </a:rPr>
              <a:t>делают</a:t>
            </a:r>
            <a:r>
              <a:rPr lang="en-US" sz="2800" b="1" dirty="0"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cs typeface="Times New Roman"/>
              </a:rPr>
              <a:t>совместную</a:t>
            </a:r>
            <a:r>
              <a:rPr lang="en-US" sz="2800" b="1" dirty="0"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cs typeface="Times New Roman"/>
              </a:rPr>
              <a:t>деятельность</a:t>
            </a:r>
            <a:r>
              <a:rPr lang="en-US" sz="2800" b="1" dirty="0"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cs typeface="Times New Roman"/>
              </a:rPr>
              <a:t>содержательной</a:t>
            </a:r>
            <a:r>
              <a:rPr lang="en-US" sz="2800" b="1" dirty="0"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cs typeface="Times New Roman"/>
              </a:rPr>
              <a:t>интересной</a:t>
            </a:r>
            <a:r>
              <a:rPr lang="en-US" sz="2800" b="1" dirty="0">
                <a:latin typeface="Times New Roman"/>
                <a:cs typeface="Times New Roman"/>
              </a:rPr>
              <a:t> и </a:t>
            </a:r>
            <a:r>
              <a:rPr lang="en-US" sz="2800" b="1" dirty="0" err="1">
                <a:latin typeface="Times New Roman"/>
                <a:cs typeface="Times New Roman"/>
              </a:rPr>
              <a:t>радостной</a:t>
            </a:r>
            <a:r>
              <a:rPr lang="en-US" sz="2800" b="1" dirty="0">
                <a:latin typeface="Times New Roman"/>
                <a:cs typeface="Times New Roman"/>
              </a:rPr>
              <a:t>.</a:t>
            </a:r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0544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954"/>
    </mc:Choice>
    <mc:Fallback xmlns="">
      <p:transition spd="slow" advTm="23954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5A51CE01-5F57-8E13-87A8-4E116875B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388" y="222273"/>
            <a:ext cx="8293624" cy="7891753"/>
          </a:xfrm>
        </p:spPr>
        <p:txBody>
          <a:bodyPr>
            <a:normAutofit/>
          </a:bodyPr>
          <a:lstStyle/>
          <a:p>
            <a:pPr algn="r"/>
            <a:r>
              <a:rPr lang="ru-RU" sz="3200" b="1" dirty="0">
                <a:latin typeface="Times New Roman"/>
                <a:cs typeface="Calibri Light"/>
              </a:rPr>
              <a:t>"Основной закон детской природы можно выразить так: ребенок нуждается в деятельности непрестанно и утомляется не деятельностью, а ее однообразием или односторонностью</a:t>
            </a:r>
            <a:r>
              <a:rPr lang="ru-RU" sz="2400" dirty="0">
                <a:latin typeface="Times New Roman"/>
                <a:cs typeface="Calibri Light"/>
              </a:rPr>
              <a:t>"</a:t>
            </a:r>
            <a:r>
              <a:rPr lang="ru-RU" sz="2400" dirty="0">
                <a:cs typeface="Calibri Light"/>
              </a:rPr>
              <a:t/>
            </a:r>
            <a:br>
              <a:rPr lang="ru-RU" sz="2400" dirty="0">
                <a:cs typeface="Calibri Light"/>
              </a:rPr>
            </a:br>
            <a:r>
              <a:rPr lang="ru-RU" sz="2400" dirty="0">
                <a:cs typeface="Calibri Light"/>
              </a:rPr>
              <a:t>                                                                  </a:t>
            </a:r>
            <a:r>
              <a:rPr lang="ru-RU" sz="2400" b="1" dirty="0">
                <a:cs typeface="Calibri Light"/>
              </a:rPr>
              <a:t>                                   </a:t>
            </a:r>
            <a:br>
              <a:rPr lang="ru-RU" sz="2400" b="1" dirty="0">
                <a:cs typeface="Calibri Light"/>
              </a:rPr>
            </a:br>
            <a:r>
              <a:rPr lang="ru-RU" sz="2400" b="1" dirty="0">
                <a:cs typeface="Calibri Light"/>
              </a:rPr>
              <a:t/>
            </a:r>
            <a:br>
              <a:rPr lang="ru-RU" sz="2400" b="1" dirty="0">
                <a:cs typeface="Calibri Light"/>
              </a:rPr>
            </a:br>
            <a:r>
              <a:rPr lang="ru-RU" sz="2400" b="1" dirty="0">
                <a:latin typeface="Times New Roman"/>
                <a:cs typeface="Calibri Light"/>
              </a:rPr>
              <a:t/>
            </a:r>
            <a:br>
              <a:rPr lang="ru-RU" sz="2400" b="1" dirty="0">
                <a:latin typeface="Times New Roman"/>
                <a:cs typeface="Calibri Light"/>
              </a:rPr>
            </a:br>
            <a:r>
              <a:rPr lang="ru-RU" sz="2400" b="1" dirty="0">
                <a:latin typeface="Times New Roman"/>
                <a:cs typeface="Calibri Light"/>
              </a:rPr>
              <a:t>      </a:t>
            </a:r>
            <a:r>
              <a:rPr lang="ru-RU" sz="2400" b="1" dirty="0">
                <a:latin typeface="Times New Roman"/>
                <a:ea typeface="+mj-lt"/>
                <a:cs typeface="+mj-lt"/>
              </a:rPr>
              <a:t>                                                 (К.Д. Ушинский)</a:t>
            </a:r>
            <a:endParaRPr lang="ru-RU" sz="2400">
              <a:latin typeface="Times New Roman"/>
              <a:ea typeface="+mj-lt"/>
              <a:cs typeface="+mj-lt"/>
            </a:endParaRPr>
          </a:p>
          <a:p>
            <a:r>
              <a:rPr lang="ru-RU" sz="2400" b="1" dirty="0">
                <a:cs typeface="Calibri Light"/>
              </a:rPr>
              <a:t/>
            </a:r>
            <a:br>
              <a:rPr lang="ru-RU" sz="2400" b="1" dirty="0">
                <a:cs typeface="Calibri Light"/>
              </a:rPr>
            </a:br>
            <a:r>
              <a:rPr lang="ru-RU" sz="2400" b="1" dirty="0">
                <a:cs typeface="Calibri Light"/>
              </a:rPr>
              <a:t/>
            </a:r>
            <a:br>
              <a:rPr lang="ru-RU" sz="2400" b="1" dirty="0">
                <a:cs typeface="Calibri Light"/>
              </a:rPr>
            </a:br>
            <a:r>
              <a:rPr lang="ru-RU" sz="2400" b="1" dirty="0">
                <a:cs typeface="Calibri Light"/>
              </a:rPr>
              <a:t>                                                                                                    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392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65"/>
    </mc:Choice>
    <mc:Fallback xmlns="">
      <p:transition spd="slow" advTm="18965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196788" y="1433419"/>
            <a:ext cx="9518278" cy="473233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ru-RU" b="1" dirty="0">
                <a:latin typeface="Calibri Light"/>
                <a:cs typeface="Calibri"/>
              </a:rPr>
              <a:t>       </a:t>
            </a:r>
            <a:r>
              <a:rPr lang="ru-RU" sz="4000" b="1" dirty="0">
                <a:latin typeface="Calibri Light"/>
                <a:cs typeface="Calibri"/>
              </a:rPr>
              <a:t> </a:t>
            </a:r>
            <a:r>
              <a:rPr lang="ru-RU" sz="4000" b="1" dirty="0">
                <a:latin typeface="Times New Roman"/>
                <a:cs typeface="Times New Roman"/>
              </a:rPr>
              <a:t>Продуктивная деятельность-</a:t>
            </a:r>
            <a:endParaRPr lang="ru-RU" sz="4000" dirty="0">
              <a:latin typeface="Calibri" panose="020F0502020204030204"/>
              <a:cs typeface="Calibri"/>
            </a:endParaRPr>
          </a:p>
          <a:p>
            <a:pPr marL="914400" lvl="2" indent="0" algn="r">
              <a:lnSpc>
                <a:spcPct val="100000"/>
              </a:lnSpc>
              <a:buNone/>
            </a:pPr>
            <a:r>
              <a:rPr lang="ru-RU" sz="3600" b="1" dirty="0">
                <a:latin typeface="Times New Roman"/>
                <a:cs typeface="Calibri"/>
              </a:rPr>
              <a:t>деятельность ребенка с целью получения продукта(постройки, рисунка, аппликации и т.п), обладающего определенными заданными качествами</a:t>
            </a:r>
            <a:endParaRPr lang="ru-RU" sz="3600">
              <a:cs typeface="Calibri"/>
            </a:endParaRPr>
          </a:p>
          <a:p>
            <a:pPr marL="0" indent="0" algn="ctr">
              <a:buNone/>
            </a:pPr>
            <a:r>
              <a:rPr lang="ru-RU" sz="4000" b="1" dirty="0">
                <a:latin typeface="Times New Roman"/>
                <a:cs typeface="Calibri"/>
              </a:rPr>
              <a:t>                                              </a:t>
            </a:r>
          </a:p>
          <a:p>
            <a:pPr marL="0" indent="0" algn="ctr">
              <a:buNone/>
            </a:pPr>
            <a:r>
              <a:rPr lang="ru-RU" sz="4000" b="1" dirty="0">
                <a:latin typeface="Times New Roman"/>
                <a:cs typeface="Calibri"/>
              </a:rPr>
              <a:t>                                               (Н.И. </a:t>
            </a:r>
            <a:r>
              <a:rPr lang="ru-RU" sz="4000" b="1" dirty="0" err="1">
                <a:latin typeface="Times New Roman"/>
                <a:cs typeface="Calibri"/>
              </a:rPr>
              <a:t>Ганошенко</a:t>
            </a:r>
            <a:r>
              <a:rPr lang="ru-RU" sz="4000" b="1" dirty="0">
                <a:latin typeface="Times New Roman"/>
                <a:cs typeface="Calibri"/>
              </a:rPr>
              <a:t>)</a:t>
            </a:r>
            <a:endParaRPr lang="ru-RU" sz="4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364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90"/>
    </mc:Choice>
    <mc:Fallback xmlns="">
      <p:transition spd="slow" advTm="1869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rgbClr val="7030A0"/>
                </a:solidFill>
                <a:latin typeface="Times New Roman"/>
                <a:cs typeface="Calibri Light"/>
              </a:rPr>
              <a:t>              </a:t>
            </a:r>
            <a:r>
              <a:rPr lang="ru-RU" sz="4000" b="1" dirty="0">
                <a:solidFill>
                  <a:srgbClr val="7030A0"/>
                </a:solidFill>
                <a:latin typeface="Calibri Light"/>
                <a:cs typeface="Calibri Light"/>
              </a:rPr>
              <a:t>     </a:t>
            </a:r>
            <a:r>
              <a:rPr lang="ru-RU" sz="4000" b="1" dirty="0">
                <a:solidFill>
                  <a:srgbClr val="7030A0"/>
                </a:solidFill>
                <a:latin typeface="Times New Roman"/>
                <a:cs typeface="Calibri Light"/>
              </a:rPr>
              <a:t>Сотворчество педагога</a:t>
            </a:r>
            <a:endParaRPr lang="ru-RU" sz="4000" b="1">
              <a:solidFill>
                <a:srgbClr val="7030A0"/>
              </a:solidFill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674043" y="1926478"/>
            <a:ext cx="8845063" cy="345256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buFont typeface="Wingdings" panose="020B0604020202020204" pitchFamily="34" charset="0"/>
              <a:buChar char="ü"/>
            </a:pPr>
            <a:r>
              <a:rPr lang="ru-RU" sz="3200" b="1" dirty="0">
                <a:latin typeface="Times New Roman"/>
                <a:cs typeface="Calibri" panose="020F0502020204030204"/>
              </a:rPr>
              <a:t>Переход от ценности обучения к ценностям развития </a:t>
            </a:r>
          </a:p>
          <a:p>
            <a:pPr>
              <a:buFont typeface="Wingdings" panose="020B0604020202020204" pitchFamily="34" charset="0"/>
              <a:buChar char="ü"/>
            </a:pPr>
            <a:r>
              <a:rPr lang="ru-RU" sz="3200" b="1" dirty="0">
                <a:latin typeface="Times New Roman"/>
                <a:cs typeface="Calibri" panose="020F0502020204030204"/>
              </a:rPr>
              <a:t>Педагоги должны быть готовы к тому, чтобы помочь ребенку открыть в себе  художника, развить способности которые помогут ему стать личностью</a:t>
            </a:r>
          </a:p>
          <a:p>
            <a:pPr>
              <a:buFont typeface="Wingdings" panose="020B0604020202020204" pitchFamily="34" charset="0"/>
              <a:buChar char="ü"/>
            </a:pPr>
            <a:r>
              <a:rPr lang="ru-RU" sz="3200" b="1" dirty="0">
                <a:latin typeface="Times New Roman"/>
                <a:ea typeface="+mn-lt"/>
                <a:cs typeface="+mn-lt"/>
              </a:rPr>
              <a:t>Педагог предлагает, а не навязывает, помогает, а не заставляе</a:t>
            </a:r>
            <a:r>
              <a:rPr lang="ru-RU" sz="3200" dirty="0">
                <a:latin typeface="Times New Roman"/>
                <a:ea typeface="+mn-lt"/>
                <a:cs typeface="+mn-lt"/>
              </a:rPr>
              <a:t>т</a:t>
            </a:r>
            <a:endParaRPr lang="ru-RU">
              <a:latin typeface="Times New Roman"/>
              <a:ea typeface="+mn-lt"/>
              <a:cs typeface="+mn-lt"/>
            </a:endParaRPr>
          </a:p>
          <a:p>
            <a:pPr>
              <a:buFont typeface="Wingdings" panose="020B0604020202020204" pitchFamily="34" charset="0"/>
              <a:buChar char="ü"/>
            </a:pPr>
            <a:endParaRPr lang="ru-RU" sz="2400" dirty="0">
              <a:latin typeface="Times New Roman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3014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24"/>
    </mc:Choice>
    <mc:Fallback xmlns="">
      <p:transition spd="slow" advTm="19324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Times New Roman"/>
                <a:ea typeface="+mj-lt"/>
                <a:cs typeface="+mj-lt"/>
              </a:rPr>
              <a:t>               </a:t>
            </a:r>
            <a:r>
              <a:rPr lang="ru-RU" sz="4000" b="1" dirty="0">
                <a:latin typeface="Times New Roman"/>
                <a:ea typeface="+mj-lt"/>
                <a:cs typeface="+mj-lt"/>
              </a:rPr>
              <a:t>  </a:t>
            </a:r>
            <a:r>
              <a:rPr lang="ru-RU" sz="4000" b="1" dirty="0">
                <a:solidFill>
                  <a:srgbClr val="7030A0"/>
                </a:solidFill>
                <a:latin typeface="Times New Roman"/>
                <a:ea typeface="+mj-lt"/>
                <a:cs typeface="+mj-lt"/>
              </a:rPr>
              <a:t>Продуктивная</a:t>
            </a:r>
            <a:r>
              <a:rPr lang="ru-RU" sz="4000" b="1" dirty="0">
                <a:latin typeface="Times New Roman"/>
                <a:ea typeface="+mj-lt"/>
                <a:cs typeface="+mj-lt"/>
              </a:rPr>
              <a:t> </a:t>
            </a:r>
            <a:r>
              <a:rPr lang="ru-RU" sz="4000" b="1" dirty="0">
                <a:solidFill>
                  <a:srgbClr val="7030A0"/>
                </a:solidFill>
                <a:latin typeface="Times New Roman"/>
                <a:ea typeface="+mj-lt"/>
                <a:cs typeface="+mj-lt"/>
              </a:rPr>
              <a:t>деятельность</a:t>
            </a:r>
            <a:endParaRPr lang="ru-RU" dirty="0">
              <a:solidFill>
                <a:srgbClr val="7030A0"/>
              </a:solidFill>
              <a:latin typeface="Times New Roman"/>
              <a:cs typeface="Calibri Ligh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835615" y="902433"/>
            <a:ext cx="10515600" cy="3499691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ru-RU" sz="2000" dirty="0"/>
          </a:p>
          <a:p>
            <a:endParaRPr lang="ru-RU" sz="2400" b="1" dirty="0">
              <a:latin typeface="Calibri Light"/>
              <a:cs typeface="Calibri" panose="020F0502020204030204"/>
            </a:endParaRPr>
          </a:p>
          <a:p>
            <a:endParaRPr lang="ru-RU" sz="2400" b="1" dirty="0">
              <a:latin typeface="Calibri Light"/>
              <a:cs typeface="Calibri" panose="020F0502020204030204"/>
            </a:endParaRPr>
          </a:p>
          <a:p>
            <a:pPr>
              <a:buNone/>
            </a:pPr>
            <a:r>
              <a:rPr lang="ru-RU" sz="2400" b="1" dirty="0">
                <a:latin typeface="Calibri Light"/>
                <a:ea typeface="+mn-lt"/>
                <a:cs typeface="+mn-lt"/>
              </a:rPr>
              <a:t>           </a:t>
            </a:r>
            <a:r>
              <a:rPr lang="ru-RU" sz="2400" b="1" dirty="0">
                <a:solidFill>
                  <a:srgbClr val="7030A0"/>
                </a:solidFill>
                <a:latin typeface="Times New Roman"/>
                <a:ea typeface="+mn-lt"/>
                <a:cs typeface="+mn-lt"/>
              </a:rPr>
              <a:t> Изобразительная деятельность  </a:t>
            </a:r>
            <a:r>
              <a:rPr lang="ru-RU" sz="2400" b="1" dirty="0">
                <a:solidFill>
                  <a:srgbClr val="000000"/>
                </a:solidFill>
                <a:latin typeface="Calibri Light"/>
                <a:ea typeface="+mn-lt"/>
                <a:cs typeface="+mn-lt"/>
              </a:rPr>
              <a:t> </a:t>
            </a:r>
            <a:r>
              <a:rPr lang="ru-RU" sz="2400" b="1" dirty="0">
                <a:solidFill>
                  <a:srgbClr val="7030A0"/>
                </a:solidFill>
                <a:latin typeface="Times New Roman"/>
                <a:cs typeface="Times New Roman"/>
              </a:rPr>
              <a:t>Конструктивная деятельность</a:t>
            </a:r>
            <a:r>
              <a:rPr lang="ru-RU" sz="2400" b="1" dirty="0">
                <a:latin typeface="Calibri Light"/>
                <a:cs typeface="Calibri"/>
              </a:rPr>
              <a:t>      </a:t>
            </a:r>
            <a:r>
              <a:rPr lang="ru-RU" sz="1800" dirty="0">
                <a:cs typeface="Calibri"/>
              </a:rPr>
              <a:t> </a:t>
            </a:r>
            <a:endParaRPr lang="ru-RU">
              <a:cs typeface="Calibri"/>
            </a:endParaRPr>
          </a:p>
          <a:p>
            <a:pPr>
              <a:buNone/>
            </a:pPr>
            <a:r>
              <a:rPr lang="ru-RU" sz="2000" dirty="0">
                <a:ea typeface="+mn-lt"/>
                <a:cs typeface="+mn-lt"/>
              </a:rPr>
              <a:t>                                                           </a:t>
            </a:r>
            <a:endParaRPr lang="ru-RU" dirty="0">
              <a:cs typeface="Calibri"/>
            </a:endParaRPr>
          </a:p>
          <a:p>
            <a:pPr>
              <a:buNone/>
            </a:pPr>
            <a:endParaRPr lang="ru-RU"/>
          </a:p>
          <a:p>
            <a:pPr>
              <a:buNone/>
            </a:pPr>
            <a:endParaRPr lang="ru-RU" sz="2000" dirty="0">
              <a:cs typeface="Calibri"/>
            </a:endParaRPr>
          </a:p>
          <a:p>
            <a:pPr>
              <a:buNone/>
            </a:pPr>
            <a:endParaRPr lang="ru-RU" b="1" dirty="0">
              <a:latin typeface="Calibri Light"/>
              <a:cs typeface="Calibri Light"/>
            </a:endParaRPr>
          </a:p>
          <a:p>
            <a:pPr marL="0" indent="0">
              <a:buNone/>
            </a:pPr>
            <a:endParaRPr lang="ru-RU" sz="2000" dirty="0">
              <a:cs typeface="Calibri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xmlns="" id="{6C521A01-1FBF-4584-7EAB-CCB4B34B9774}"/>
              </a:ext>
            </a:extLst>
          </p:cNvPr>
          <p:cNvCxnSpPr/>
          <p:nvPr/>
        </p:nvCxnSpPr>
        <p:spPr>
          <a:xfrm>
            <a:off x="6626181" y="1254618"/>
            <a:ext cx="709379" cy="866419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xmlns="" id="{8035320D-C602-92B1-F09F-832D7662E2F8}"/>
              </a:ext>
            </a:extLst>
          </p:cNvPr>
          <p:cNvCxnSpPr/>
          <p:nvPr/>
        </p:nvCxnSpPr>
        <p:spPr>
          <a:xfrm flipH="1">
            <a:off x="4330671" y="1257581"/>
            <a:ext cx="775953" cy="911716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2D50C89-3F84-6A95-D505-284628238247}"/>
              </a:ext>
            </a:extLst>
          </p:cNvPr>
          <p:cNvSpPr txBox="1"/>
          <p:nvPr/>
        </p:nvSpPr>
        <p:spPr>
          <a:xfrm>
            <a:off x="2651312" y="2740959"/>
            <a:ext cx="274320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dirty="0">
                <a:cs typeface="Segoe UI"/>
              </a:rPr>
              <a:t>​</a:t>
            </a:r>
            <a:endParaRPr lang="ru-RU" sz="2400">
              <a:cs typeface="Segoe UI"/>
            </a:endParaRPr>
          </a:p>
          <a:p>
            <a:pPr marL="285750" indent="-285750">
              <a:buFont typeface="Wingdings"/>
              <a:buChar char="ü"/>
            </a:pPr>
            <a:r>
              <a:rPr lang="ru-RU" sz="2400" b="1" dirty="0">
                <a:latin typeface="Times New Roman"/>
                <a:cs typeface="Segoe UI"/>
              </a:rPr>
              <a:t>Рисование</a:t>
            </a:r>
            <a:r>
              <a:rPr lang="ru-RU" sz="2400" dirty="0">
                <a:latin typeface="Times New Roman"/>
                <a:cs typeface="Segoe UI"/>
              </a:rPr>
              <a:t>​</a:t>
            </a:r>
          </a:p>
          <a:p>
            <a:pPr marL="285750" indent="-285750">
              <a:buFont typeface="Wingdings"/>
              <a:buChar char="ü"/>
            </a:pPr>
            <a:r>
              <a:rPr lang="ru-RU" sz="2400" b="1" dirty="0">
                <a:latin typeface="Times New Roman"/>
                <a:cs typeface="Segoe UI"/>
              </a:rPr>
              <a:t>Аппликация</a:t>
            </a:r>
            <a:r>
              <a:rPr lang="en-US" sz="2400" dirty="0">
                <a:latin typeface="Times New Roman"/>
                <a:cs typeface="Segoe UI"/>
              </a:rPr>
              <a:t>​</a:t>
            </a:r>
          </a:p>
          <a:p>
            <a:pPr marL="285750" indent="-285750">
              <a:buFont typeface="Wingdings"/>
              <a:buChar char="ü"/>
            </a:pPr>
            <a:r>
              <a:rPr lang="ru-RU" sz="2400" b="1" dirty="0">
                <a:latin typeface="Times New Roman"/>
                <a:cs typeface="Segoe UI"/>
              </a:rPr>
              <a:t>Лепка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C678CAD-D1DE-28CA-67B6-58DE7CBB13E8}"/>
              </a:ext>
            </a:extLst>
          </p:cNvPr>
          <p:cNvSpPr txBox="1"/>
          <p:nvPr/>
        </p:nvSpPr>
        <p:spPr>
          <a:xfrm>
            <a:off x="6730253" y="3088341"/>
            <a:ext cx="314661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/>
              <a:buChar char="ü"/>
            </a:pPr>
            <a:r>
              <a:rPr lang="ru-RU" sz="2400" b="1" dirty="0">
                <a:latin typeface="Times New Roman"/>
                <a:cs typeface="Segoe UI"/>
              </a:rPr>
              <a:t>Конструирование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6542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93"/>
    </mc:Choice>
    <mc:Fallback xmlns="">
      <p:transition spd="slow" advTm="18893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482" y="526111"/>
            <a:ext cx="10515600" cy="1100183"/>
          </a:xfrm>
        </p:spPr>
        <p:txBody>
          <a:bodyPr>
            <a:normAutofit/>
          </a:bodyPr>
          <a:lstStyle/>
          <a:p>
            <a:r>
              <a:rPr lang="ru-RU" sz="4000" dirty="0">
                <a:cs typeface="Calibri Light"/>
              </a:rPr>
              <a:t>                               </a:t>
            </a:r>
            <a:r>
              <a:rPr lang="ru-RU" sz="4000" dirty="0">
                <a:solidFill>
                  <a:srgbClr val="7030A0"/>
                </a:solidFill>
                <a:cs typeface="Calibri Light"/>
              </a:rPr>
              <a:t> </a:t>
            </a:r>
            <a:r>
              <a:rPr lang="ru-RU" sz="4000" b="1" dirty="0">
                <a:solidFill>
                  <a:srgbClr val="7030A0"/>
                </a:solidFill>
                <a:latin typeface="Times New Roman"/>
                <a:cs typeface="Calibri Light"/>
              </a:rPr>
              <a:t>Рисование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892815" y="765802"/>
            <a:ext cx="10043375" cy="94916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ru-RU" sz="3200" b="1" dirty="0">
              <a:cs typeface="Calibri" panose="020F0502020204030204"/>
            </a:endParaRPr>
          </a:p>
          <a:p>
            <a:pPr marL="571500" indent="-342900">
              <a:lnSpc>
                <a:spcPct val="100000"/>
              </a:lnSpc>
              <a:buFont typeface="Wingdings" panose="020B0604020202020204" pitchFamily="34" charset="0"/>
              <a:buChar char="ü"/>
            </a:pPr>
            <a:r>
              <a:rPr lang="ru-RU" sz="2000" b="1" dirty="0">
                <a:latin typeface="Times New Roman"/>
                <a:ea typeface="+mn-lt"/>
                <a:cs typeface="+mn-lt"/>
              </a:rPr>
              <a:t>Пальчиками</a:t>
            </a:r>
          </a:p>
          <a:p>
            <a:pPr marL="571500" indent="-342900">
              <a:lnSpc>
                <a:spcPct val="100000"/>
              </a:lnSpc>
              <a:buFont typeface="Wingdings" panose="020B0604020202020204" pitchFamily="34" charset="0"/>
              <a:buChar char="ü"/>
            </a:pPr>
            <a:r>
              <a:rPr lang="ru-RU" sz="2000" b="1" dirty="0">
                <a:latin typeface="Times New Roman"/>
                <a:ea typeface="+mn-lt"/>
                <a:cs typeface="+mn-lt"/>
              </a:rPr>
              <a:t>Ватными палочками</a:t>
            </a:r>
          </a:p>
          <a:p>
            <a:pPr marL="571500" indent="-342900">
              <a:lnSpc>
                <a:spcPct val="100000"/>
              </a:lnSpc>
              <a:buFont typeface="Wingdings" panose="020B0604020202020204" pitchFamily="34" charset="0"/>
              <a:buChar char="ü"/>
            </a:pPr>
            <a:r>
              <a:rPr lang="ru-RU" sz="2000" b="1" dirty="0">
                <a:latin typeface="Times New Roman"/>
                <a:ea typeface="+mn-lt"/>
                <a:cs typeface="+mn-lt"/>
              </a:rPr>
              <a:t>Тычок жесткой полусухой кистью</a:t>
            </a:r>
          </a:p>
          <a:p>
            <a:pPr marL="571500" indent="-342900">
              <a:lnSpc>
                <a:spcPct val="100000"/>
              </a:lnSpc>
              <a:buFont typeface="Wingdings" panose="020B0604020202020204" pitchFamily="34" charset="0"/>
              <a:buChar char="ü"/>
            </a:pPr>
            <a:r>
              <a:rPr lang="ru-RU" sz="2000" b="1" dirty="0">
                <a:latin typeface="Times New Roman"/>
                <a:ea typeface="+mn-lt"/>
                <a:cs typeface="+mn-lt"/>
              </a:rPr>
              <a:t>Ладошками</a:t>
            </a:r>
          </a:p>
          <a:p>
            <a:pPr marL="571500" indent="-342900">
              <a:lnSpc>
                <a:spcPct val="100000"/>
              </a:lnSpc>
              <a:buFont typeface="Wingdings" panose="020B0604020202020204" pitchFamily="34" charset="0"/>
              <a:buChar char="ü"/>
            </a:pPr>
            <a:r>
              <a:rPr lang="ru-RU" sz="2000" b="1" dirty="0">
                <a:latin typeface="Times New Roman"/>
                <a:ea typeface="+mn-lt"/>
                <a:cs typeface="+mn-lt"/>
              </a:rPr>
              <a:t>Рисование нитками-монотипия</a:t>
            </a:r>
          </a:p>
          <a:p>
            <a:pPr marL="571500" indent="-342900">
              <a:lnSpc>
                <a:spcPct val="100000"/>
              </a:lnSpc>
              <a:buFont typeface="Wingdings" panose="020B0604020202020204" pitchFamily="34" charset="0"/>
              <a:buChar char="ü"/>
            </a:pPr>
            <a:r>
              <a:rPr lang="ru-RU" sz="2000" b="1" dirty="0">
                <a:latin typeface="Times New Roman"/>
                <a:ea typeface="+mn-lt"/>
                <a:cs typeface="+mn-lt"/>
              </a:rPr>
              <a:t>Оттиск поролоном</a:t>
            </a:r>
          </a:p>
          <a:p>
            <a:pPr marL="571500" indent="-342900">
              <a:lnSpc>
                <a:spcPct val="100000"/>
              </a:lnSpc>
              <a:buFont typeface="Wingdings" panose="020B0604020202020204" pitchFamily="34" charset="0"/>
              <a:buChar char="ü"/>
            </a:pPr>
            <a:r>
              <a:rPr lang="ru-RU" sz="2000" b="1" dirty="0">
                <a:latin typeface="Times New Roman"/>
                <a:ea typeface="+mn-lt"/>
                <a:cs typeface="+mn-lt"/>
              </a:rPr>
              <a:t>Печать по трафарету</a:t>
            </a:r>
          </a:p>
          <a:p>
            <a:pPr marL="571500" indent="-342900">
              <a:lnSpc>
                <a:spcPct val="100000"/>
              </a:lnSpc>
              <a:buFont typeface="Wingdings" panose="020B0604020202020204" pitchFamily="34" charset="0"/>
              <a:buChar char="ü"/>
            </a:pPr>
            <a:r>
              <a:rPr lang="ru-RU" sz="2000" b="1" dirty="0" err="1">
                <a:latin typeface="Times New Roman"/>
                <a:cs typeface="Calibri"/>
              </a:rPr>
              <a:t>Набрызг</a:t>
            </a:r>
            <a:endParaRPr lang="ru-RU" sz="2000" b="1">
              <a:latin typeface="Times New Roman"/>
              <a:cs typeface="Calibri"/>
            </a:endParaRPr>
          </a:p>
          <a:p>
            <a:pPr marL="571500" indent="-342900">
              <a:lnSpc>
                <a:spcPct val="100000"/>
              </a:lnSpc>
              <a:buFont typeface="Wingdings" panose="020B0604020202020204" pitchFamily="34" charset="0"/>
              <a:buChar char="ü"/>
            </a:pPr>
            <a:r>
              <a:rPr lang="ru-RU" sz="2000" b="1" dirty="0" err="1">
                <a:latin typeface="Times New Roman"/>
                <a:cs typeface="Calibri"/>
              </a:rPr>
              <a:t>Кляксография</a:t>
            </a:r>
            <a:r>
              <a:rPr lang="ru-RU" sz="2000" b="1" dirty="0">
                <a:latin typeface="Times New Roman"/>
                <a:cs typeface="Calibri"/>
              </a:rPr>
              <a:t> (обычная и трубочкой)</a:t>
            </a:r>
          </a:p>
          <a:p>
            <a:pPr marL="571500" indent="-342900">
              <a:lnSpc>
                <a:spcPct val="100000"/>
              </a:lnSpc>
              <a:buFont typeface="Wingdings" panose="020B0604020202020204" pitchFamily="34" charset="0"/>
              <a:buChar char="ü"/>
            </a:pPr>
            <a:r>
              <a:rPr lang="ru-RU" sz="2000" b="1" dirty="0">
                <a:latin typeface="Times New Roman"/>
                <a:ea typeface="+mn-lt"/>
                <a:cs typeface="+mn-lt"/>
              </a:rPr>
              <a:t>Рисование зубочисткой</a:t>
            </a:r>
            <a:endParaRPr lang="ru-RU" sz="2000" b="1">
              <a:latin typeface="Times New Roman"/>
              <a:cs typeface="Calibri"/>
            </a:endParaRPr>
          </a:p>
          <a:p>
            <a:pPr indent="0">
              <a:lnSpc>
                <a:spcPct val="100000"/>
              </a:lnSpc>
            </a:pPr>
            <a:endParaRPr lang="ru-RU" sz="1800" b="1" dirty="0">
              <a:latin typeface="Calibri Light"/>
              <a:cs typeface="Calibri"/>
            </a:endParaRPr>
          </a:p>
          <a:p>
            <a:pPr indent="0">
              <a:lnSpc>
                <a:spcPct val="100000"/>
              </a:lnSpc>
            </a:pPr>
            <a:endParaRPr lang="ru-RU" sz="1800" b="1" dirty="0">
              <a:latin typeface="Calibri Ligh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26643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38"/>
    </mc:Choice>
    <mc:Fallback xmlns="">
      <p:transition spd="slow" advTm="19138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xmlns="" id="{2D2B266D-3625-4584-A5C3-7D3F672CFF3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xmlns="" id="{A5D2A5D1-BA0D-47D3-B051-DA7743C46E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Рисунок 9" descr="Изображение выглядит как тарелка, стол, человек, еда&#10;&#10;Автоматически созданное описание">
            <a:extLst>
              <a:ext uri="{FF2B5EF4-FFF2-40B4-BE49-F238E27FC236}">
                <a16:creationId xmlns:a16="http://schemas.microsoft.com/office/drawing/2014/main" xmlns="" id="{1C4B2D5E-13E9-E4F8-65F6-16A5F70D6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407988"/>
            <a:ext cx="2724150" cy="2724150"/>
          </a:xfrm>
          <a:prstGeom prst="rect">
            <a:avLst/>
          </a:prstGeom>
        </p:spPr>
      </p:pic>
      <p:pic>
        <p:nvPicPr>
          <p:cNvPr id="4" name="Рисунок 4" descr="Изображение выглядит как текст, растение&#10;&#10;Автоматически созданное описание">
            <a:extLst>
              <a:ext uri="{FF2B5EF4-FFF2-40B4-BE49-F238E27FC236}">
                <a16:creationId xmlns:a16="http://schemas.microsoft.com/office/drawing/2014/main" xmlns="" id="{52026F43-9449-883F-2259-30D340322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209925"/>
            <a:ext cx="2724150" cy="1790700"/>
          </a:xfrm>
          <a:prstGeom prst="rect">
            <a:avLst/>
          </a:prstGeom>
        </p:spPr>
      </p:pic>
      <p:pic>
        <p:nvPicPr>
          <p:cNvPr id="6" name="Рисунок 6" descr="Изображение выглядит как син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6DB7CB17-B993-FD46-A610-02B866F939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2125" y="407988"/>
            <a:ext cx="3267075" cy="2141538"/>
          </a:xfrm>
          <a:prstGeom prst="rect">
            <a:avLst/>
          </a:prstGeo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xmlns="" id="{93394981-1493-C106-3C1D-FB1EB1762D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2125" y="2627313"/>
            <a:ext cx="3267075" cy="2373313"/>
          </a:xfrm>
          <a:prstGeom prst="rect">
            <a:avLst/>
          </a:prstGeom>
        </p:spPr>
      </p:pic>
      <p:pic>
        <p:nvPicPr>
          <p:cNvPr id="8" name="Рисунок 8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D7D3EE2B-BBCA-2E18-C0EA-DB6F5E7360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6988" y="407988"/>
            <a:ext cx="2225675" cy="1619250"/>
          </a:xfrm>
          <a:prstGeom prst="rect">
            <a:avLst/>
          </a:prstGeom>
        </p:spPr>
      </p:pic>
      <p:pic>
        <p:nvPicPr>
          <p:cNvPr id="2" name="Рисунок 2" descr="Изображение выглядит как человек, внутренний, зеленый&#10;&#10;Автоматически созданное описание">
            <a:extLst>
              <a:ext uri="{FF2B5EF4-FFF2-40B4-BE49-F238E27FC236}">
                <a16:creationId xmlns:a16="http://schemas.microsoft.com/office/drawing/2014/main" xmlns="" id="{EC5F5B98-2358-C04E-DFA3-8D1893B135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6988" y="2105025"/>
            <a:ext cx="2225675" cy="1409700"/>
          </a:xfrm>
          <a:prstGeom prst="rect">
            <a:avLst/>
          </a:prstGeom>
        </p:spPr>
      </p:pic>
      <p:pic>
        <p:nvPicPr>
          <p:cNvPr id="10" name="Рисунок 10" descr="Изображение выглядит как дерево&#10;&#10;Автоматически созданное описание">
            <a:extLst>
              <a:ext uri="{FF2B5EF4-FFF2-40B4-BE49-F238E27FC236}">
                <a16:creationId xmlns:a16="http://schemas.microsoft.com/office/drawing/2014/main" xmlns="" id="{6CDE1455-2586-F8D6-9392-B62448727A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6988" y="3595688"/>
            <a:ext cx="2225675" cy="1406525"/>
          </a:xfrm>
          <a:prstGeom prst="rect">
            <a:avLst/>
          </a:prstGeom>
        </p:spPr>
      </p:pic>
      <p:pic>
        <p:nvPicPr>
          <p:cNvPr id="11" name="Рисунок 11">
            <a:extLst>
              <a:ext uri="{FF2B5EF4-FFF2-40B4-BE49-F238E27FC236}">
                <a16:creationId xmlns:a16="http://schemas.microsoft.com/office/drawing/2014/main" xmlns="" id="{18C762B5-86E2-8351-CC5B-0230CF1C789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82038" y="407988"/>
            <a:ext cx="3205163" cy="2360613"/>
          </a:xfrm>
          <a:prstGeom prst="rect">
            <a:avLst/>
          </a:prstGeom>
        </p:spPr>
      </p:pic>
      <p:pic>
        <p:nvPicPr>
          <p:cNvPr id="5" name="Рисунок 5" descr="Изображение выглядит как человек, внутренний, красный, питание&#10;&#10;Автоматически созданное описание">
            <a:extLst>
              <a:ext uri="{FF2B5EF4-FFF2-40B4-BE49-F238E27FC236}">
                <a16:creationId xmlns:a16="http://schemas.microsoft.com/office/drawing/2014/main" xmlns="" id="{C42028B9-B757-AA95-05DC-8ACF1F448B4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82038" y="2846388"/>
            <a:ext cx="3205163" cy="215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39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35"/>
    </mc:Choice>
    <mc:Fallback xmlns="">
      <p:transition spd="slow" advTm="20935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Times New Roman"/>
                <a:cs typeface="Calibri Light"/>
              </a:rPr>
              <a:t>            </a:t>
            </a:r>
            <a:r>
              <a:rPr lang="ru-RU" sz="4000" dirty="0">
                <a:solidFill>
                  <a:srgbClr val="7030A0"/>
                </a:solidFill>
                <a:latin typeface="Times New Roman"/>
                <a:cs typeface="Calibri Light"/>
              </a:rPr>
              <a:t>               </a:t>
            </a:r>
            <a:r>
              <a:rPr lang="ru-RU" sz="4000" b="1" dirty="0">
                <a:solidFill>
                  <a:srgbClr val="7030A0"/>
                </a:solidFill>
                <a:latin typeface="Times New Roman"/>
                <a:cs typeface="Calibri Light"/>
              </a:rPr>
              <a:t>Аппликация</a:t>
            </a:r>
            <a:endParaRPr lang="ru-RU" sz="4000" b="1" dirty="0">
              <a:solidFill>
                <a:srgbClr val="7030A0"/>
              </a:solidFill>
              <a:latin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986565" y="1868555"/>
            <a:ext cx="957115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z="3200" b="1" dirty="0">
                <a:latin typeface="Times New Roman"/>
                <a:ea typeface="+mn-lt"/>
                <a:cs typeface="+mn-lt"/>
              </a:rPr>
              <a:t>Из бумаги</a:t>
            </a:r>
            <a:endParaRPr lang="ru-RU" sz="3200" b="1">
              <a:latin typeface="Times New Roman"/>
              <a:cs typeface="Calibri" panose="020F0502020204030204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Картона</a:t>
            </a:r>
            <a:endParaRPr lang="ru-RU" sz="3200" b="1">
              <a:latin typeface="Times New Roman"/>
              <a:cs typeface="Calibri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Из природных материалов (шишек,</a:t>
            </a:r>
            <a:endParaRPr lang="ru-RU" sz="3200" b="1">
              <a:latin typeface="Times New Roman"/>
              <a:cs typeface="Calibri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листьев, семян и т.д.)</a:t>
            </a:r>
            <a:endParaRPr lang="ru-RU" sz="3200" b="1">
              <a:latin typeface="Times New Roman"/>
              <a:cs typeface="Calibri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Из круп и макарон</a:t>
            </a:r>
            <a:endParaRPr lang="ru-RU" sz="3200" b="1">
              <a:latin typeface="Times New Roman"/>
              <a:cs typeface="Calibri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Из ленты, ниток и ткани</a:t>
            </a:r>
            <a:endParaRPr lang="ru-RU" sz="3200" b="1" dirty="0">
              <a:latin typeface="Times New Roman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46623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06"/>
    </mc:Choice>
    <mc:Fallback xmlns="">
      <p:transition spd="slow" advTm="19006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1245" y="690096"/>
            <a:ext cx="9270643" cy="1336295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7030A0"/>
                </a:solidFill>
                <a:latin typeface="Times New Roman"/>
                <a:ea typeface="+mj-lt"/>
                <a:cs typeface="+mj-lt"/>
              </a:rPr>
              <a:t>Виды аппликаций по способу</a:t>
            </a:r>
            <a:endParaRPr lang="ru-RU" b="1">
              <a:solidFill>
                <a:srgbClr val="7030A0"/>
              </a:solidFill>
              <a:latin typeface="Times New Roman"/>
              <a:cs typeface="Calibri Light"/>
            </a:endParaRPr>
          </a:p>
          <a:p>
            <a:r>
              <a:rPr lang="ru-RU" sz="4000" b="1" dirty="0">
                <a:solidFill>
                  <a:srgbClr val="7030A0"/>
                </a:solidFill>
                <a:latin typeface="Times New Roman"/>
                <a:ea typeface="+mj-lt"/>
                <a:cs typeface="+mj-lt"/>
              </a:rPr>
              <a:t>расположения</a:t>
            </a:r>
            <a:endParaRPr lang="ru-RU" b="1" dirty="0">
              <a:solidFill>
                <a:srgbClr val="7030A0"/>
              </a:solidFill>
              <a:latin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2116933" y="2027331"/>
            <a:ext cx="952822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3200" b="1" dirty="0">
                <a:latin typeface="Times New Roman"/>
                <a:ea typeface="+mn-lt"/>
                <a:cs typeface="+mn-lt"/>
              </a:rPr>
              <a:t>Традиционный (последовательное</a:t>
            </a:r>
            <a:endParaRPr lang="ru-RU" sz="3200" b="1">
              <a:latin typeface="Times New Roman"/>
              <a:cs typeface="Calibri" panose="020F0502020204030204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наклеивание деталей</a:t>
            </a: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Мозаика</a:t>
            </a:r>
            <a:endParaRPr lang="ru-RU" sz="3200" b="1">
              <a:latin typeface="Times New Roman"/>
              <a:cs typeface="Calibri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Коллаж</a:t>
            </a:r>
            <a:endParaRPr lang="ru-RU" sz="3200" b="1">
              <a:latin typeface="Times New Roman"/>
              <a:cs typeface="Calibri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Обрывная</a:t>
            </a:r>
            <a:endParaRPr lang="ru-RU" sz="3200" b="1">
              <a:latin typeface="Times New Roman"/>
              <a:cs typeface="Calibri"/>
            </a:endParaRP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Силуэтная</a:t>
            </a:r>
            <a:endParaRPr lang="ru-RU" sz="3200" b="1" dirty="0">
              <a:latin typeface="Times New Roman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861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57"/>
    </mc:Choice>
    <mc:Fallback xmlns="">
      <p:transition spd="slow" advTm="18957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123</Words>
  <Application>Microsoft Office PowerPoint</Application>
  <PresentationFormat>Широкоэкранный</PresentationFormat>
  <Paragraphs>74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Segoe UI</vt:lpstr>
      <vt:lpstr>Times New Roman</vt:lpstr>
      <vt:lpstr>Wingdings</vt:lpstr>
      <vt:lpstr>Тема Office</vt:lpstr>
      <vt:lpstr>Сотворчество воспитателя и детей в продуктивных видах деятельности</vt:lpstr>
      <vt:lpstr>"Основной закон детской природы можно выразить так: ребенок нуждается в деятельности непрестанно и утомляется не деятельностью, а ее однообразием или односторонностью"                                                                                                                                                                (К.Д. Ушинский)                                                                                                        </vt:lpstr>
      <vt:lpstr>Презентация PowerPoint</vt:lpstr>
      <vt:lpstr>                   Сотворчество педагога</vt:lpstr>
      <vt:lpstr>                 Продуктивная деятельность</vt:lpstr>
      <vt:lpstr>                                Рисование</vt:lpstr>
      <vt:lpstr>Презентация PowerPoint</vt:lpstr>
      <vt:lpstr>                           Аппликация</vt:lpstr>
      <vt:lpstr>Виды аппликаций по способу расположения</vt:lpstr>
      <vt:lpstr>Презентация PowerPoint</vt:lpstr>
      <vt:lpstr>                                    Лепка</vt:lpstr>
      <vt:lpstr>Презентация PowerPoint</vt:lpstr>
      <vt:lpstr>                     Материалы для лепки</vt:lpstr>
      <vt:lpstr>               Конструирование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Зайнал</cp:lastModifiedBy>
  <cp:revision>1031</cp:revision>
  <dcterms:created xsi:type="dcterms:W3CDTF">2022-12-05T14:31:33Z</dcterms:created>
  <dcterms:modified xsi:type="dcterms:W3CDTF">2024-05-22T14:05:27Z</dcterms:modified>
</cp:coreProperties>
</file>