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72" r:id="rId3"/>
    <p:sldId id="258" r:id="rId4"/>
    <p:sldId id="260" r:id="rId5"/>
    <p:sldId id="271" r:id="rId6"/>
    <p:sldId id="261" r:id="rId7"/>
    <p:sldId id="262" r:id="rId8"/>
    <p:sldId id="263" r:id="rId9"/>
    <p:sldId id="264" r:id="rId10"/>
    <p:sldId id="270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219" autoAdjust="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F88E5D-210A-48CE-B742-D3BA42DAE13A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2C1AA9-08A5-4DD3-96C0-6DAB1F4536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059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C1AA9-08A5-4DD3-96C0-6DAB1F45368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378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FA51A6D-73A5-4810-8A6E-3596910F23B6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76B4161-AB8D-467D-B2B6-C30CE14268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1A6D-73A5-4810-8A6E-3596910F23B6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4161-AB8D-467D-B2B6-C30CE14268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1A6D-73A5-4810-8A6E-3596910F23B6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4161-AB8D-467D-B2B6-C30CE14268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FA51A6D-73A5-4810-8A6E-3596910F23B6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76B4161-AB8D-467D-B2B6-C30CE14268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FA51A6D-73A5-4810-8A6E-3596910F23B6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76B4161-AB8D-467D-B2B6-C30CE14268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1A6D-73A5-4810-8A6E-3596910F23B6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4161-AB8D-467D-B2B6-C30CE14268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1A6D-73A5-4810-8A6E-3596910F23B6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4161-AB8D-467D-B2B6-C30CE14268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FA51A6D-73A5-4810-8A6E-3596910F23B6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76B4161-AB8D-467D-B2B6-C30CE14268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1A6D-73A5-4810-8A6E-3596910F23B6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4161-AB8D-467D-B2B6-C30CE14268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FA51A6D-73A5-4810-8A6E-3596910F23B6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76B4161-AB8D-467D-B2B6-C30CE14268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FA51A6D-73A5-4810-8A6E-3596910F23B6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76B4161-AB8D-467D-B2B6-C30CE14268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FA51A6D-73A5-4810-8A6E-3596910F23B6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76B4161-AB8D-467D-B2B6-C30CE14268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png"/><Relationship Id="rId9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Информационно-просветительская онлайн-презентация «Н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етрадиционные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техники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рисования»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0" y="2143116"/>
            <a:ext cx="3857652" cy="500066"/>
          </a:xfrm>
        </p:spPr>
        <p:txBody>
          <a:bodyPr/>
          <a:lstStyle/>
          <a:p>
            <a:r>
              <a:rPr lang="ru-RU" dirty="0" smtClean="0">
                <a:latin typeface="Segoe Print" pitchFamily="2" charset="0"/>
              </a:rPr>
              <a:t>Консультация для родителей</a:t>
            </a:r>
            <a:endParaRPr lang="ru-RU" dirty="0">
              <a:latin typeface="Segoe Print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86512" y="4214818"/>
            <a:ext cx="26356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Segoe Print" pitchFamily="2" charset="0"/>
              </a:rPr>
              <a:t>Составила воспитатель 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Segoe Print" pitchFamily="2" charset="0"/>
              </a:rPr>
              <a:t>Магомедова З.М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Segoe Print" pitchFamily="2" charset="0"/>
              </a:rPr>
              <a:t>.</a:t>
            </a:r>
            <a:endParaRPr lang="ru-RU" sz="1400" dirty="0">
              <a:solidFill>
                <a:schemeClr val="accent2">
                  <a:lumMod val="50000"/>
                </a:schemeClr>
              </a:solidFill>
              <a:latin typeface="Segoe Print" pitchFamily="2" charset="0"/>
            </a:endParaRPr>
          </a:p>
        </p:txBody>
      </p:sp>
      <p:pic>
        <p:nvPicPr>
          <p:cNvPr id="11267" name="Picture 3" descr="C:\Users\User\Desktop\Screenshot_2018-11-25-22-11-00-01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6050" y="3429000"/>
            <a:ext cx="3344451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357166"/>
            <a:ext cx="4214842" cy="6318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Печать </a:t>
            </a:r>
            <a:endParaRPr lang="ru-RU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10242" name="Picture 2" descr="C:\Users\User\Desktop\фото нетрад. техника\20181125_132054-01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414" y="1857364"/>
            <a:ext cx="2451902" cy="17144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100010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Segoe Print" pitchFamily="2" charset="0"/>
              </a:rPr>
              <a:t>Печать природным материалом (листьями) + использование техники монотипия пейзажная </a:t>
            </a:r>
            <a:endParaRPr lang="ru-RU" sz="1600" dirty="0">
              <a:solidFill>
                <a:schemeClr val="accent4">
                  <a:lumMod val="50000"/>
                </a:schemeClr>
              </a:solidFill>
              <a:latin typeface="Segoe Prin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1934" y="17859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Segoe Print" pitchFamily="2" charset="0"/>
              </a:rPr>
              <a:t>Тычок ватной палочкой – «пуантилизм»</a:t>
            </a:r>
            <a:endParaRPr lang="ru-RU" dirty="0">
              <a:solidFill>
                <a:srgbClr val="0070C0"/>
              </a:solidFill>
              <a:latin typeface="Segoe Print" pitchFamily="2" charset="0"/>
            </a:endParaRPr>
          </a:p>
        </p:txBody>
      </p:sp>
      <p:pic>
        <p:nvPicPr>
          <p:cNvPr id="10243" name="Picture 3" descr="C:\Users\User\Desktop\фото нетрад. техника\20181124_205031-01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16" y="3786190"/>
            <a:ext cx="1565424" cy="2250297"/>
          </a:xfrm>
          <a:prstGeom prst="rect">
            <a:avLst/>
          </a:prstGeom>
          <a:noFill/>
        </p:spPr>
      </p:pic>
      <p:pic>
        <p:nvPicPr>
          <p:cNvPr id="10244" name="Picture 4" descr="C:\Users\User\Desktop\фото нетрад. техника\20181124_212540-01.jpe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4" y="2857496"/>
            <a:ext cx="2211651" cy="321471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7158" y="4000504"/>
            <a:ext cx="25003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Материалы: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лист белой или тонированной бумаги;</a:t>
            </a: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гуашь;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штампы;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кисть, ватные палочки и прочее.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85728"/>
            <a:ext cx="7467600" cy="6318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Монотипия</a:t>
            </a:r>
            <a:endParaRPr lang="ru-RU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9218" name="Picture 2" descr="C:\Users\User\Desktop\фото нетрад. техника\20181124_214804-01-01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0694" y="1285860"/>
            <a:ext cx="2358083" cy="1941448"/>
          </a:xfrm>
          <a:prstGeom prst="rect">
            <a:avLst/>
          </a:prstGeom>
          <a:noFill/>
        </p:spPr>
      </p:pic>
      <p:pic>
        <p:nvPicPr>
          <p:cNvPr id="9219" name="Picture 3" descr="C:\Users\User\Desktop\фото нетрад. техника\20181125_113943-01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4810" y="3714752"/>
            <a:ext cx="2553349" cy="1857388"/>
          </a:xfrm>
          <a:prstGeom prst="rect">
            <a:avLst/>
          </a:prstGeom>
          <a:noFill/>
        </p:spPr>
      </p:pic>
      <p:pic>
        <p:nvPicPr>
          <p:cNvPr id="9220" name="Picture 4" descr="C:\Users\User\Desktop\фото нетрад. техника\20181125_112634-01.jpe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203645" y="582249"/>
            <a:ext cx="2379016" cy="335761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3929066"/>
            <a:ext cx="39290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Материалы: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лист белой или тонированной бумаги;</a:t>
            </a: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гуашь или акварельные краски;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кисть.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467600" cy="631844"/>
          </a:xfrm>
        </p:spPr>
        <p:txBody>
          <a:bodyPr/>
          <a:lstStyle/>
          <a:p>
            <a:pPr algn="ctr"/>
            <a:r>
              <a:rPr lang="ru-RU" dirty="0" err="1" smtClean="0"/>
              <a:t>Набрызг</a:t>
            </a: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395039" y="4249035"/>
            <a:ext cx="221157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 descr="C:\Users\User\Desktop\фото нетрад. техника\20181125_114615-01-01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827032" y="1138157"/>
            <a:ext cx="1719482" cy="2157763"/>
          </a:xfrm>
          <a:prstGeom prst="rect">
            <a:avLst/>
          </a:prstGeom>
          <a:noFill/>
        </p:spPr>
      </p:pic>
      <p:pic>
        <p:nvPicPr>
          <p:cNvPr id="4102" name="Picture 6" descr="C:\Users\User\Desktop\фото нетрад. техника\20181125_115310-01.jpe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8926" y="1500174"/>
            <a:ext cx="1440941" cy="1430776"/>
          </a:xfrm>
          <a:prstGeom prst="rect">
            <a:avLst/>
          </a:prstGeom>
          <a:noFill/>
        </p:spPr>
      </p:pic>
      <p:pic>
        <p:nvPicPr>
          <p:cNvPr id="4103" name="Picture 7" descr="C:\Users\User\Desktop\фото нетрад. техника\20181125_122015-01.jpe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3571876"/>
            <a:ext cx="3317798" cy="230422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214942" y="857232"/>
            <a:ext cx="32861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Материалы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лист белой или тонированной бумаги;</a:t>
            </a: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акварельные или гуашевые краски;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жесткая кисть или щетка;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кусочек плотного картона или деревянная палочка.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7467600" cy="6318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«</a:t>
            </a:r>
            <a:r>
              <a:rPr lang="ru-RU" dirty="0" err="1" smtClean="0">
                <a:solidFill>
                  <a:srgbClr val="C00000"/>
                </a:solidFill>
                <a:latin typeface="Segoe Print" pitchFamily="2" charset="0"/>
              </a:rPr>
              <a:t>По-сырому</a:t>
            </a:r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»</a:t>
            </a:r>
            <a:endParaRPr lang="ru-RU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074" name="Picture 2" descr="C:\Users\User\Desktop\фото нетрад. техника\20181125_144300-01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70" y="1214422"/>
            <a:ext cx="2809278" cy="2071702"/>
          </a:xfrm>
          <a:prstGeom prst="rect">
            <a:avLst/>
          </a:prstGeom>
          <a:noFill/>
        </p:spPr>
      </p:pic>
      <p:pic>
        <p:nvPicPr>
          <p:cNvPr id="3075" name="Picture 3" descr="C:\Users\User\Desktop\фото нетрад. техника\20181125_145306-01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12" y="3714752"/>
            <a:ext cx="2228283" cy="1500198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82" y="4572008"/>
            <a:ext cx="1857388" cy="191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C:\Users\User\Desktop\фото нетрад. техника\20181125_133930-01.jpe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496" y="2928934"/>
            <a:ext cx="2441623" cy="1431663"/>
          </a:xfrm>
          <a:prstGeom prst="rect">
            <a:avLst/>
          </a:prstGeom>
          <a:noFill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4572008"/>
            <a:ext cx="1902273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42910" y="1142984"/>
            <a:ext cx="36433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Материалы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лист белой (акварельной) или тонированной бумаги;</a:t>
            </a: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акварельные краски;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кисть;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губка для смачивания листа бумаги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фото нетрад. техника\20181124_200009-01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3429000"/>
            <a:ext cx="1509664" cy="180431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14290"/>
            <a:ext cx="5614998" cy="70328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Тычок сухой кистью</a:t>
            </a:r>
            <a:endParaRPr lang="ru-RU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2051" name="Picture 3" descr="C:\Users\User\Desktop\фото нетрад. техника\20181124_202052-01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4810" y="1428736"/>
            <a:ext cx="3500462" cy="371064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1214422"/>
            <a:ext cx="30003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Материалы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Лист белой или тонированной бумаги;</a:t>
            </a: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гуашь;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кисть (щетина).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642918"/>
            <a:ext cx="7858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70C0"/>
                </a:solidFill>
                <a:latin typeface="Comic Sans MS" pitchFamily="66" charset="0"/>
              </a:rPr>
              <a:t>Уважаемые родители!</a:t>
            </a:r>
          </a:p>
          <a:p>
            <a:pPr algn="ctr"/>
            <a:r>
              <a:rPr lang="ru-RU" sz="3600" dirty="0" smtClean="0">
                <a:solidFill>
                  <a:srgbClr val="0070C0"/>
                </a:solidFill>
                <a:latin typeface="Comic Sans MS" pitchFamily="66" charset="0"/>
              </a:rPr>
              <a:t>Спасибо за </a:t>
            </a:r>
          </a:p>
          <a:p>
            <a:pPr algn="ctr"/>
            <a:r>
              <a:rPr lang="ru-RU" sz="3600" dirty="0" smtClean="0">
                <a:latin typeface="Comic Sans MS" pitchFamily="66" charset="0"/>
              </a:rPr>
              <a:t>  </a:t>
            </a:r>
            <a:r>
              <a:rPr lang="ru-RU" sz="3600" dirty="0" smtClean="0">
                <a:solidFill>
                  <a:srgbClr val="C00000"/>
                </a:solidFill>
                <a:latin typeface="Comic Sans MS" pitchFamily="66" charset="0"/>
              </a:rPr>
              <a:t>Внимание!!!</a:t>
            </a:r>
            <a:endParaRPr lang="ru-RU" sz="36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2500306"/>
            <a:ext cx="6508512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solidFill>
                  <a:srgbClr val="92D050"/>
                </a:solidFill>
                <a:latin typeface="Comic Sans MS" pitchFamily="66" charset="0"/>
              </a:rPr>
              <a:t> И моё вам пожелание:</a:t>
            </a:r>
          </a:p>
          <a:p>
            <a:pPr algn="ctr"/>
            <a:r>
              <a:rPr lang="ru-RU" sz="3600" dirty="0" smtClean="0">
                <a:solidFill>
                  <a:srgbClr val="C00000"/>
                </a:solidFill>
                <a:latin typeface="Comic Sans MS" pitchFamily="66" charset="0"/>
              </a:rPr>
              <a:t>«Удачных экспериментов </a:t>
            </a:r>
          </a:p>
          <a:p>
            <a:pPr algn="ctr"/>
            <a:r>
              <a:rPr lang="ru-RU" sz="3600" dirty="0" smtClean="0">
                <a:solidFill>
                  <a:srgbClr val="C00000"/>
                </a:solidFill>
                <a:latin typeface="Comic Sans MS" pitchFamily="66" charset="0"/>
              </a:rPr>
              <a:t>в нетрадиционных техниках</a:t>
            </a:r>
          </a:p>
          <a:p>
            <a:pPr algn="ctr"/>
            <a:r>
              <a:rPr lang="ru-RU" sz="3600" dirty="0" smtClean="0">
                <a:solidFill>
                  <a:srgbClr val="C00000"/>
                </a:solidFill>
                <a:latin typeface="Comic Sans MS" pitchFamily="66" charset="0"/>
              </a:rPr>
              <a:t>рисования</a:t>
            </a:r>
          </a:p>
          <a:p>
            <a:pPr algn="ctr"/>
            <a:r>
              <a:rPr lang="ru-RU" sz="3600" dirty="0" smtClean="0">
                <a:solidFill>
                  <a:srgbClr val="C00000"/>
                </a:solidFill>
                <a:latin typeface="Comic Sans MS" pitchFamily="66" charset="0"/>
              </a:rPr>
              <a:t>с вместе с детьми!!!</a:t>
            </a:r>
            <a:endParaRPr lang="ru-RU" sz="36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4338" name="Picture 2" descr="C:\Users\User\Desktop\Screenshot_2018-11-25-22-50-12-01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8522">
            <a:off x="428596" y="4786322"/>
            <a:ext cx="1714512" cy="1511399"/>
          </a:xfrm>
          <a:prstGeom prst="rect">
            <a:avLst/>
          </a:prstGeom>
          <a:noFill/>
        </p:spPr>
      </p:pic>
      <p:pic>
        <p:nvPicPr>
          <p:cNvPr id="6" name="Picture 2" descr="C:\Users\User\Desktop\Screenshot_2018-11-25-22-29-57-01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43682">
            <a:off x="6929454" y="1214422"/>
            <a:ext cx="1643074" cy="1318631"/>
          </a:xfrm>
          <a:prstGeom prst="rect">
            <a:avLst/>
          </a:prstGeom>
          <a:noFill/>
        </p:spPr>
      </p:pic>
      <p:pic>
        <p:nvPicPr>
          <p:cNvPr id="14339" name="Picture 3" descr="C:\Users\User\Desktop\Screenshot_2018-11-25-22-33-52-01.jpe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629259">
            <a:off x="642910" y="1071546"/>
            <a:ext cx="1280502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71480"/>
            <a:ext cx="74295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Comic Sans MS" pitchFamily="66" charset="0"/>
                <a:cs typeface="Arial" pitchFamily="34" charset="0"/>
              </a:rPr>
              <a:t>Дети дошкольного возраста – это маленькие исследователи, открывающие для себя окружающий мир полный тайн и загадок. Накопление знаний, удивительные и порой неожиданные открытия ребёнка происходят через деятельность. Одной из наиболее доступных и близких видов деятельности для ребенка является изобразительная, художественно-продуктивная деятельность, а именно рисование:</a:t>
            </a:r>
          </a:p>
          <a:p>
            <a:pPr algn="just"/>
            <a:r>
              <a:rPr lang="ru-RU" dirty="0" smtClean="0">
                <a:latin typeface="Comic Sans MS" pitchFamily="66" charset="0"/>
                <a:cs typeface="Arial" pitchFamily="34" charset="0"/>
              </a:rPr>
              <a:t>                  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«Это правда! </a:t>
            </a:r>
          </a:p>
          <a:p>
            <a:pPr algn="just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                   Ну чего же тут скрывать? </a:t>
            </a:r>
          </a:p>
          <a:p>
            <a:pPr algn="just"/>
            <a:r>
              <a:rPr lang="ru-RU" dirty="0" smtClean="0">
                <a:solidFill>
                  <a:srgbClr val="FFC000"/>
                </a:solidFill>
                <a:latin typeface="Comic Sans MS" pitchFamily="66" charset="0"/>
                <a:cs typeface="Arial" pitchFamily="34" charset="0"/>
              </a:rPr>
              <a:t>                   Дети любят, </a:t>
            </a:r>
            <a:r>
              <a:rPr lang="ru-RU" dirty="0" smtClean="0">
                <a:solidFill>
                  <a:srgbClr val="92D050"/>
                </a:solidFill>
                <a:latin typeface="Comic Sans MS" pitchFamily="66" charset="0"/>
                <a:cs typeface="Arial" pitchFamily="34" charset="0"/>
              </a:rPr>
              <a:t>очень любят рисовать! </a:t>
            </a:r>
          </a:p>
          <a:p>
            <a:pPr algn="just"/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cs typeface="Arial" pitchFamily="34" charset="0"/>
              </a:rPr>
              <a:t>                   На бумаге, на 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асфальте, на стене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  <a:latin typeface="Comic Sans MS" pitchFamily="66" charset="0"/>
                <a:cs typeface="Arial" pitchFamily="34" charset="0"/>
              </a:rPr>
              <a:t>                   И в трамвае на окне!»   </a:t>
            </a:r>
          </a:p>
          <a:p>
            <a:pPr algn="r"/>
            <a:r>
              <a:rPr lang="ru-RU" i="1" dirty="0" smtClean="0">
                <a:latin typeface="Comic Sans MS" pitchFamily="66" charset="0"/>
                <a:cs typeface="Arial" pitchFamily="34" charset="0"/>
              </a:rPr>
              <a:t>Э.Успенский. </a:t>
            </a:r>
          </a:p>
          <a:p>
            <a:pPr algn="just"/>
            <a:r>
              <a:rPr lang="ru-RU" dirty="0" smtClean="0">
                <a:latin typeface="Comic Sans MS" pitchFamily="66" charset="0"/>
                <a:cs typeface="Arial" pitchFamily="34" charset="0"/>
              </a:rPr>
              <a:t>Потребность в рисовании заложена у детей на генетическом уровне, копируя окружающий мир, они изучают его. </a:t>
            </a:r>
          </a:p>
          <a:p>
            <a:pPr algn="just"/>
            <a:r>
              <a:rPr lang="ru-RU" dirty="0" smtClean="0">
                <a:latin typeface="Comic Sans MS" pitchFamily="66" charset="0"/>
                <a:cs typeface="Arial" pitchFamily="34" charset="0"/>
              </a:rPr>
              <a:t>Для выражения своих ярких впечатлений в рисунке не всегда достаточно стандартных способов изображения. Здесь на помощь приходят нетрадиционные техники рисования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428604"/>
            <a:ext cx="7786742" cy="415498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u="sng" dirty="0" smtClean="0">
                <a:solidFill>
                  <a:srgbClr val="FF0000"/>
                </a:solidFill>
                <a:latin typeface="Segoe Print" pitchFamily="2" charset="0"/>
                <a:cs typeface="Arial" pitchFamily="34" charset="0"/>
              </a:rPr>
              <a:t>Нетрадиционные техники рисования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Segoe Print" pitchFamily="2" charset="0"/>
                <a:cs typeface="Arial" pitchFamily="34" charset="0"/>
              </a:rPr>
              <a:t>для детей это: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новые  знания;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 игра;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эксперимент;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 снятие напряжения, страха;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фантазирование, творчество, самовыражение;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 умение планировать собственную деятельность; 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самостоятельность;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положительный настрой; 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высокая активность;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удивление;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 неожиданный, но всегда положительный результат!</a:t>
            </a:r>
          </a:p>
          <a:p>
            <a:pPr algn="just">
              <a:buClr>
                <a:srgbClr val="0070C0"/>
              </a:buClr>
            </a:pPr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8596" y="4929198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Занимаясь рисованием со своими детьми в домашних условиях и используя нетрадиционные материалы, вы вместе играете, путешествуете, общаетесь, развиваете в своем ребенке творческие навыки и просто получаете удовольствие!!!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643042" y="6286520"/>
            <a:ext cx="5857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  <a:cs typeface="Arial" pitchFamily="34" charset="0"/>
              </a:rPr>
              <a:t>РАССМОТРИМ  НЕКОТОРЫЕ ТЕХНИКИ:</a:t>
            </a:r>
          </a:p>
        </p:txBody>
      </p:sp>
      <p:pic>
        <p:nvPicPr>
          <p:cNvPr id="1050" name="Picture 26" descr="C:\Users\User\Desktop\Screenshot_2018-11-25-22-35-23-01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0825" y="1081468"/>
            <a:ext cx="1679813" cy="1633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467600" cy="98903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rgbClr val="C00000"/>
                </a:solidFill>
                <a:latin typeface="Segoe Print" pitchFamily="2" charset="0"/>
              </a:rPr>
              <a:t>Граттаж</a:t>
            </a:r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или «цап- царапки»</a:t>
            </a:r>
            <a:endParaRPr lang="ru-RU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6146" name="Picture 2" descr="\\MyBookLive\Public\Shared Pictures\Nelli Canon\ФОТООТЧЕТ ПРОЕКТ ОСЕНЬ 2015\IMG_731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380" y="1571612"/>
            <a:ext cx="1718062" cy="1143008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768" y="1571612"/>
            <a:ext cx="1317257" cy="12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 descr="F:\Материалы для странички ЛЕОНОВОЙ\МОСКВА Мастер-класс\Фото Граттаж\IMG_8918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714488"/>
            <a:ext cx="1657231" cy="1104821"/>
          </a:xfrm>
          <a:prstGeom prst="rect">
            <a:avLst/>
          </a:prstGeom>
          <a:noFill/>
        </p:spPr>
      </p:pic>
      <p:pic>
        <p:nvPicPr>
          <p:cNvPr id="6149" name="Picture 5" descr="F:\Материалы для странички ЛЕОНОВОЙ\МОСКВА Мастер-класс\Фото Граттаж\IMG_8939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3143248"/>
            <a:ext cx="1907265" cy="1271510"/>
          </a:xfrm>
          <a:prstGeom prst="rect">
            <a:avLst/>
          </a:prstGeom>
          <a:noFill/>
        </p:spPr>
      </p:pic>
      <p:pic>
        <p:nvPicPr>
          <p:cNvPr id="6150" name="Picture 6" descr="F:\Материалы для странички ЛЕОНОВОЙ\МОСКВА Мастер-класс\Фото Граттаж\IMG_8949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8794" y="3857628"/>
            <a:ext cx="1785950" cy="1190633"/>
          </a:xfrm>
          <a:prstGeom prst="rect">
            <a:avLst/>
          </a:prstGeom>
          <a:noFill/>
        </p:spPr>
      </p:pic>
      <p:pic>
        <p:nvPicPr>
          <p:cNvPr id="6151" name="Picture 7" descr="F:\Материалы для странички ЛЕОНОВОЙ\МОСКВА Мастер-класс\лдж\20171128_121335-01.jpe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22" y="1785926"/>
            <a:ext cx="2054072" cy="1494036"/>
          </a:xfrm>
          <a:prstGeom prst="rect">
            <a:avLst/>
          </a:prstGeom>
          <a:noFill/>
        </p:spPr>
      </p:pic>
      <p:pic>
        <p:nvPicPr>
          <p:cNvPr id="6152" name="Picture 8" descr="F:\Материалы для странички ЛЕОНОВОЙ\МОСКВА Мастер-класс\лдж\20171129_114229-01.jpe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5000636"/>
            <a:ext cx="2104128" cy="1571636"/>
          </a:xfrm>
          <a:prstGeom prst="rect">
            <a:avLst/>
          </a:prstGeom>
          <a:noFill/>
        </p:spPr>
      </p:pic>
      <p:pic>
        <p:nvPicPr>
          <p:cNvPr id="6153" name="Picture 9" descr="F:\Материалы для странички ЛЕОНОВОЙ\МОСКВА Мастер-класс\лдж\20171128_235817-01.jpe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380" y="3071810"/>
            <a:ext cx="1757773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7467600" cy="77472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Segoe Print" pitchFamily="2" charset="0"/>
              </a:rPr>
              <a:t>МАТЕРИАЛЫ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150017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лист белого </a:t>
            </a:r>
          </a:p>
          <a:p>
            <a:r>
              <a:rPr lang="ru-RU" dirty="0" smtClean="0">
                <a:latin typeface="Segoe Print" pitchFamily="2" charset="0"/>
              </a:rPr>
              <a:t>   или цветного картона;</a:t>
            </a: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чёрная тушь или гуашь;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парафиновая свеча, масляная пастель или восковые мелки;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широкая плоская кисть с мягким ворсом;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 заострённая деревянная палочка.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467600" cy="703282"/>
          </a:xfrm>
        </p:spPr>
        <p:txBody>
          <a:bodyPr/>
          <a:lstStyle/>
          <a:p>
            <a:pPr algn="ctr"/>
            <a:r>
              <a:rPr lang="ru-RU" dirty="0" smtClean="0"/>
              <a:t>Восковые карандаши и акварель</a:t>
            </a:r>
            <a:endParaRPr lang="ru-RU" dirty="0"/>
          </a:p>
        </p:txBody>
      </p:sp>
      <p:pic>
        <p:nvPicPr>
          <p:cNvPr id="1026" name="Picture 2" descr="C:\Users\User\Desktop\фото нетрад. техника\20181126_073222-01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40" y="1357298"/>
            <a:ext cx="1812120" cy="2571768"/>
          </a:xfrm>
          <a:prstGeom prst="rect">
            <a:avLst/>
          </a:prstGeom>
          <a:noFill/>
        </p:spPr>
      </p:pic>
      <p:pic>
        <p:nvPicPr>
          <p:cNvPr id="1027" name="Picture 3" descr="C:\Users\User\Desktop\фото нетрад. техника\20181126_074413-01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2500306"/>
            <a:ext cx="1911218" cy="2714644"/>
          </a:xfrm>
          <a:prstGeom prst="rect">
            <a:avLst/>
          </a:prstGeom>
          <a:noFill/>
        </p:spPr>
      </p:pic>
      <p:pic>
        <p:nvPicPr>
          <p:cNvPr id="1028" name="Picture 4" descr="C:\Users\User\Desktop\фото нетрад. техника\20181126_073116-01.jpe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40" y="1142984"/>
            <a:ext cx="2037370" cy="3000420"/>
          </a:xfrm>
          <a:prstGeom prst="rect">
            <a:avLst/>
          </a:prstGeom>
          <a:noFill/>
        </p:spPr>
      </p:pic>
      <p:pic>
        <p:nvPicPr>
          <p:cNvPr id="1029" name="Picture 5" descr="C:\Users\User\Desktop\фото нетрад. техника\20181126_073050-01.jpe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2857496"/>
            <a:ext cx="1933575" cy="28168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2" y="1142984"/>
            <a:ext cx="39290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 Материалы: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лист белой или тонированной бумаги;</a:t>
            </a: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восковые мелки;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акварельные краски.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467600" cy="56040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Кляксография</a:t>
            </a:r>
            <a:endParaRPr lang="ru-RU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446" y="2786058"/>
            <a:ext cx="2941969" cy="2100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 descr="\\MyBookLive\Public\Shared Pictures\Nelli Canon\ФОТООТЧЕТ ПРОЕКТ ОСЕНЬ 2015\IMG_724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0826" y="1785926"/>
            <a:ext cx="1395961" cy="9287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92867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 Материалы: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лист белой или тонированной бумаги;</a:t>
            </a: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чёрная тушь, чернила или гуашь;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трубочка коктейльная.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57818" y="928670"/>
            <a:ext cx="3286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Выдувание ствола дерева </a:t>
            </a:r>
          </a:p>
          <a:p>
            <a:pPr algn="ctr"/>
            <a:r>
              <a:rPr lang="ru-RU" dirty="0" err="1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коктейльной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 трубочкой</a:t>
            </a:r>
          </a:p>
        </p:txBody>
      </p:sp>
      <p:pic>
        <p:nvPicPr>
          <p:cNvPr id="2050" name="Picture 2" descr="C:\Users\User\Desktop\фото нетрад. техника\20181126_074424-01.jpe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571744"/>
            <a:ext cx="1853451" cy="2214578"/>
          </a:xfrm>
          <a:prstGeom prst="rect">
            <a:avLst/>
          </a:prstGeom>
          <a:noFill/>
        </p:spPr>
      </p:pic>
      <p:pic>
        <p:nvPicPr>
          <p:cNvPr id="2051" name="Picture 3" descr="C:\Users\User\Desktop\фото нетрад. техника\20181126_075451-01.jpe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4678" y="2714620"/>
            <a:ext cx="2337770" cy="1857364"/>
          </a:xfrm>
          <a:prstGeom prst="rect">
            <a:avLst/>
          </a:prstGeom>
          <a:noFill/>
        </p:spPr>
      </p:pic>
      <p:pic>
        <p:nvPicPr>
          <p:cNvPr id="2052" name="Picture 4" descr="C:\Users\User\Desktop\фото нетрад. техника\20181126_075612-01.jpe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8794" y="4643446"/>
            <a:ext cx="2214578" cy="18496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6115064" cy="5604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Акварель и гелиевая ручка</a:t>
            </a:r>
            <a:endParaRPr lang="ru-RU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8194" name="Picture 2" descr="\\MyBookLive\Public\Shared Pictures\2017\IMG_8875-01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40" y="1071546"/>
            <a:ext cx="1621333" cy="238023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121442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Материалы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Лист белой или тонированной бумаги;</a:t>
            </a: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Акварельные краски;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Гелиевая ручка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Segoe Print" pitchFamily="2" charset="0"/>
              </a:rPr>
              <a:t> Кисть.</a:t>
            </a:r>
          </a:p>
        </p:txBody>
      </p:sp>
      <p:pic>
        <p:nvPicPr>
          <p:cNvPr id="5" name="Picture 8" descr="F:\Материалы для странички ЛЕОНОВОЙ\НОД Стилизованные портреты мам\приложение Стилизованные портреты мам\IMG_8722-01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571612"/>
            <a:ext cx="1617556" cy="2214578"/>
          </a:xfrm>
          <a:prstGeom prst="rect">
            <a:avLst/>
          </a:prstGeom>
          <a:noFill/>
        </p:spPr>
      </p:pic>
      <p:pic>
        <p:nvPicPr>
          <p:cNvPr id="6" name="Picture 17" descr="F:\Материалы для странички ЛЕОНОВОЙ\НОД Стилизованные портреты мам\приложение Стилизованные портреты мам\IMG_8714-01.jpe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84" y="3500438"/>
            <a:ext cx="1666822" cy="2184912"/>
          </a:xfrm>
          <a:prstGeom prst="rect">
            <a:avLst/>
          </a:prstGeom>
          <a:noFill/>
        </p:spPr>
      </p:pic>
      <p:pic>
        <p:nvPicPr>
          <p:cNvPr id="7" name="Picture 3" descr="F:\Материалы для странички ЛЕОНОВОЙ\НОД Стилизованные портреты мам\приложение Стилизованные портреты мам\IMG_8738-01.jpe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9520" y="3000372"/>
            <a:ext cx="1428728" cy="1985035"/>
          </a:xfrm>
          <a:prstGeom prst="rect">
            <a:avLst/>
          </a:prstGeom>
          <a:noFill/>
        </p:spPr>
      </p:pic>
      <p:pic>
        <p:nvPicPr>
          <p:cNvPr id="8" name="Picture 2" descr="F:\Материалы для странички ЛЕОНОВОЙ\НОД Стилизованные портреты мам\приложение Стилизованные портреты мам\IMG_8736-01.jpe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6" y="4500570"/>
            <a:ext cx="1461048" cy="2101977"/>
          </a:xfrm>
          <a:prstGeom prst="rect">
            <a:avLst/>
          </a:prstGeom>
          <a:noFill/>
        </p:spPr>
      </p:pic>
      <p:pic>
        <p:nvPicPr>
          <p:cNvPr id="8195" name="Picture 3" descr="F:\Материалы для странички ЛЕОНОВОЙ\Открытое зан 20.04. Леонова\Приложение Деревья\20170420_140536-01.jpe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2928934"/>
            <a:ext cx="1495375" cy="2640804"/>
          </a:xfrm>
          <a:prstGeom prst="rect">
            <a:avLst/>
          </a:prstGeom>
          <a:noFill/>
        </p:spPr>
      </p:pic>
      <p:pic>
        <p:nvPicPr>
          <p:cNvPr id="8196" name="Picture 4" descr="F:\Материалы для странички ЛЕОНОВОЙ\Открытое зан 20.04. Леонова\Приложение Деревья\20170420_140608-01.jpe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8926" y="2500306"/>
            <a:ext cx="1785950" cy="2467084"/>
          </a:xfrm>
          <a:prstGeom prst="rect">
            <a:avLst/>
          </a:prstGeom>
          <a:noFill/>
        </p:spPr>
      </p:pic>
      <p:pic>
        <p:nvPicPr>
          <p:cNvPr id="8197" name="Picture 5" descr="F:\Высшая категория МАТЕРИАЛЫ\Проект Удивительные деревья нашей планеты 2017\Открытое зан 20.04. Леонова\Приложение Деревья\IMG_8803-01.jpe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3042" y="4460141"/>
            <a:ext cx="1643074" cy="23978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467600" cy="70328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Печать</a:t>
            </a:r>
            <a:endParaRPr lang="ru-RU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883689" y="2260319"/>
            <a:ext cx="1705516" cy="118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490767" y="2224481"/>
            <a:ext cx="173436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572132" y="1071546"/>
            <a:ext cx="28328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 smtClean="0">
                <a:solidFill>
                  <a:srgbClr val="0070C0"/>
                </a:solidFill>
                <a:latin typeface="Segoe Print" pitchFamily="2" charset="0"/>
              </a:rPr>
              <a:t>Печать губкой по </a:t>
            </a:r>
          </a:p>
          <a:p>
            <a:pPr algn="ctr"/>
            <a:r>
              <a:rPr lang="ru-RU" sz="1600" dirty="0" smtClean="0">
                <a:solidFill>
                  <a:srgbClr val="0070C0"/>
                </a:solidFill>
                <a:latin typeface="Segoe Print" pitchFamily="2" charset="0"/>
              </a:rPr>
              <a:t>заранее изготовленному</a:t>
            </a:r>
          </a:p>
          <a:p>
            <a:pPr algn="ctr"/>
            <a:r>
              <a:rPr lang="ru-RU" sz="1600" dirty="0" smtClean="0">
                <a:solidFill>
                  <a:srgbClr val="0070C0"/>
                </a:solidFill>
                <a:latin typeface="Segoe Print" pitchFamily="2" charset="0"/>
              </a:rPr>
              <a:t> трафарету</a:t>
            </a:r>
            <a:endParaRPr lang="ru-RU" sz="1600" dirty="0">
              <a:solidFill>
                <a:srgbClr val="0070C0"/>
              </a:solidFill>
              <a:latin typeface="Segoe Print" pitchFamily="2" charset="0"/>
            </a:endParaRPr>
          </a:p>
        </p:txBody>
      </p:sp>
      <p:pic>
        <p:nvPicPr>
          <p:cNvPr id="5125" name="Picture 5" descr="C:\Users\User\Desktop\фото нетрад. техника\20181125_122740-01.jpe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4429132"/>
            <a:ext cx="857256" cy="91166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285852" y="4429132"/>
            <a:ext cx="17145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Segoe Print" pitchFamily="2" charset="0"/>
              </a:rPr>
              <a:t>Печать</a:t>
            </a:r>
          </a:p>
          <a:p>
            <a:pPr algn="ctr"/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Segoe Print" pitchFamily="2" charset="0"/>
              </a:rPr>
              <a:t> смятой бумагой</a:t>
            </a:r>
          </a:p>
          <a:p>
            <a:pPr algn="ctr"/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Segoe Print" pitchFamily="2" charset="0"/>
              </a:rPr>
              <a:t>(для проработки</a:t>
            </a:r>
          </a:p>
          <a:p>
            <a:pPr algn="ctr"/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Segoe Print" pitchFamily="2" charset="0"/>
              </a:rPr>
              <a:t> деталей или  фактуры)</a:t>
            </a:r>
            <a:endParaRPr lang="ru-RU" sz="1600" dirty="0">
              <a:solidFill>
                <a:schemeClr val="accent4">
                  <a:lumMod val="50000"/>
                </a:schemeClr>
              </a:solidFill>
              <a:latin typeface="Segoe Print" pitchFamily="2" charset="0"/>
            </a:endParaRPr>
          </a:p>
        </p:txBody>
      </p:sp>
      <p:pic>
        <p:nvPicPr>
          <p:cNvPr id="5126" name="Picture 6" descr="C:\Users\User\Desktop\фото нетрад. техника\20181124_220021-01.jpe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16" y="4643446"/>
            <a:ext cx="1056322" cy="1500198"/>
          </a:xfrm>
          <a:prstGeom prst="rect">
            <a:avLst/>
          </a:prstGeom>
          <a:noFill/>
        </p:spPr>
      </p:pic>
      <p:pic>
        <p:nvPicPr>
          <p:cNvPr id="5127" name="Picture 7" descr="C:\Users\User\Desktop\фото нетрад. техника\20181124_220157-01-01.jpe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2307" y="4572008"/>
            <a:ext cx="1127467" cy="1620818"/>
          </a:xfrm>
          <a:prstGeom prst="rect">
            <a:avLst/>
          </a:prstGeom>
          <a:noFill/>
        </p:spPr>
      </p:pic>
      <p:pic>
        <p:nvPicPr>
          <p:cNvPr id="5128" name="Picture 8" descr="C:\Users\User\Desktop\фото нетрад. техника\20181124_220733-01.jpe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857884" y="4317142"/>
            <a:ext cx="1428760" cy="2046486"/>
          </a:xfrm>
          <a:prstGeom prst="rect">
            <a:avLst/>
          </a:prstGeom>
          <a:noFill/>
        </p:spPr>
      </p:pic>
      <p:pic>
        <p:nvPicPr>
          <p:cNvPr id="5129" name="Picture 9" descr="C:\Users\User\Desktop\фото нетрад. техника\20181125_123342-01.jpe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000240"/>
            <a:ext cx="1777021" cy="129237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071538" y="1142984"/>
            <a:ext cx="25003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Segoe Print" pitchFamily="2" charset="0"/>
              </a:rPr>
              <a:t>Печать – штампы 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Segoe Print" pitchFamily="2" charset="0"/>
              </a:rPr>
              <a:t>из цилиндров, 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Segoe Print" pitchFamily="2" charset="0"/>
              </a:rPr>
              <a:t>разной формы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Segoe Print" pitchFamily="2" charset="0"/>
            </a:endParaRPr>
          </a:p>
        </p:txBody>
      </p:sp>
      <p:pic>
        <p:nvPicPr>
          <p:cNvPr id="5130" name="Picture 10" descr="C:\Users\User\Desktop\фото нетрад. техника\20181125_185027-01-01.jpe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700997" y="1656664"/>
            <a:ext cx="1793088" cy="24802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лнцестояние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1004</TotalTime>
  <Words>521</Words>
  <Application>Microsoft Office PowerPoint</Application>
  <PresentationFormat>Экран (4:3)</PresentationFormat>
  <Paragraphs>104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Century Schoolbook</vt:lpstr>
      <vt:lpstr>Comic Sans MS</vt:lpstr>
      <vt:lpstr>Segoe Print</vt:lpstr>
      <vt:lpstr>Wingdings</vt:lpstr>
      <vt:lpstr>Wingdings 2</vt:lpstr>
      <vt:lpstr>Эркер</vt:lpstr>
      <vt:lpstr>Информационно-просветительская онлайн-презентация «Нетрадиционные техники рисования»</vt:lpstr>
      <vt:lpstr>Презентация PowerPoint</vt:lpstr>
      <vt:lpstr>Презентация PowerPoint</vt:lpstr>
      <vt:lpstr>Граттаж или «цап- царапки»</vt:lpstr>
      <vt:lpstr>МАТЕРИАЛЫ</vt:lpstr>
      <vt:lpstr>Восковые карандаши и акварель</vt:lpstr>
      <vt:lpstr>Кляксография</vt:lpstr>
      <vt:lpstr>Акварель и гелиевая ручка</vt:lpstr>
      <vt:lpstr>Печать</vt:lpstr>
      <vt:lpstr>Печать </vt:lpstr>
      <vt:lpstr>Монотипия</vt:lpstr>
      <vt:lpstr>Набрызг</vt:lpstr>
      <vt:lpstr>«По-сырому»</vt:lpstr>
      <vt:lpstr>Тычок сухой кистью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Зайнал</cp:lastModifiedBy>
  <cp:revision>13</cp:revision>
  <dcterms:created xsi:type="dcterms:W3CDTF">2018-11-24T11:48:51Z</dcterms:created>
  <dcterms:modified xsi:type="dcterms:W3CDTF">2024-05-22T14:19:23Z</dcterms:modified>
</cp:coreProperties>
</file>