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3" r:id="rId7"/>
    <p:sldId id="264" r:id="rId8"/>
    <p:sldId id="265" r:id="rId9"/>
    <p:sldId id="266" r:id="rId10"/>
    <p:sldId id="267" r:id="rId11"/>
    <p:sldId id="268" r:id="rId12"/>
    <p:sldId id="262"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D11807C4-95E7-4570-A8D0-76762A0A2BBE}" type="datetimeFigureOut">
              <a:rPr lang="ru-RU" smtClean="0"/>
              <a:t>14.10.2021</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111D5D3-29B0-49DC-8FE9-CAE78B0A2644}"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1982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1807C4-95E7-4570-A8D0-76762A0A2BBE}" type="datetimeFigureOut">
              <a:rPr lang="ru-RU" smtClean="0"/>
              <a:t>14.10.2021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230857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1807C4-95E7-4570-A8D0-76762A0A2BBE}" type="datetimeFigureOut">
              <a:rPr lang="ru-RU" smtClean="0"/>
              <a:t>14.10.2021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416044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1807C4-95E7-4570-A8D0-76762A0A2BBE}" type="datetimeFigureOut">
              <a:rPr lang="ru-RU" smtClean="0"/>
              <a:t>14.10.2021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350654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1807C4-95E7-4570-A8D0-76762A0A2BBE}" type="datetimeFigureOut">
              <a:rPr lang="ru-RU" smtClean="0"/>
              <a:t>14.10.2021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11D5D3-29B0-49DC-8FE9-CAE78B0A2644}"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758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11807C4-95E7-4570-A8D0-76762A0A2BBE}" type="datetimeFigureOut">
              <a:rPr lang="ru-RU" smtClean="0"/>
              <a:t>14.10.2021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3059420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1807C4-95E7-4570-A8D0-76762A0A2BBE}" type="datetimeFigureOut">
              <a:rPr lang="ru-RU" smtClean="0"/>
              <a:t>14.10.2021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649415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11807C4-95E7-4570-A8D0-76762A0A2BBE}" type="datetimeFigureOut">
              <a:rPr lang="ru-RU" smtClean="0"/>
              <a:t>14.10.2021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2173069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1807C4-95E7-4570-A8D0-76762A0A2BBE}" type="datetimeFigureOut">
              <a:rPr lang="ru-RU" smtClean="0"/>
              <a:t>14.10.2021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24545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1807C4-95E7-4570-A8D0-76762A0A2BBE}" type="datetimeFigureOut">
              <a:rPr lang="ru-RU" smtClean="0"/>
              <a:t>14.10.2021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167071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1807C4-95E7-4570-A8D0-76762A0A2BBE}" type="datetimeFigureOut">
              <a:rPr lang="ru-RU" smtClean="0"/>
              <a:t>14.10.2021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11D5D3-29B0-49DC-8FE9-CAE78B0A2644}" type="slidenum">
              <a:rPr lang="ru-RU" smtClean="0"/>
              <a:t>‹#›</a:t>
            </a:fld>
            <a:endParaRPr lang="ru-RU"/>
          </a:p>
        </p:txBody>
      </p:sp>
    </p:spTree>
    <p:extLst>
      <p:ext uri="{BB962C8B-B14F-4D97-AF65-F5344CB8AC3E}">
        <p14:creationId xmlns:p14="http://schemas.microsoft.com/office/powerpoint/2010/main" val="156328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D11807C4-95E7-4570-A8D0-76762A0A2BBE}" type="datetimeFigureOut">
              <a:rPr lang="ru-RU" smtClean="0"/>
              <a:t>14.10.2021</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111D5D3-29B0-49DC-8FE9-CAE78B0A2644}" type="slidenum">
              <a:rPr lang="ru-RU" smtClean="0"/>
              <a:t>‹#›</a:t>
            </a:fld>
            <a:endParaRPr lang="ru-RU"/>
          </a:p>
        </p:txBody>
      </p:sp>
    </p:spTree>
    <p:extLst>
      <p:ext uri="{BB962C8B-B14F-4D97-AF65-F5344CB8AC3E}">
        <p14:creationId xmlns:p14="http://schemas.microsoft.com/office/powerpoint/2010/main" val="21973339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55935" y="589006"/>
            <a:ext cx="9966960" cy="2224216"/>
          </a:xfrm>
        </p:spPr>
        <p:txBody>
          <a:bodyPr>
            <a:normAutofit/>
          </a:bodyPr>
          <a:lstStyle/>
          <a:p>
            <a:r>
              <a:rPr lang="ru-RU" sz="4800" dirty="0" smtClean="0">
                <a:latin typeface="Comic Sans MS" panose="030F0702030302020204" pitchFamily="66" charset="0"/>
              </a:rPr>
              <a:t>Подвижные игры для развития дружеских отношений</a:t>
            </a:r>
            <a:endParaRPr lang="ru-RU" sz="4800" dirty="0">
              <a:latin typeface="Comic Sans MS" panose="030F0702030302020204" pitchFamily="66" charset="0"/>
            </a:endParaRPr>
          </a:p>
        </p:txBody>
      </p:sp>
      <p:sp>
        <p:nvSpPr>
          <p:cNvPr id="3" name="Подзаголовок 2"/>
          <p:cNvSpPr>
            <a:spLocks noGrp="1"/>
          </p:cNvSpPr>
          <p:nvPr>
            <p:ph type="subTitle" idx="1"/>
          </p:nvPr>
        </p:nvSpPr>
        <p:spPr>
          <a:xfrm>
            <a:off x="5247501" y="5766486"/>
            <a:ext cx="6664411" cy="766118"/>
          </a:xfrm>
        </p:spPr>
        <p:txBody>
          <a:bodyPr/>
          <a:lstStyle/>
          <a:p>
            <a:r>
              <a:rPr lang="ru-RU" dirty="0">
                <a:latin typeface="Comic Sans MS" panose="030F0702030302020204" pitchFamily="66" charset="0"/>
              </a:rPr>
              <a:t>Составила: </a:t>
            </a:r>
            <a:r>
              <a:rPr lang="ru-RU" dirty="0" err="1">
                <a:latin typeface="Comic Sans MS" panose="030F0702030302020204" pitchFamily="66" charset="0"/>
              </a:rPr>
              <a:t>Скачкова</a:t>
            </a:r>
            <a:r>
              <a:rPr lang="ru-RU" dirty="0">
                <a:latin typeface="Comic Sans MS" panose="030F0702030302020204" pitchFamily="66" charset="0"/>
              </a:rPr>
              <a:t> Любовь Ивановна</a:t>
            </a:r>
            <a:br>
              <a:rPr lang="ru-RU" dirty="0">
                <a:latin typeface="Comic Sans MS" panose="030F0702030302020204" pitchFamily="66" charset="0"/>
              </a:rPr>
            </a:br>
            <a:r>
              <a:rPr lang="ru-RU" dirty="0">
                <a:latin typeface="Comic Sans MS" panose="030F0702030302020204" pitchFamily="66" charset="0"/>
              </a:rPr>
              <a:t>воспитатель Детского сада №103 ОАО «РЖД»</a:t>
            </a: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520" y="3152775"/>
            <a:ext cx="9858375" cy="2381250"/>
          </a:xfrm>
          <a:prstGeom prst="rect">
            <a:avLst/>
          </a:prstGeom>
        </p:spPr>
      </p:pic>
    </p:spTree>
    <p:extLst>
      <p:ext uri="{BB962C8B-B14F-4D97-AF65-F5344CB8AC3E}">
        <p14:creationId xmlns:p14="http://schemas.microsoft.com/office/powerpoint/2010/main" val="1363038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852158" y="1097280"/>
            <a:ext cx="5532533" cy="4663440"/>
          </a:xfrm>
        </p:spPr>
        <p:txBody>
          <a:bodyPr>
            <a:noAutofit/>
          </a:bodyPr>
          <a:lstStyle/>
          <a:p>
            <a:pPr marL="0" indent="0" algn="ctr">
              <a:buNone/>
            </a:pPr>
            <a:r>
              <a:rPr lang="ru-RU" sz="2000" b="1" dirty="0" smtClean="0">
                <a:solidFill>
                  <a:srgbClr val="002060"/>
                </a:solidFill>
                <a:latin typeface="Comic Sans MS" panose="030F0702030302020204" pitchFamily="66" charset="0"/>
              </a:rPr>
              <a:t>Игра </a:t>
            </a:r>
            <a:r>
              <a:rPr lang="ru-RU" sz="2000" b="1" dirty="0">
                <a:solidFill>
                  <a:srgbClr val="002060"/>
                </a:solidFill>
                <a:latin typeface="Comic Sans MS" panose="030F0702030302020204" pitchFamily="66" charset="0"/>
              </a:rPr>
              <a:t>«Зеркало</a:t>
            </a:r>
            <a:r>
              <a:rPr lang="ru-RU" sz="2000" b="1" dirty="0" smtClean="0">
                <a:solidFill>
                  <a:srgbClr val="002060"/>
                </a:solidFill>
                <a:latin typeface="Comic Sans MS" panose="030F0702030302020204" pitchFamily="66" charset="0"/>
              </a:rPr>
              <a:t>».</a:t>
            </a:r>
          </a:p>
          <a:p>
            <a:pPr marL="0" indent="0">
              <a:buNone/>
            </a:pPr>
            <a:r>
              <a:rPr lang="ru-RU" sz="2000" dirty="0" smtClean="0">
                <a:solidFill>
                  <a:srgbClr val="002060"/>
                </a:solidFill>
                <a:latin typeface="Comic Sans MS" panose="030F0702030302020204" pitchFamily="66" charset="0"/>
              </a:rPr>
              <a:t>Цель </a:t>
            </a:r>
            <a:r>
              <a:rPr lang="ru-RU" sz="2000" dirty="0">
                <a:solidFill>
                  <a:srgbClr val="002060"/>
                </a:solidFill>
                <a:latin typeface="Comic Sans MS" panose="030F0702030302020204" pitchFamily="66" charset="0"/>
              </a:rPr>
              <a:t>игры: развивать умение показывать и повторять позы и </a:t>
            </a:r>
            <a:r>
              <a:rPr lang="ru-RU" sz="2000" dirty="0" smtClean="0">
                <a:solidFill>
                  <a:srgbClr val="002060"/>
                </a:solidFill>
                <a:latin typeface="Comic Sans MS" panose="030F0702030302020204" pitchFamily="66" charset="0"/>
              </a:rPr>
              <a:t>движения</a:t>
            </a:r>
            <a:r>
              <a:rPr lang="ru-RU" sz="2000" dirty="0">
                <a:solidFill>
                  <a:srgbClr val="002060"/>
                </a:solidFill>
                <a:latin typeface="Comic Sans MS" panose="030F0702030302020204" pitchFamily="66" charset="0"/>
              </a:rPr>
              <a:t>, формировать  позитивное  отношение  к сверстникам, умение выражать свои </a:t>
            </a:r>
            <a:r>
              <a:rPr lang="ru-RU" sz="2000" dirty="0" smtClean="0">
                <a:solidFill>
                  <a:srgbClr val="002060"/>
                </a:solidFill>
                <a:latin typeface="Comic Sans MS" panose="030F0702030302020204" pitchFamily="66" charset="0"/>
              </a:rPr>
              <a:t>чувства.</a:t>
            </a:r>
            <a:endParaRPr lang="ru-RU" sz="2000" dirty="0">
              <a:solidFill>
                <a:srgbClr val="002060"/>
              </a:solidFill>
              <a:latin typeface="Comic Sans MS" panose="030F0702030302020204" pitchFamily="66" charset="0"/>
            </a:endParaRPr>
          </a:p>
          <a:p>
            <a:pPr marL="0" indent="0">
              <a:buNone/>
            </a:pPr>
            <a:r>
              <a:rPr lang="ru-RU" sz="2000" dirty="0">
                <a:solidFill>
                  <a:srgbClr val="002060"/>
                </a:solidFill>
                <a:latin typeface="Comic Sans MS" panose="030F0702030302020204" pitchFamily="66" charset="0"/>
              </a:rPr>
              <a:t>Ход игры. Игроки находятся на площадке, водящий стоит к ним лицом. Дети </a:t>
            </a:r>
            <a:r>
              <a:rPr lang="ru-RU" sz="2000" dirty="0" smtClean="0">
                <a:solidFill>
                  <a:srgbClr val="002060"/>
                </a:solidFill>
                <a:latin typeface="Comic Sans MS" panose="030F0702030302020204" pitchFamily="66" charset="0"/>
              </a:rPr>
              <a:t>– это </a:t>
            </a:r>
            <a:r>
              <a:rPr lang="ru-RU" sz="2000" dirty="0">
                <a:solidFill>
                  <a:srgbClr val="002060"/>
                </a:solidFill>
                <a:latin typeface="Comic Sans MS" panose="030F0702030302020204" pitchFamily="66" charset="0"/>
              </a:rPr>
              <a:t>отражение водящего в зеркале. Водящий «перед зеркалом» выполняет </a:t>
            </a:r>
            <a:r>
              <a:rPr lang="ru-RU" sz="2000" dirty="0" smtClean="0">
                <a:solidFill>
                  <a:srgbClr val="002060"/>
                </a:solidFill>
                <a:latin typeface="Comic Sans MS" panose="030F0702030302020204" pitchFamily="66" charset="0"/>
              </a:rPr>
              <a:t>различные позы</a:t>
            </a:r>
            <a:r>
              <a:rPr lang="ru-RU" sz="2000" dirty="0">
                <a:solidFill>
                  <a:srgbClr val="002060"/>
                </a:solidFill>
                <a:latin typeface="Comic Sans MS" panose="030F0702030302020204" pitchFamily="66" charset="0"/>
              </a:rPr>
              <a:t>, </a:t>
            </a:r>
            <a:r>
              <a:rPr lang="ru-RU" sz="2000" dirty="0" smtClean="0">
                <a:solidFill>
                  <a:srgbClr val="002060"/>
                </a:solidFill>
                <a:latin typeface="Comic Sans MS" panose="030F0702030302020204" pitchFamily="66" charset="0"/>
              </a:rPr>
              <a:t>движения, имитационные </a:t>
            </a:r>
            <a:r>
              <a:rPr lang="ru-RU" sz="2000" dirty="0">
                <a:solidFill>
                  <a:srgbClr val="002060"/>
                </a:solidFill>
                <a:latin typeface="Comic Sans MS" panose="030F0702030302020204" pitchFamily="66" charset="0"/>
              </a:rPr>
              <a:t>действия (расчёсывается, поправляет одежду, </a:t>
            </a:r>
            <a:r>
              <a:rPr lang="ru-RU" sz="2000" dirty="0" smtClean="0">
                <a:solidFill>
                  <a:srgbClr val="002060"/>
                </a:solidFill>
                <a:latin typeface="Comic Sans MS" panose="030F0702030302020204" pitchFamily="66" charset="0"/>
              </a:rPr>
              <a:t>строит рожицы </a:t>
            </a:r>
            <a:r>
              <a:rPr lang="ru-RU" sz="2000" dirty="0">
                <a:solidFill>
                  <a:srgbClr val="002060"/>
                </a:solidFill>
                <a:latin typeface="Comic Sans MS" panose="030F0702030302020204" pitchFamily="66" charset="0"/>
              </a:rPr>
              <a:t>и т. д.). Игроки одновременно с водящим копируют все его </a:t>
            </a:r>
            <a:r>
              <a:rPr lang="ru-RU" sz="2000" dirty="0" smtClean="0">
                <a:solidFill>
                  <a:srgbClr val="002060"/>
                </a:solidFill>
                <a:latin typeface="Comic Sans MS" panose="030F0702030302020204" pitchFamily="66" charset="0"/>
              </a:rPr>
              <a:t>действия, стараясь </a:t>
            </a:r>
            <a:r>
              <a:rPr lang="ru-RU" sz="2000" dirty="0">
                <a:solidFill>
                  <a:srgbClr val="002060"/>
                </a:solidFill>
                <a:latin typeface="Comic Sans MS" panose="030F0702030302020204" pitchFamily="66" charset="0"/>
              </a:rPr>
              <a:t>точно передать не только жесты, но и мимику.</a:t>
            </a:r>
          </a:p>
        </p:txBody>
      </p:sp>
      <p:sp>
        <p:nvSpPr>
          <p:cNvPr id="4" name="Текст 3"/>
          <p:cNvSpPr>
            <a:spLocks noGrp="1"/>
          </p:cNvSpPr>
          <p:nvPr>
            <p:ph type="body" sz="half" idx="2"/>
          </p:nvPr>
        </p:nvSpPr>
        <p:spPr/>
        <p:txBody>
          <a:bodyPr/>
          <a:lstStyle/>
          <a:p>
            <a:endParaRPr lang="ru-RU"/>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292" y="930875"/>
            <a:ext cx="4447120" cy="5191190"/>
          </a:xfrm>
          <a:prstGeom prst="rect">
            <a:avLst/>
          </a:prstGeom>
        </p:spPr>
      </p:pic>
    </p:spTree>
    <p:extLst>
      <p:ext uri="{BB962C8B-B14F-4D97-AF65-F5344CB8AC3E}">
        <p14:creationId xmlns:p14="http://schemas.microsoft.com/office/powerpoint/2010/main" val="312882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latin typeface="Comic Sans MS" panose="030F0702030302020204" pitchFamily="66" charset="0"/>
            </a:endParaRPr>
          </a:p>
        </p:txBody>
      </p:sp>
      <p:sp>
        <p:nvSpPr>
          <p:cNvPr id="3" name="Объект 2"/>
          <p:cNvSpPr>
            <a:spLocks noGrp="1"/>
          </p:cNvSpPr>
          <p:nvPr>
            <p:ph idx="1"/>
          </p:nvPr>
        </p:nvSpPr>
        <p:spPr>
          <a:xfrm>
            <a:off x="5183188" y="799070"/>
            <a:ext cx="6172200" cy="5061981"/>
          </a:xfrm>
        </p:spPr>
        <p:txBody>
          <a:bodyPr>
            <a:normAutofit lnSpcReduction="10000"/>
          </a:bodyPr>
          <a:lstStyle/>
          <a:p>
            <a:pPr marL="0" indent="0" algn="ctr">
              <a:buNone/>
            </a:pPr>
            <a:r>
              <a:rPr lang="ru-RU" sz="2000" dirty="0" smtClean="0">
                <a:solidFill>
                  <a:srgbClr val="002060"/>
                </a:solidFill>
                <a:latin typeface="Comic Sans MS" panose="030F0702030302020204" pitchFamily="66" charset="0"/>
              </a:rPr>
              <a:t> </a:t>
            </a:r>
            <a:r>
              <a:rPr lang="ru-RU" sz="2000" b="1" dirty="0" smtClean="0">
                <a:solidFill>
                  <a:srgbClr val="002060"/>
                </a:solidFill>
                <a:latin typeface="Comic Sans MS" panose="030F0702030302020204" pitchFamily="66" charset="0"/>
              </a:rPr>
              <a:t>«Танец в парах»</a:t>
            </a:r>
          </a:p>
          <a:p>
            <a:pPr marL="0" indent="0">
              <a:buNone/>
            </a:pPr>
            <a:r>
              <a:rPr lang="ru-RU" sz="2000" dirty="0" smtClean="0">
                <a:solidFill>
                  <a:srgbClr val="002060"/>
                </a:solidFill>
                <a:latin typeface="Comic Sans MS" panose="030F0702030302020204" pitchFamily="66" charset="0"/>
              </a:rPr>
              <a:t>  Цель: развивать </a:t>
            </a:r>
            <a:r>
              <a:rPr lang="ru-RU" sz="2000" dirty="0" err="1" smtClean="0">
                <a:solidFill>
                  <a:srgbClr val="002060"/>
                </a:solidFill>
                <a:latin typeface="Comic Sans MS" panose="030F0702030302020204" pitchFamily="66" charset="0"/>
              </a:rPr>
              <a:t>эмпатию</a:t>
            </a:r>
            <a:r>
              <a:rPr lang="ru-RU" sz="2000" dirty="0" smtClean="0">
                <a:solidFill>
                  <a:srgbClr val="002060"/>
                </a:solidFill>
                <a:latin typeface="Comic Sans MS" panose="030F0702030302020204" pitchFamily="66" charset="0"/>
              </a:rPr>
              <a:t> у детей посредством стимулирования зрительного и тактильного контакта, дружеских взаимоотношений в группе.</a:t>
            </a:r>
          </a:p>
          <a:p>
            <a:pPr marL="0" indent="0">
              <a:buNone/>
            </a:pPr>
            <a:r>
              <a:rPr lang="ru-RU" sz="2000" dirty="0" smtClean="0">
                <a:solidFill>
                  <a:srgbClr val="002060"/>
                </a:solidFill>
                <a:latin typeface="Comic Sans MS" panose="030F0702030302020204" pitchFamily="66" charset="0"/>
              </a:rPr>
              <a:t>Ход игры:</a:t>
            </a:r>
          </a:p>
          <a:p>
            <a:pPr marL="0" indent="0">
              <a:buNone/>
            </a:pPr>
            <a:r>
              <a:rPr lang="ru-RU" sz="2000" dirty="0" smtClean="0">
                <a:solidFill>
                  <a:srgbClr val="002060"/>
                </a:solidFill>
                <a:latin typeface="Comic Sans MS" panose="030F0702030302020204" pitchFamily="66" charset="0"/>
              </a:rPr>
              <a:t>Педагог  предлагает  детям  встать парами лицом друг к другу. Важно, чтобы расстояние между парами было достаточное для танцев, чтобы пары распределялись равномерно по всей площади ковра. Затем воспитатель дает каждой паре по мячу(или другой предмет). Он кладется на головы партнеров так, чтобы каждой паре было удобно удерживать его во время танца. Затем включается музыка, и дети начинают танцевать, стараясь удержать мяч как можно дольше. Выигрывает та пара, которая удержала мяч дольше других.</a:t>
            </a:r>
            <a:endParaRPr lang="ru-RU" sz="2000" dirty="0">
              <a:solidFill>
                <a:srgbClr val="002060"/>
              </a:solidFill>
              <a:latin typeface="Comic Sans MS" panose="030F0702030302020204" pitchFamily="66" charset="0"/>
            </a:endParaRPr>
          </a:p>
        </p:txBody>
      </p:sp>
      <p:sp>
        <p:nvSpPr>
          <p:cNvPr id="4" name="Текст 3"/>
          <p:cNvSpPr>
            <a:spLocks noGrp="1"/>
          </p:cNvSpPr>
          <p:nvPr>
            <p:ph type="body" sz="half" idx="2"/>
          </p:nvPr>
        </p:nvSpPr>
        <p:spPr/>
        <p:txBody>
          <a:bodyPr/>
          <a:lstStyle/>
          <a:p>
            <a:endParaRPr lang="ru-RU"/>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292" y="799070"/>
            <a:ext cx="3839244" cy="5161473"/>
          </a:xfrm>
          <a:prstGeom prst="rect">
            <a:avLst/>
          </a:prstGeom>
        </p:spPr>
      </p:pic>
    </p:spTree>
    <p:extLst>
      <p:ext uri="{BB962C8B-B14F-4D97-AF65-F5344CB8AC3E}">
        <p14:creationId xmlns:p14="http://schemas.microsoft.com/office/powerpoint/2010/main" val="2291261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580310" y="792480"/>
            <a:ext cx="5804382" cy="5059680"/>
          </a:xfrm>
        </p:spPr>
        <p:txBody>
          <a:bodyPr>
            <a:normAutofit fontScale="25000" lnSpcReduction="20000"/>
          </a:bodyPr>
          <a:lstStyle/>
          <a:p>
            <a:pPr marL="45720" indent="0" algn="ctr">
              <a:buNone/>
            </a:pPr>
            <a:r>
              <a:rPr lang="ru-RU" sz="8000" b="1" dirty="0">
                <a:solidFill>
                  <a:srgbClr val="002060"/>
                </a:solidFill>
                <a:latin typeface="Comic Sans MS" panose="030F0702030302020204" pitchFamily="66" charset="0"/>
              </a:rPr>
              <a:t>«Мышеловка»</a:t>
            </a:r>
          </a:p>
          <a:p>
            <a:pPr marL="45720" indent="0">
              <a:buNone/>
            </a:pPr>
            <a:r>
              <a:rPr lang="ru-RU" sz="4900" dirty="0" smtClean="0">
                <a:solidFill>
                  <a:srgbClr val="002060"/>
                </a:solidFill>
                <a:latin typeface="Comic Sans MS" panose="030F0702030302020204" pitchFamily="66" charset="0"/>
              </a:rPr>
              <a:t>Цель </a:t>
            </a:r>
            <a:r>
              <a:rPr lang="ru-RU" sz="4900" dirty="0">
                <a:solidFill>
                  <a:srgbClr val="002060"/>
                </a:solidFill>
                <a:latin typeface="Comic Sans MS" panose="030F0702030302020204" pitchFamily="66" charset="0"/>
              </a:rPr>
              <a:t>игры: развивать  ориентацию  на  поведение  </a:t>
            </a:r>
            <a:r>
              <a:rPr lang="ru-RU" sz="4900" dirty="0" smtClean="0">
                <a:solidFill>
                  <a:srgbClr val="002060"/>
                </a:solidFill>
                <a:latin typeface="Comic Sans MS" panose="030F0702030302020204" pitchFamily="66" charset="0"/>
              </a:rPr>
              <a:t>и эмоциональное  </a:t>
            </a:r>
            <a:r>
              <a:rPr lang="ru-RU" sz="4900" dirty="0">
                <a:solidFill>
                  <a:srgbClr val="002060"/>
                </a:solidFill>
                <a:latin typeface="Comic Sans MS" panose="030F0702030302020204" pitchFamily="66" charset="0"/>
              </a:rPr>
              <a:t>состояние  </a:t>
            </a:r>
            <a:r>
              <a:rPr lang="ru-RU" sz="4900" dirty="0" smtClean="0">
                <a:solidFill>
                  <a:srgbClr val="002060"/>
                </a:solidFill>
                <a:latin typeface="Comic Sans MS" panose="030F0702030302020204" pitchFamily="66" charset="0"/>
              </a:rPr>
              <a:t>других участников игры.</a:t>
            </a:r>
          </a:p>
          <a:p>
            <a:pPr marL="45720" indent="0">
              <a:buNone/>
            </a:pPr>
            <a:r>
              <a:rPr lang="ru-RU" sz="4900" dirty="0" smtClean="0">
                <a:solidFill>
                  <a:srgbClr val="002060"/>
                </a:solidFill>
                <a:latin typeface="Comic Sans MS" panose="030F0702030302020204" pitchFamily="66" charset="0"/>
              </a:rPr>
              <a:t>Ход </a:t>
            </a:r>
            <a:r>
              <a:rPr lang="ru-RU" sz="4900" dirty="0">
                <a:solidFill>
                  <a:srgbClr val="002060"/>
                </a:solidFill>
                <a:latin typeface="Comic Sans MS" panose="030F0702030302020204" pitchFamily="66" charset="0"/>
              </a:rPr>
              <a:t>игры: играющие делятся на две  неравные  группы. Меньшая группа детей, взявшись за руки, образует круг. Они изображают мышеловку. Остальные дети (мыши) находятся вне круга. Изображающие мышеловку начинают ходить по кругу, приговаривая</a:t>
            </a:r>
            <a:r>
              <a:rPr lang="ru-RU" sz="4900" dirty="0" smtClean="0">
                <a:solidFill>
                  <a:srgbClr val="002060"/>
                </a:solidFill>
                <a:latin typeface="Comic Sans MS" panose="030F0702030302020204" pitchFamily="66" charset="0"/>
              </a:rPr>
              <a:t>:          </a:t>
            </a:r>
          </a:p>
          <a:p>
            <a:pPr marL="45720" indent="0">
              <a:buNone/>
            </a:pPr>
            <a:r>
              <a:rPr lang="ru-RU" sz="4900" i="1" dirty="0">
                <a:solidFill>
                  <a:srgbClr val="002060"/>
                </a:solidFill>
                <a:latin typeface="Comic Sans MS" panose="030F0702030302020204" pitchFamily="66" charset="0"/>
              </a:rPr>
              <a:t> </a:t>
            </a:r>
            <a:r>
              <a:rPr lang="ru-RU" sz="4900" i="1" dirty="0" smtClean="0">
                <a:solidFill>
                  <a:srgbClr val="002060"/>
                </a:solidFill>
                <a:latin typeface="Comic Sans MS" panose="030F0702030302020204" pitchFamily="66" charset="0"/>
              </a:rPr>
              <a:t>                                 Ах</a:t>
            </a:r>
            <a:r>
              <a:rPr lang="ru-RU" sz="4900" i="1" dirty="0">
                <a:solidFill>
                  <a:srgbClr val="002060"/>
                </a:solidFill>
                <a:latin typeface="Comic Sans MS" panose="030F0702030302020204" pitchFamily="66" charset="0"/>
              </a:rPr>
              <a:t>, как мыши надоели</a:t>
            </a:r>
            <a:r>
              <a:rPr lang="ru-RU" sz="4900" i="1" dirty="0" smtClean="0">
                <a:solidFill>
                  <a:srgbClr val="002060"/>
                </a:solidFill>
                <a:latin typeface="Comic Sans MS" panose="030F0702030302020204" pitchFamily="66" charset="0"/>
              </a:rPr>
              <a:t>,</a:t>
            </a:r>
            <a:endParaRPr lang="ru-RU" sz="4900" i="1" dirty="0">
              <a:solidFill>
                <a:srgbClr val="002060"/>
              </a:solidFill>
              <a:latin typeface="Comic Sans MS" panose="030F0702030302020204" pitchFamily="66" charset="0"/>
            </a:endParaRPr>
          </a:p>
          <a:p>
            <a:pPr marL="45720" indent="0">
              <a:lnSpc>
                <a:spcPts val="1440"/>
              </a:lnSpc>
              <a:buNone/>
            </a:pPr>
            <a:r>
              <a:rPr lang="ru-RU" sz="4900" i="1" dirty="0">
                <a:solidFill>
                  <a:srgbClr val="002060"/>
                </a:solidFill>
                <a:latin typeface="Comic Sans MS" panose="030F0702030302020204" pitchFamily="66" charset="0"/>
              </a:rPr>
              <a:t>                                 </a:t>
            </a:r>
            <a:r>
              <a:rPr lang="ru-RU" sz="4900" i="1" dirty="0" smtClean="0">
                <a:solidFill>
                  <a:srgbClr val="002060"/>
                </a:solidFill>
                <a:latin typeface="Comic Sans MS" panose="030F0702030302020204" pitchFamily="66" charset="0"/>
              </a:rPr>
              <a:t>Всё </a:t>
            </a:r>
            <a:r>
              <a:rPr lang="ru-RU" sz="4900" i="1" dirty="0">
                <a:solidFill>
                  <a:srgbClr val="002060"/>
                </a:solidFill>
                <a:latin typeface="Comic Sans MS" panose="030F0702030302020204" pitchFamily="66" charset="0"/>
              </a:rPr>
              <a:t>погрызли, всё поели</a:t>
            </a:r>
            <a:r>
              <a:rPr lang="ru-RU" sz="4900" i="1" dirty="0" smtClean="0">
                <a:solidFill>
                  <a:srgbClr val="002060"/>
                </a:solidFill>
                <a:latin typeface="Comic Sans MS" panose="030F0702030302020204" pitchFamily="66" charset="0"/>
              </a:rPr>
              <a:t>,</a:t>
            </a:r>
            <a:endParaRPr lang="ru-RU" sz="4900" i="1" dirty="0">
              <a:solidFill>
                <a:srgbClr val="002060"/>
              </a:solidFill>
              <a:latin typeface="Comic Sans MS" panose="030F0702030302020204" pitchFamily="66" charset="0"/>
            </a:endParaRPr>
          </a:p>
          <a:p>
            <a:pPr marL="45720" indent="0">
              <a:lnSpc>
                <a:spcPts val="1440"/>
              </a:lnSpc>
              <a:buNone/>
            </a:pPr>
            <a:r>
              <a:rPr lang="ru-RU" sz="4900" i="1" dirty="0">
                <a:solidFill>
                  <a:srgbClr val="002060"/>
                </a:solidFill>
                <a:latin typeface="Comic Sans MS" panose="030F0702030302020204" pitchFamily="66" charset="0"/>
              </a:rPr>
              <a:t>                                  Берегитесь же, плутовки</a:t>
            </a:r>
            <a:r>
              <a:rPr lang="ru-RU" sz="4900" i="1" dirty="0" smtClean="0">
                <a:solidFill>
                  <a:srgbClr val="002060"/>
                </a:solidFill>
                <a:latin typeface="Comic Sans MS" panose="030F0702030302020204" pitchFamily="66" charset="0"/>
              </a:rPr>
              <a:t>,</a:t>
            </a:r>
            <a:endParaRPr lang="ru-RU" sz="4900" i="1" dirty="0">
              <a:solidFill>
                <a:srgbClr val="002060"/>
              </a:solidFill>
              <a:latin typeface="Comic Sans MS" panose="030F0702030302020204" pitchFamily="66" charset="0"/>
            </a:endParaRPr>
          </a:p>
          <a:p>
            <a:pPr marL="45720" indent="0">
              <a:lnSpc>
                <a:spcPts val="1440"/>
              </a:lnSpc>
              <a:buNone/>
            </a:pPr>
            <a:r>
              <a:rPr lang="ru-RU" sz="4900" i="1" dirty="0">
                <a:solidFill>
                  <a:srgbClr val="002060"/>
                </a:solidFill>
                <a:latin typeface="Comic Sans MS" panose="030F0702030302020204" pitchFamily="66" charset="0"/>
              </a:rPr>
              <a:t>                                  Доберёмся мы до вас</a:t>
            </a:r>
            <a:r>
              <a:rPr lang="ru-RU" sz="4900" i="1" dirty="0" smtClean="0">
                <a:solidFill>
                  <a:srgbClr val="002060"/>
                </a:solidFill>
                <a:latin typeface="Comic Sans MS" panose="030F0702030302020204" pitchFamily="66" charset="0"/>
              </a:rPr>
              <a:t>.</a:t>
            </a:r>
            <a:endParaRPr lang="ru-RU" sz="4900" i="1" dirty="0">
              <a:solidFill>
                <a:srgbClr val="002060"/>
              </a:solidFill>
              <a:latin typeface="Comic Sans MS" panose="030F0702030302020204" pitchFamily="66" charset="0"/>
            </a:endParaRPr>
          </a:p>
          <a:p>
            <a:pPr marL="45720" indent="0">
              <a:lnSpc>
                <a:spcPts val="1440"/>
              </a:lnSpc>
              <a:buNone/>
            </a:pPr>
            <a:r>
              <a:rPr lang="ru-RU" sz="4900" i="1" dirty="0">
                <a:solidFill>
                  <a:srgbClr val="002060"/>
                </a:solidFill>
                <a:latin typeface="Comic Sans MS" panose="030F0702030302020204" pitchFamily="66" charset="0"/>
              </a:rPr>
              <a:t>                                  Вот поставим мышеловки</a:t>
            </a:r>
            <a:r>
              <a:rPr lang="ru-RU" sz="4900" i="1" dirty="0" smtClean="0">
                <a:solidFill>
                  <a:srgbClr val="002060"/>
                </a:solidFill>
                <a:latin typeface="Comic Sans MS" panose="030F0702030302020204" pitchFamily="66" charset="0"/>
              </a:rPr>
              <a:t>,</a:t>
            </a:r>
            <a:endParaRPr lang="ru-RU" sz="4900" i="1" dirty="0">
              <a:solidFill>
                <a:srgbClr val="002060"/>
              </a:solidFill>
              <a:latin typeface="Comic Sans MS" panose="030F0702030302020204" pitchFamily="66" charset="0"/>
            </a:endParaRPr>
          </a:p>
          <a:p>
            <a:pPr marL="45720" indent="0">
              <a:lnSpc>
                <a:spcPts val="1440"/>
              </a:lnSpc>
              <a:buNone/>
            </a:pPr>
            <a:r>
              <a:rPr lang="ru-RU" sz="4900" i="1" dirty="0">
                <a:solidFill>
                  <a:srgbClr val="002060"/>
                </a:solidFill>
                <a:latin typeface="Comic Sans MS" panose="030F0702030302020204" pitchFamily="66" charset="0"/>
              </a:rPr>
              <a:t>                                  Переловим всех сейчас!</a:t>
            </a:r>
          </a:p>
          <a:p>
            <a:pPr marL="45720" indent="0">
              <a:buNone/>
            </a:pPr>
            <a:r>
              <a:rPr lang="ru-RU" sz="5600" dirty="0" smtClean="0">
                <a:solidFill>
                  <a:srgbClr val="002060"/>
                </a:solidFill>
                <a:latin typeface="Comic Sans MS" panose="030F0702030302020204" pitchFamily="66" charset="0"/>
              </a:rPr>
              <a:t>Дети </a:t>
            </a:r>
            <a:r>
              <a:rPr lang="ru-RU" sz="5600" dirty="0">
                <a:solidFill>
                  <a:srgbClr val="002060"/>
                </a:solidFill>
                <a:latin typeface="Comic Sans MS" panose="030F0702030302020204" pitchFamily="66" charset="0"/>
              </a:rPr>
              <a:t>останавливаются, поднимают сцепленные руки вверх, образуя ворота. Мыши вбегают в мышеловку и выбегают из неё. По сигналу воспитателя «Хлоп» стоящие по кругу дети опускают руки, приседают – мышеловка захлопывается.  Мыши, не успевшие выбежать из круга (мышеловки), считаются пойманными. Пойманные становятся в круг, мышеловка увеличивается. Когда большая часть детей поймана, дети меняются ролями, и игра возобновляется. Игра повторяется 4-5 раз.</a:t>
            </a:r>
          </a:p>
        </p:txBody>
      </p:sp>
      <p:sp>
        <p:nvSpPr>
          <p:cNvPr id="4" name="Текст 3"/>
          <p:cNvSpPr>
            <a:spLocks noGrp="1"/>
          </p:cNvSpPr>
          <p:nvPr>
            <p:ph type="body" sz="half" idx="2"/>
          </p:nvPr>
        </p:nvSpPr>
        <p:spPr/>
        <p:txBody>
          <a:bodyPr/>
          <a:lstStyle/>
          <a:p>
            <a:endParaRPr lang="ru-RU"/>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464" y="1330823"/>
            <a:ext cx="5307329" cy="4020065"/>
          </a:xfrm>
          <a:prstGeom prst="rect">
            <a:avLst/>
          </a:prstGeom>
        </p:spPr>
      </p:pic>
    </p:spTree>
    <p:extLst>
      <p:ext uri="{BB962C8B-B14F-4D97-AF65-F5344CB8AC3E}">
        <p14:creationId xmlns:p14="http://schemas.microsoft.com/office/powerpoint/2010/main" val="4154134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
            </a:r>
            <a:br>
              <a:rPr lang="ru-RU" dirty="0" smtClean="0"/>
            </a:br>
            <a:r>
              <a:rPr lang="ru-RU" dirty="0" smtClean="0">
                <a:solidFill>
                  <a:srgbClr val="002060"/>
                </a:solidFill>
                <a:latin typeface="Comic Sans MS" panose="030F0702030302020204" pitchFamily="66" charset="0"/>
              </a:rPr>
              <a:t>10 игр для детского сада: </a:t>
            </a:r>
            <a:br>
              <a:rPr lang="ru-RU" dirty="0" smtClean="0">
                <a:solidFill>
                  <a:srgbClr val="002060"/>
                </a:solidFill>
                <a:latin typeface="Comic Sans MS" panose="030F0702030302020204" pitchFamily="66" charset="0"/>
              </a:rPr>
            </a:br>
            <a:r>
              <a:rPr lang="ru-RU" dirty="0" smtClean="0">
                <a:solidFill>
                  <a:srgbClr val="002060"/>
                </a:solidFill>
                <a:latin typeface="Comic Sans MS" panose="030F0702030302020204" pitchFamily="66" charset="0"/>
              </a:rPr>
              <a:t>учимся дружить и помогать</a:t>
            </a:r>
            <a:br>
              <a:rPr lang="ru-RU" dirty="0" smtClean="0">
                <a:solidFill>
                  <a:srgbClr val="002060"/>
                </a:solidFill>
                <a:latin typeface="Comic Sans MS" panose="030F0702030302020204" pitchFamily="66" charset="0"/>
              </a:rPr>
            </a:br>
            <a:endParaRPr lang="ru-RU" dirty="0">
              <a:solidFill>
                <a:srgbClr val="002060"/>
              </a:solidFill>
              <a:latin typeface="Comic Sans MS" panose="030F0702030302020204" pitchFamily="66" charset="0"/>
            </a:endParaRPr>
          </a:p>
        </p:txBody>
      </p:sp>
      <p:sp>
        <p:nvSpPr>
          <p:cNvPr id="3" name="Объект 2"/>
          <p:cNvSpPr>
            <a:spLocks noGrp="1"/>
          </p:cNvSpPr>
          <p:nvPr>
            <p:ph idx="1"/>
          </p:nvPr>
        </p:nvSpPr>
        <p:spPr>
          <a:xfrm>
            <a:off x="6120714" y="2057400"/>
            <a:ext cx="5000366" cy="4038600"/>
          </a:xfrm>
        </p:spPr>
        <p:txBody>
          <a:bodyPr>
            <a:normAutofit/>
          </a:bodyPr>
          <a:lstStyle/>
          <a:p>
            <a:pPr marL="0" indent="0">
              <a:buNone/>
            </a:pPr>
            <a:r>
              <a:rPr lang="ru-RU" sz="2000" dirty="0" smtClean="0">
                <a:solidFill>
                  <a:srgbClr val="002060"/>
                </a:solidFill>
                <a:latin typeface="Comic Sans MS" panose="030F0702030302020204" pitchFamily="66" charset="0"/>
              </a:rPr>
              <a:t>В детском саду у детей закладываются умения общаться и взаимодействовать с окружающими, понимать других и себя, доверять и дружить. Через игровую деятельность любой навык усваивается лучше и легче, ребенок вовлечен в процесс и с готовностью следует правилам, закрепляя необходимые умения.  Их проведение не требует дополнительного реквизита, а правила очень легко запомнить или видоизменить, чтобы игра не надоела детям и через месяц. </a:t>
            </a:r>
            <a:endParaRPr lang="ru-RU" sz="2000" dirty="0">
              <a:solidFill>
                <a:srgbClr val="002060"/>
              </a:solidFill>
              <a:latin typeface="Comic Sans MS" panose="030F0702030302020204" pitchFamily="66"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918" y="1965960"/>
            <a:ext cx="5281325" cy="4033535"/>
          </a:xfrm>
          <a:prstGeom prst="rect">
            <a:avLst/>
          </a:prstGeom>
        </p:spPr>
      </p:pic>
    </p:spTree>
    <p:extLst>
      <p:ext uri="{BB962C8B-B14F-4D97-AF65-F5344CB8AC3E}">
        <p14:creationId xmlns:p14="http://schemas.microsoft.com/office/powerpoint/2010/main" val="3879826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pPr marL="0" indent="0" algn="ctr">
              <a:buNone/>
            </a:pPr>
            <a:r>
              <a:rPr lang="ru-RU" sz="2200" b="1" dirty="0" smtClean="0">
                <a:solidFill>
                  <a:srgbClr val="002060"/>
                </a:solidFill>
                <a:latin typeface="Comic Sans MS" panose="030F0702030302020204" pitchFamily="66" charset="0"/>
              </a:rPr>
              <a:t>Игра «Волшебник» </a:t>
            </a:r>
          </a:p>
          <a:p>
            <a:pPr marL="0" indent="0">
              <a:buNone/>
            </a:pPr>
            <a:r>
              <a:rPr lang="ru-RU" sz="2200" dirty="0">
                <a:solidFill>
                  <a:srgbClr val="002060"/>
                </a:solidFill>
                <a:latin typeface="Comic Sans MS" panose="030F0702030302020204" pitchFamily="66" charset="0"/>
              </a:rPr>
              <a:t>Ц</a:t>
            </a:r>
            <a:r>
              <a:rPr lang="ru-RU" sz="2200" dirty="0" smtClean="0">
                <a:solidFill>
                  <a:srgbClr val="002060"/>
                </a:solidFill>
                <a:latin typeface="Comic Sans MS" panose="030F0702030302020204" pitchFamily="66" charset="0"/>
              </a:rPr>
              <a:t>ель — сформировать доверительные отношения в группе. </a:t>
            </a:r>
          </a:p>
          <a:p>
            <a:pPr marL="0" indent="0">
              <a:buNone/>
            </a:pPr>
            <a:r>
              <a:rPr lang="ru-RU" sz="2200" dirty="0" smtClean="0">
                <a:solidFill>
                  <a:srgbClr val="002060"/>
                </a:solidFill>
                <a:latin typeface="Comic Sans MS" panose="030F0702030302020204" pitchFamily="66" charset="0"/>
              </a:rPr>
              <a:t>Ход игры: все дети встают в круг, положив ручки друг другу на плечи. Один из детей выбирается «волшебником», воспитатель завязывает ему глаза и переводит в другое место круга. Теперь рядом с ребенком стоят уже другие дети: коснувшись руками их плеч, «волшебник» должен сказать, кто это. Воспитатель просит ребят сохранять тишину во время отгадывания, чтобы не рассеялось «волшебство». </a:t>
            </a:r>
          </a:p>
          <a:p>
            <a:endParaRPr lang="ru-RU" dirty="0"/>
          </a:p>
        </p:txBody>
      </p:sp>
      <p:sp>
        <p:nvSpPr>
          <p:cNvPr id="4" name="Текст 3"/>
          <p:cNvSpPr>
            <a:spLocks noGrp="1"/>
          </p:cNvSpPr>
          <p:nvPr>
            <p:ph type="body" sz="half" idx="2"/>
          </p:nvPr>
        </p:nvSpPr>
        <p:spPr/>
        <p:txBody>
          <a:bodyPr/>
          <a:lstStyle/>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763" y="1161535"/>
            <a:ext cx="4322394" cy="4599185"/>
          </a:xfrm>
          <a:prstGeom prst="rect">
            <a:avLst/>
          </a:prstGeom>
        </p:spPr>
      </p:pic>
    </p:spTree>
    <p:extLst>
      <p:ext uri="{BB962C8B-B14F-4D97-AF65-F5344CB8AC3E}">
        <p14:creationId xmlns:p14="http://schemas.microsoft.com/office/powerpoint/2010/main" val="3561495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92500"/>
          </a:bodyPr>
          <a:lstStyle/>
          <a:p>
            <a:pPr marL="0" indent="0" algn="ctr">
              <a:buNone/>
            </a:pPr>
            <a:r>
              <a:rPr lang="ru-RU" sz="2200" b="1" dirty="0" smtClean="0">
                <a:solidFill>
                  <a:srgbClr val="002060"/>
                </a:solidFill>
                <a:latin typeface="Comic Sans MS" panose="030F0702030302020204" pitchFamily="66" charset="0"/>
              </a:rPr>
              <a:t>Игра «Маленький круг-большой круг» </a:t>
            </a:r>
          </a:p>
          <a:p>
            <a:pPr marL="0" indent="0">
              <a:buNone/>
            </a:pPr>
            <a:r>
              <a:rPr lang="ru-RU" sz="2200" dirty="0">
                <a:solidFill>
                  <a:srgbClr val="002060"/>
                </a:solidFill>
                <a:latin typeface="Comic Sans MS" panose="030F0702030302020204" pitchFamily="66" charset="0"/>
              </a:rPr>
              <a:t>Ц</a:t>
            </a:r>
            <a:r>
              <a:rPr lang="ru-RU" sz="2200" dirty="0" smtClean="0">
                <a:solidFill>
                  <a:srgbClr val="002060"/>
                </a:solidFill>
                <a:latin typeface="Comic Sans MS" panose="030F0702030302020204" pitchFamily="66" charset="0"/>
              </a:rPr>
              <a:t>ель — развивать у детей умение сотрудничать. </a:t>
            </a:r>
          </a:p>
          <a:p>
            <a:pPr marL="0" indent="0">
              <a:buNone/>
            </a:pPr>
            <a:r>
              <a:rPr lang="ru-RU" sz="2200" dirty="0" smtClean="0">
                <a:solidFill>
                  <a:srgbClr val="002060"/>
                </a:solidFill>
                <a:latin typeface="Comic Sans MS" panose="030F0702030302020204" pitchFamily="66" charset="0"/>
              </a:rPr>
              <a:t> Ход игры: ведущий вместе с детьми образуют большой круг, держась за руки. По команде воспитателя надо сделать самый большой круг, не разрывая рук. Потом — самый маленький. Можно попробовать: самый длинный, самый высокий (прыгаем), самый низкий (присаживаемся), самый улыбчивый (улыбаемся), самый веселый (смеемся). Главное научиться делать все это вместе и сохранять круг целым. </a:t>
            </a:r>
          </a:p>
          <a:p>
            <a:endParaRPr lang="ru-RU" dirty="0"/>
          </a:p>
        </p:txBody>
      </p:sp>
      <p:sp>
        <p:nvSpPr>
          <p:cNvPr id="4" name="Текст 3"/>
          <p:cNvSpPr>
            <a:spLocks noGrp="1"/>
          </p:cNvSpPr>
          <p:nvPr>
            <p:ph type="body" sz="half" idx="2"/>
          </p:nvPr>
        </p:nvSpPr>
        <p:spPr/>
        <p:txBody>
          <a:bodyPr/>
          <a:lstStyle/>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962" y="1038557"/>
            <a:ext cx="5287044" cy="5287044"/>
          </a:xfrm>
          <a:prstGeom prst="rect">
            <a:avLst/>
          </a:prstGeom>
        </p:spPr>
      </p:pic>
    </p:spTree>
    <p:extLst>
      <p:ext uri="{BB962C8B-B14F-4D97-AF65-F5344CB8AC3E}">
        <p14:creationId xmlns:p14="http://schemas.microsoft.com/office/powerpoint/2010/main" val="37231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lgn="ctr">
              <a:buNone/>
            </a:pPr>
            <a:r>
              <a:rPr lang="ru-RU" sz="2600" b="1" dirty="0" smtClean="0">
                <a:solidFill>
                  <a:srgbClr val="002060"/>
                </a:solidFill>
                <a:latin typeface="Comic Sans MS" panose="030F0702030302020204" pitchFamily="66" charset="0"/>
              </a:rPr>
              <a:t>Игра «Ручеёк»</a:t>
            </a:r>
          </a:p>
          <a:p>
            <a:pPr marL="0" indent="0">
              <a:buNone/>
            </a:pPr>
            <a:r>
              <a:rPr lang="ru-RU" sz="2600" dirty="0" smtClean="0">
                <a:solidFill>
                  <a:srgbClr val="002060"/>
                </a:solidFill>
                <a:latin typeface="Comic Sans MS" panose="030F0702030302020204" pitchFamily="66" charset="0"/>
              </a:rPr>
              <a:t>Цель — воспитывать доверие друг к другу, чувство ответственности </a:t>
            </a:r>
            <a:r>
              <a:rPr lang="ru-RU" sz="2600" dirty="0">
                <a:solidFill>
                  <a:srgbClr val="002060"/>
                </a:solidFill>
                <a:latin typeface="Comic Sans MS" panose="030F0702030302020204" pitchFamily="66" charset="0"/>
              </a:rPr>
              <a:t>за </a:t>
            </a:r>
            <a:r>
              <a:rPr lang="ru-RU" sz="2600" dirty="0" smtClean="0">
                <a:solidFill>
                  <a:srgbClr val="002060"/>
                </a:solidFill>
                <a:latin typeface="Comic Sans MS" panose="030F0702030302020204" pitchFamily="66" charset="0"/>
              </a:rPr>
              <a:t>своих сверстников</a:t>
            </a:r>
          </a:p>
          <a:p>
            <a:pPr marL="0" indent="0">
              <a:buNone/>
            </a:pPr>
            <a:r>
              <a:rPr lang="ru-RU" sz="2600" dirty="0" smtClean="0">
                <a:solidFill>
                  <a:srgbClr val="002060"/>
                </a:solidFill>
                <a:latin typeface="Comic Sans MS" panose="030F0702030302020204" pitchFamily="66" charset="0"/>
              </a:rPr>
              <a:t>Ход игры: Дети встают друг за другом и держатся за руки (или за плечи впереди стоящего). В таком положении они преодолевают различные препятствия.</a:t>
            </a:r>
          </a:p>
          <a:p>
            <a:pPr marL="0" indent="0">
              <a:buNone/>
            </a:pPr>
            <a:endParaRPr lang="ru-RU" sz="2600" dirty="0" smtClean="0">
              <a:solidFill>
                <a:srgbClr val="002060"/>
              </a:solidFill>
              <a:latin typeface="Comic Sans MS" panose="030F0702030302020204" pitchFamily="66" charset="0"/>
            </a:endParaRPr>
          </a:p>
          <a:p>
            <a:pPr marL="0" indent="0">
              <a:buNone/>
            </a:pPr>
            <a:r>
              <a:rPr lang="ru-RU" sz="2600" dirty="0" smtClean="0">
                <a:solidFill>
                  <a:srgbClr val="002060"/>
                </a:solidFill>
                <a:latin typeface="Comic Sans MS" panose="030F0702030302020204" pitchFamily="66" charset="0"/>
              </a:rPr>
              <a:t>1. Подняться и сойти со стула.</a:t>
            </a:r>
          </a:p>
          <a:p>
            <a:pPr marL="0" indent="0">
              <a:buNone/>
            </a:pPr>
            <a:r>
              <a:rPr lang="ru-RU" sz="2600" dirty="0" smtClean="0">
                <a:solidFill>
                  <a:srgbClr val="002060"/>
                </a:solidFill>
                <a:latin typeface="Comic Sans MS" panose="030F0702030302020204" pitchFamily="66" charset="0"/>
              </a:rPr>
              <a:t>2. Проползти под столом.</a:t>
            </a:r>
          </a:p>
          <a:p>
            <a:pPr marL="0" indent="0">
              <a:buNone/>
            </a:pPr>
            <a:r>
              <a:rPr lang="ru-RU" sz="2600" dirty="0" smtClean="0">
                <a:solidFill>
                  <a:srgbClr val="002060"/>
                </a:solidFill>
                <a:latin typeface="Comic Sans MS" panose="030F0702030302020204" pitchFamily="66" charset="0"/>
              </a:rPr>
              <a:t>3. Обогнуть “широкое озеро”.</a:t>
            </a:r>
          </a:p>
          <a:p>
            <a:pPr marL="0" indent="0">
              <a:buNone/>
            </a:pPr>
            <a:r>
              <a:rPr lang="ru-RU" sz="2600" dirty="0" smtClean="0">
                <a:solidFill>
                  <a:srgbClr val="002060"/>
                </a:solidFill>
                <a:latin typeface="Comic Sans MS" panose="030F0702030302020204" pitchFamily="66" charset="0"/>
              </a:rPr>
              <a:t>4. Пробраться через “дремучий лес”.</a:t>
            </a:r>
          </a:p>
          <a:p>
            <a:pPr marL="0" indent="0">
              <a:buNone/>
            </a:pPr>
            <a:r>
              <a:rPr lang="ru-RU" sz="2600" dirty="0" smtClean="0">
                <a:solidFill>
                  <a:srgbClr val="002060"/>
                </a:solidFill>
                <a:latin typeface="Comic Sans MS" panose="030F0702030302020204" pitchFamily="66" charset="0"/>
              </a:rPr>
              <a:t>5. Спрятаться от диких животных.</a:t>
            </a:r>
          </a:p>
          <a:p>
            <a:pPr marL="0" indent="0">
              <a:buNone/>
            </a:pPr>
            <a:endParaRPr lang="ru-RU" dirty="0" smtClean="0">
              <a:latin typeface="Comic Sans MS" panose="030F0702030302020204" pitchFamily="66" charset="0"/>
            </a:endParaRPr>
          </a:p>
          <a:p>
            <a:endParaRPr lang="ru-RU" dirty="0"/>
          </a:p>
        </p:txBody>
      </p:sp>
      <p:sp>
        <p:nvSpPr>
          <p:cNvPr id="4" name="Текст 3"/>
          <p:cNvSpPr>
            <a:spLocks noGrp="1"/>
          </p:cNvSpPr>
          <p:nvPr>
            <p:ph type="body" sz="half" idx="2"/>
          </p:nvPr>
        </p:nvSpPr>
        <p:spPr/>
        <p:txBody>
          <a:bodyPr/>
          <a:lstStyle/>
          <a:p>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281" y="1594313"/>
            <a:ext cx="7276138" cy="4043089"/>
          </a:xfrm>
          <a:prstGeom prst="rect">
            <a:avLst/>
          </a:prstGeom>
        </p:spPr>
      </p:pic>
    </p:spTree>
    <p:extLst>
      <p:ext uri="{BB962C8B-B14F-4D97-AF65-F5344CB8AC3E}">
        <p14:creationId xmlns:p14="http://schemas.microsoft.com/office/powerpoint/2010/main" val="115489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2000" b="1" dirty="0" smtClean="0">
                <a:solidFill>
                  <a:srgbClr val="002060"/>
                </a:solidFill>
                <a:latin typeface="Comic Sans MS" panose="030F0702030302020204" pitchFamily="66" charset="0"/>
              </a:rPr>
              <a:t>Игра «Бездомный заяц».</a:t>
            </a:r>
          </a:p>
          <a:p>
            <a:pPr marL="0" indent="0">
              <a:buNone/>
            </a:pPr>
            <a:r>
              <a:rPr lang="ru-RU" sz="2000" dirty="0" smtClean="0">
                <a:solidFill>
                  <a:srgbClr val="002060"/>
                </a:solidFill>
                <a:latin typeface="Comic Sans MS" panose="030F0702030302020204" pitchFamily="66" charset="0"/>
              </a:rPr>
              <a:t>Цель-развивать быстроту движения, ориентирование в пространстве, воспитывать доверительное отношение к другим участникам игры.</a:t>
            </a:r>
          </a:p>
          <a:p>
            <a:pPr marL="0" indent="0">
              <a:buNone/>
            </a:pPr>
            <a:r>
              <a:rPr lang="ru-RU" sz="2000" dirty="0" smtClean="0">
                <a:solidFill>
                  <a:srgbClr val="002060"/>
                </a:solidFill>
                <a:latin typeface="Comic Sans MS" panose="030F0702030302020204" pitchFamily="66" charset="0"/>
              </a:rPr>
              <a:t>Ход игры. Выбирается «охотник» и «бездомный заяц», остальные «зайцы» стоят в обручах – домиках.</a:t>
            </a:r>
          </a:p>
          <a:p>
            <a:pPr marL="0" indent="0">
              <a:buNone/>
            </a:pPr>
            <a:r>
              <a:rPr lang="ru-RU" sz="2000" dirty="0" smtClean="0">
                <a:solidFill>
                  <a:srgbClr val="002060"/>
                </a:solidFill>
                <a:latin typeface="Comic Sans MS" panose="030F0702030302020204" pitchFamily="66" charset="0"/>
              </a:rPr>
              <a:t>«Бездомный заяц» убегает, а «охотник» его догоняет. «Заяц» может встать в домик, тогда «заяц», находившийся там, должен убежать. Когда «охотник» поймает «зайца», он сам становится им, а «заяц» – «охотником».</a:t>
            </a:r>
            <a:endParaRPr lang="ru-RU" sz="2000" dirty="0">
              <a:solidFill>
                <a:srgbClr val="002060"/>
              </a:solidFill>
              <a:latin typeface="Comic Sans MS" panose="030F0702030302020204" pitchFamily="66" charset="0"/>
            </a:endParaRPr>
          </a:p>
        </p:txBody>
      </p:sp>
      <p:sp>
        <p:nvSpPr>
          <p:cNvPr id="4" name="Текст 3"/>
          <p:cNvSpPr>
            <a:spLocks noGrp="1"/>
          </p:cNvSpPr>
          <p:nvPr>
            <p:ph type="body" sz="half" idx="2"/>
          </p:nvPr>
        </p:nvSpPr>
        <p:spPr/>
        <p:txBody>
          <a:bodyPr/>
          <a:lstStyle/>
          <a:p>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101" y="436227"/>
            <a:ext cx="4260409" cy="5964573"/>
          </a:xfrm>
          <a:prstGeom prst="rect">
            <a:avLst/>
          </a:prstGeom>
        </p:spPr>
      </p:pic>
    </p:spTree>
    <p:extLst>
      <p:ext uri="{BB962C8B-B14F-4D97-AF65-F5344CB8AC3E}">
        <p14:creationId xmlns:p14="http://schemas.microsoft.com/office/powerpoint/2010/main" val="252328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934538" y="965475"/>
            <a:ext cx="5212080" cy="4663440"/>
          </a:xfrm>
        </p:spPr>
        <p:txBody>
          <a:bodyPr>
            <a:noAutofit/>
          </a:bodyPr>
          <a:lstStyle/>
          <a:p>
            <a:pPr marL="0" indent="0" algn="ctr">
              <a:buNone/>
            </a:pPr>
            <a:r>
              <a:rPr lang="ru-RU" sz="2000" b="1" dirty="0" smtClean="0">
                <a:solidFill>
                  <a:srgbClr val="002060"/>
                </a:solidFill>
                <a:latin typeface="Comic Sans MS" panose="030F0702030302020204" pitchFamily="66" charset="0"/>
              </a:rPr>
              <a:t>Игра «Зайцы и волк»</a:t>
            </a:r>
          </a:p>
          <a:p>
            <a:pPr marL="0" indent="0">
              <a:buNone/>
            </a:pPr>
            <a:r>
              <a:rPr lang="ru-RU" sz="1600" dirty="0" smtClean="0">
                <a:solidFill>
                  <a:srgbClr val="002060"/>
                </a:solidFill>
                <a:latin typeface="Comic Sans MS" panose="030F0702030302020204" pitchFamily="66" charset="0"/>
              </a:rPr>
              <a:t>Цель: воспитывать доверие друг к другу, дружеское отношение к другим участникам игры.</a:t>
            </a:r>
          </a:p>
          <a:p>
            <a:pPr marL="0" indent="0">
              <a:buNone/>
            </a:pPr>
            <a:r>
              <a:rPr lang="ru-RU" sz="1600" dirty="0" smtClean="0">
                <a:solidFill>
                  <a:srgbClr val="002060"/>
                </a:solidFill>
                <a:latin typeface="Comic Sans MS" panose="030F0702030302020204" pitchFamily="66" charset="0"/>
              </a:rPr>
              <a:t>Ход игры. Одного из играющих выбирают «волком». Остальные – «зайцы». В начале игры «зайцы» стоят в своих домиках, «волк» находится на противоположной стороне.</a:t>
            </a:r>
          </a:p>
          <a:p>
            <a:pPr marL="0" indent="0" algn="r">
              <a:lnSpc>
                <a:spcPct val="100000"/>
              </a:lnSpc>
              <a:spcBef>
                <a:spcPts val="1200"/>
              </a:spcBef>
              <a:buNone/>
            </a:pPr>
            <a:r>
              <a:rPr lang="ru-RU" sz="1400" dirty="0" smtClean="0">
                <a:solidFill>
                  <a:srgbClr val="002060"/>
                </a:solidFill>
                <a:latin typeface="Comic Sans MS" panose="030F0702030302020204" pitchFamily="66" charset="0"/>
              </a:rPr>
              <a:t>Воспитатель: </a:t>
            </a:r>
            <a:r>
              <a:rPr lang="ru-RU" sz="1200" i="1" dirty="0" smtClean="0">
                <a:solidFill>
                  <a:srgbClr val="002060"/>
                </a:solidFill>
                <a:latin typeface="Comic Sans MS" panose="030F0702030302020204" pitchFamily="66" charset="0"/>
              </a:rPr>
              <a:t>Зайцы скачут, скок, скок, скок,</a:t>
            </a:r>
          </a:p>
          <a:p>
            <a:pPr marL="0" indent="0" algn="r">
              <a:lnSpc>
                <a:spcPct val="100000"/>
              </a:lnSpc>
              <a:spcBef>
                <a:spcPts val="1200"/>
              </a:spcBef>
              <a:buNone/>
            </a:pPr>
            <a:r>
              <a:rPr lang="ru-RU" sz="1200" i="1" dirty="0" smtClean="0">
                <a:solidFill>
                  <a:srgbClr val="002060"/>
                </a:solidFill>
                <a:latin typeface="Comic Sans MS" panose="030F0702030302020204" pitchFamily="66" charset="0"/>
              </a:rPr>
              <a:t>На зеленый на лужок, на лужок,</a:t>
            </a:r>
          </a:p>
          <a:p>
            <a:pPr marL="0" indent="0" algn="r">
              <a:lnSpc>
                <a:spcPct val="100000"/>
              </a:lnSpc>
              <a:spcBef>
                <a:spcPts val="1200"/>
              </a:spcBef>
              <a:buNone/>
            </a:pPr>
            <a:r>
              <a:rPr lang="ru-RU" sz="1200" i="1" dirty="0" smtClean="0">
                <a:solidFill>
                  <a:srgbClr val="002060"/>
                </a:solidFill>
                <a:latin typeface="Comic Sans MS" panose="030F0702030302020204" pitchFamily="66" charset="0"/>
              </a:rPr>
              <a:t>Травку щиплют, кушают,</a:t>
            </a:r>
          </a:p>
          <a:p>
            <a:pPr marL="0" indent="0" algn="r">
              <a:lnSpc>
                <a:spcPct val="100000"/>
              </a:lnSpc>
              <a:spcBef>
                <a:spcPts val="1200"/>
              </a:spcBef>
              <a:buNone/>
            </a:pPr>
            <a:r>
              <a:rPr lang="ru-RU" sz="1200" i="1" dirty="0" smtClean="0">
                <a:solidFill>
                  <a:srgbClr val="002060"/>
                </a:solidFill>
                <a:latin typeface="Comic Sans MS" panose="030F0702030302020204" pitchFamily="66" charset="0"/>
              </a:rPr>
              <a:t> Осторожно слушают –</a:t>
            </a:r>
          </a:p>
          <a:p>
            <a:pPr marL="0" indent="0" algn="r">
              <a:lnSpc>
                <a:spcPct val="100000"/>
              </a:lnSpc>
              <a:spcBef>
                <a:spcPts val="1200"/>
              </a:spcBef>
              <a:buNone/>
            </a:pPr>
            <a:r>
              <a:rPr lang="ru-RU" sz="1200" i="1" dirty="0" smtClean="0">
                <a:solidFill>
                  <a:srgbClr val="002060"/>
                </a:solidFill>
                <a:latin typeface="Comic Sans MS" panose="030F0702030302020204" pitchFamily="66" charset="0"/>
              </a:rPr>
              <a:t>  Не идет ли волк.</a:t>
            </a:r>
          </a:p>
          <a:p>
            <a:pPr marL="0" indent="0">
              <a:buNone/>
            </a:pPr>
            <a:r>
              <a:rPr lang="ru-RU" sz="1600" dirty="0" smtClean="0">
                <a:solidFill>
                  <a:srgbClr val="002060"/>
                </a:solidFill>
                <a:latin typeface="Comic Sans MS" panose="030F0702030302020204" pitchFamily="66" charset="0"/>
              </a:rPr>
              <a:t>Под эти слова дети прыгают, выполняют движения. После того, как произносится слово волк, он бежит за «зайцами», они убегают в свои домики. Пойманных «зайцев» «волк» отводит в сторону.</a:t>
            </a:r>
            <a:endParaRPr lang="ru-RU" sz="1600" dirty="0">
              <a:solidFill>
                <a:srgbClr val="002060"/>
              </a:solidFill>
              <a:latin typeface="Comic Sans MS" panose="030F0702030302020204" pitchFamily="66" charset="0"/>
            </a:endParaRPr>
          </a:p>
        </p:txBody>
      </p:sp>
      <p:sp>
        <p:nvSpPr>
          <p:cNvPr id="4" name="Текст 3"/>
          <p:cNvSpPr>
            <a:spLocks noGrp="1"/>
          </p:cNvSpPr>
          <p:nvPr>
            <p:ph type="body" sz="half" idx="2"/>
          </p:nvPr>
        </p:nvSpPr>
        <p:spPr/>
        <p:txBody>
          <a:bodyPr/>
          <a:lstStyle/>
          <a:p>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082" y="965475"/>
            <a:ext cx="4776870" cy="5169826"/>
          </a:xfrm>
          <a:prstGeom prst="rect">
            <a:avLst/>
          </a:prstGeom>
        </p:spPr>
      </p:pic>
    </p:spTree>
    <p:extLst>
      <p:ext uri="{BB962C8B-B14F-4D97-AF65-F5344CB8AC3E}">
        <p14:creationId xmlns:p14="http://schemas.microsoft.com/office/powerpoint/2010/main" val="4157313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Autofit/>
          </a:bodyPr>
          <a:lstStyle/>
          <a:p>
            <a:pPr marL="0" indent="0" algn="ctr">
              <a:buNone/>
            </a:pPr>
            <a:r>
              <a:rPr lang="ru-RU" sz="2000" b="1" dirty="0" smtClean="0">
                <a:solidFill>
                  <a:srgbClr val="002060"/>
                </a:solidFill>
                <a:latin typeface="Comic Sans MS" panose="030F0702030302020204" pitchFamily="66" charset="0"/>
              </a:rPr>
              <a:t>Игра «Салки»</a:t>
            </a:r>
          </a:p>
          <a:p>
            <a:pPr marL="0" indent="0">
              <a:buNone/>
            </a:pPr>
            <a:r>
              <a:rPr lang="ru-RU" sz="2000" dirty="0" smtClean="0">
                <a:solidFill>
                  <a:srgbClr val="002060"/>
                </a:solidFill>
                <a:latin typeface="Comic Sans MS" panose="030F0702030302020204" pitchFamily="66" charset="0"/>
              </a:rPr>
              <a:t>Цель- воспитывать доверие друг к другу, дружеское отношение к другим участникам игры.</a:t>
            </a:r>
          </a:p>
          <a:p>
            <a:pPr marL="0" indent="0">
              <a:buNone/>
            </a:pPr>
            <a:r>
              <a:rPr lang="ru-RU" sz="2000" dirty="0" smtClean="0">
                <a:solidFill>
                  <a:srgbClr val="002060"/>
                </a:solidFill>
                <a:latin typeface="Comic Sans MS" panose="030F0702030302020204" pitchFamily="66" charset="0"/>
              </a:rPr>
              <a:t>Ход игры:</a:t>
            </a:r>
            <a:r>
              <a:rPr lang="ru-RU" sz="2000" dirty="0">
                <a:solidFill>
                  <a:srgbClr val="002060"/>
                </a:solidFill>
                <a:latin typeface="Comic Sans MS" panose="030F0702030302020204" pitchFamily="66" charset="0"/>
              </a:rPr>
              <a:t> </a:t>
            </a:r>
            <a:r>
              <a:rPr lang="ru-RU" sz="2000" dirty="0" smtClean="0">
                <a:solidFill>
                  <a:srgbClr val="002060"/>
                </a:solidFill>
                <a:latin typeface="Comic Sans MS" panose="030F0702030302020204" pitchFamily="66" charset="0"/>
              </a:rPr>
              <a:t>До начала игры дети договаривается о границах территории, за которую нельзя выходить.</a:t>
            </a:r>
          </a:p>
          <a:p>
            <a:pPr marL="0" indent="0">
              <a:buNone/>
            </a:pPr>
            <a:r>
              <a:rPr lang="ru-RU" sz="2000" dirty="0" smtClean="0">
                <a:solidFill>
                  <a:srgbClr val="002060"/>
                </a:solidFill>
                <a:latin typeface="Comic Sans MS" panose="030F0702030302020204" pitchFamily="66" charset="0"/>
              </a:rPr>
              <a:t>По команде все разбегаются в разные стороны. Водящий старается догнать игроков и дотронуться рукой до любого из них. Если ему это удается, осаленный принимает ведущую роль и громко объявляет об этом остальным.</a:t>
            </a:r>
            <a:endParaRPr lang="ru-RU" sz="2000" dirty="0">
              <a:solidFill>
                <a:srgbClr val="002060"/>
              </a:solidFill>
              <a:latin typeface="Comic Sans MS" panose="030F0702030302020204" pitchFamily="66" charset="0"/>
            </a:endParaRPr>
          </a:p>
        </p:txBody>
      </p:sp>
      <p:sp>
        <p:nvSpPr>
          <p:cNvPr id="4" name="Текст 3"/>
          <p:cNvSpPr>
            <a:spLocks noGrp="1"/>
          </p:cNvSpPr>
          <p:nvPr>
            <p:ph type="body" sz="half" idx="2"/>
          </p:nvPr>
        </p:nvSpPr>
        <p:spPr/>
        <p:txBody>
          <a:bodyPr/>
          <a:lstStyle/>
          <a:p>
            <a:endParaRPr lang="ru-RU"/>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304" y="1565189"/>
            <a:ext cx="5410050" cy="4095443"/>
          </a:xfrm>
          <a:prstGeom prst="rect">
            <a:avLst/>
          </a:prstGeom>
        </p:spPr>
      </p:pic>
    </p:spTree>
    <p:extLst>
      <p:ext uri="{BB962C8B-B14F-4D97-AF65-F5344CB8AC3E}">
        <p14:creationId xmlns:p14="http://schemas.microsoft.com/office/powerpoint/2010/main" val="2252918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lgn="ctr">
              <a:buNone/>
            </a:pPr>
            <a:r>
              <a:rPr lang="ru-RU" sz="2000" b="1" dirty="0" smtClean="0">
                <a:solidFill>
                  <a:srgbClr val="002060"/>
                </a:solidFill>
                <a:latin typeface="Comic Sans MS" panose="030F0702030302020204" pitchFamily="66" charset="0"/>
              </a:rPr>
              <a:t>Игра «Рыбалка»</a:t>
            </a:r>
          </a:p>
          <a:p>
            <a:pPr marL="0" indent="0">
              <a:buNone/>
            </a:pPr>
            <a:r>
              <a:rPr lang="ru-RU" sz="2000" dirty="0" smtClean="0">
                <a:solidFill>
                  <a:srgbClr val="002060"/>
                </a:solidFill>
                <a:latin typeface="Comic Sans MS" panose="030F0702030302020204" pitchFamily="66" charset="0"/>
              </a:rPr>
              <a:t> Цель — развивать умение сотрудничать и работать вместе. </a:t>
            </a:r>
          </a:p>
          <a:p>
            <a:pPr marL="0" indent="0">
              <a:buNone/>
            </a:pPr>
            <a:r>
              <a:rPr lang="ru-RU" sz="2000" dirty="0" smtClean="0">
                <a:solidFill>
                  <a:srgbClr val="002060"/>
                </a:solidFill>
                <a:latin typeface="Comic Sans MS" panose="030F0702030302020204" pitchFamily="66" charset="0"/>
              </a:rPr>
              <a:t>Ход игры:</a:t>
            </a:r>
          </a:p>
          <a:p>
            <a:pPr marL="0" indent="0">
              <a:buNone/>
            </a:pPr>
            <a:r>
              <a:rPr lang="ru-RU" sz="2000" dirty="0" smtClean="0">
                <a:solidFill>
                  <a:srgbClr val="002060"/>
                </a:solidFill>
                <a:latin typeface="Comic Sans MS" panose="030F0702030302020204" pitchFamily="66" charset="0"/>
              </a:rPr>
              <a:t>Из группы детей выбираются двое, которые взявшись за руки бегают за остальными детьми, изображающими рыбок. Свободными руками они должны поймать рыбку, которая потом становится между ними и таким образом удочка, или сеть растёт. Выигрывает последняя оставшаяся на свободе рыбка.</a:t>
            </a:r>
            <a:endParaRPr lang="ru-RU" sz="2000" dirty="0">
              <a:solidFill>
                <a:srgbClr val="002060"/>
              </a:solidFill>
              <a:latin typeface="Comic Sans MS" panose="030F0702030302020204" pitchFamily="66" charset="0"/>
            </a:endParaRPr>
          </a:p>
        </p:txBody>
      </p:sp>
      <p:sp>
        <p:nvSpPr>
          <p:cNvPr id="4" name="Текст 3"/>
          <p:cNvSpPr>
            <a:spLocks noGrp="1"/>
          </p:cNvSpPr>
          <p:nvPr>
            <p:ph type="body" sz="half" idx="2"/>
          </p:nvPr>
        </p:nvSpPr>
        <p:spPr/>
        <p:txBody>
          <a:bodyPr/>
          <a:lstStyle/>
          <a:p>
            <a:endParaRPr lang="ru-RU"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54" y="753762"/>
            <a:ext cx="5361197" cy="5350475"/>
          </a:xfrm>
          <a:prstGeom prst="rect">
            <a:avLst/>
          </a:prstGeom>
        </p:spPr>
      </p:pic>
    </p:spTree>
    <p:extLst>
      <p:ext uri="{BB962C8B-B14F-4D97-AF65-F5344CB8AC3E}">
        <p14:creationId xmlns:p14="http://schemas.microsoft.com/office/powerpoint/2010/main" val="2852902253"/>
      </p:ext>
    </p:extLst>
  </p:cSld>
  <p:clrMapOvr>
    <a:masterClrMapping/>
  </p:clrMapOvr>
  <p:timing>
    <p:tnLst>
      <p:par>
        <p:cTn id="1" dur="indefinite" restart="never" nodeType="tmRoot"/>
      </p:par>
    </p:tnLst>
  </p:timing>
</p:sld>
</file>

<file path=ppt/theme/theme1.xml><?xml version="1.0" encoding="utf-8"?>
<a:theme xmlns:a="http://schemas.openxmlformats.org/drawingml/2006/main" name="Базис">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TM03457444[[fn=Основа]]</Template>
  <TotalTime>275</TotalTime>
  <Words>1069</Words>
  <Application>Microsoft Office PowerPoint</Application>
  <PresentationFormat>Широкоэкранный</PresentationFormat>
  <Paragraphs>57</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Comic Sans MS</vt:lpstr>
      <vt:lpstr>Corbel</vt:lpstr>
      <vt:lpstr>Базис</vt:lpstr>
      <vt:lpstr>Подвижные игры для развития дружеских отношений</vt:lpstr>
      <vt:lpstr> 10 игр для детского сада:  учимся дружить и помогать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Подвижные игры для развития дружеских отношений</dc:title>
  <dc:creator>User</dc:creator>
  <cp:lastModifiedBy>User</cp:lastModifiedBy>
  <cp:revision>19</cp:revision>
  <dcterms:created xsi:type="dcterms:W3CDTF">2021-10-14T10:41:04Z</dcterms:created>
  <dcterms:modified xsi:type="dcterms:W3CDTF">2021-10-14T15:16:38Z</dcterms:modified>
</cp:coreProperties>
</file>