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3594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300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779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3627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918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000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08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885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43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45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817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266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47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555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10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57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53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86A7FE2-A28B-424D-99A7-3E2C3A3E25A5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A56284B-96A3-4615-BF57-43E15F63AE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78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43503">
            <a:off x="1547664" y="1484784"/>
            <a:ext cx="6120680" cy="2016224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Основные направления и ценностные основы духовно-нравственного развития, воспитания и социализации обучающихся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1442109">
            <a:off x="3923928" y="4797152"/>
            <a:ext cx="4605694" cy="1152128"/>
          </a:xfrm>
        </p:spPr>
        <p:txBody>
          <a:bodyPr/>
          <a:lstStyle/>
          <a:p>
            <a:pPr algn="l"/>
            <a:r>
              <a:rPr lang="ru-RU" sz="1400" dirty="0">
                <a:solidFill>
                  <a:schemeClr val="bg1"/>
                </a:solidFill>
              </a:rPr>
              <a:t>Составила: </a:t>
            </a:r>
            <a:r>
              <a:rPr lang="ru-RU" sz="1400" dirty="0" err="1">
                <a:solidFill>
                  <a:schemeClr val="bg1"/>
                </a:solidFill>
              </a:rPr>
              <a:t>Скачкова</a:t>
            </a:r>
            <a:r>
              <a:rPr lang="ru-RU" sz="1400" dirty="0">
                <a:solidFill>
                  <a:schemeClr val="bg1"/>
                </a:solidFill>
              </a:rPr>
              <a:t> Любовь Ивановна</a:t>
            </a:r>
          </a:p>
          <a:p>
            <a:pPr algn="l"/>
            <a:r>
              <a:rPr lang="ru-RU" sz="1400" dirty="0">
                <a:solidFill>
                  <a:schemeClr val="bg1"/>
                </a:solidFill>
              </a:rPr>
              <a:t>воспитатель Детского сада №103 ОАО «РЖД»</a:t>
            </a:r>
          </a:p>
          <a:p>
            <a:pPr algn="l"/>
            <a:endParaRPr lang="ru-RU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357166"/>
            <a:ext cx="3744416" cy="443998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 Narrow" panose="020B0606020202030204" pitchFamily="34" charset="0"/>
              </a:rPr>
              <a:t>Воспитание семейных ценностей </a:t>
            </a:r>
          </a:p>
          <a:p>
            <a:r>
              <a:rPr lang="ru-RU" sz="1800" dirty="0" smtClean="0">
                <a:latin typeface="Arial Narrow" panose="020B0606020202030204" pitchFamily="34" charset="0"/>
              </a:rPr>
              <a:t>Ценности: семья, семейные традиции, культура семейной жизни, этика и психология семейных отношений, любовь и уважение к родителям, прародителям; забота о старших и младших.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342" y="2420888"/>
            <a:ext cx="4572205" cy="296138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500042"/>
            <a:ext cx="6059016" cy="2352894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 Narrow" panose="020B0606020202030204" pitchFamily="34" charset="0"/>
              </a:rPr>
              <a:t>Формирование коммуникативной культуры</a:t>
            </a:r>
          </a:p>
          <a:p>
            <a:r>
              <a:rPr lang="ru-RU" sz="1800" dirty="0" smtClean="0">
                <a:latin typeface="Arial Narrow" panose="020B0606020202030204" pitchFamily="34" charset="0"/>
              </a:rPr>
              <a:t>Ценности: русский язык, языки народов России, культура общения, межличностная и межкультурная коммуникация, ответственное отношение к слову как к поступку, продуктивное и безопасное общение.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780928"/>
            <a:ext cx="6297053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428604"/>
            <a:ext cx="4032448" cy="436854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 Narrow" panose="020B0606020202030204" pitchFamily="34" charset="0"/>
              </a:rPr>
              <a:t>Экологическое воспитание</a:t>
            </a:r>
          </a:p>
          <a:p>
            <a:r>
              <a:rPr lang="ru-RU" sz="1800" dirty="0" smtClean="0">
                <a:latin typeface="Arial Narrow" panose="020B0606020202030204" pitchFamily="34" charset="0"/>
              </a:rPr>
              <a:t> Ценности: родная земля; заповедная природа; планета Земля; бережное освоение природных ресурсов региона, страны, планеты, экологическая культура, забота об окружающей среде, домашних животных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sp>
        <p:nvSpPr>
          <p:cNvPr id="26626" name="AutoShape 2" descr="ÐÐ°ÑÑÐ¸Ð½ÐºÐ¸ Ð¿Ð¾ Ð·Ð°Ð¿ÑÐ¾ÑÑ Ð­ÐºÐ¾Ð»Ð¾Ð³Ð¸ÑÐµÑÐºÐ¾Ðµ Ð²Ð¾ÑÐ¿Ð¸ÑÐ°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ÐÐ°ÑÑÐ¸Ð½ÐºÐ¸ Ð¿Ð¾ Ð·Ð°Ð¿ÑÐ¾ÑÑ Ð­ÐºÐ¾Ð»Ð¾Ð³Ð¸ÑÐµÑÐºÐ¾Ðµ Ð²Ð¾ÑÐ¿Ð¸ÑÐ°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16832"/>
            <a:ext cx="4085689" cy="357301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4320480" cy="388843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1800" dirty="0" smtClean="0">
                <a:latin typeface="Arial Narrow" panose="020B0606020202030204" pitchFamily="34" charset="0"/>
              </a:rPr>
              <a:t>Все </a:t>
            </a:r>
            <a:r>
              <a:rPr lang="ru-RU" sz="1800" dirty="0" smtClean="0">
                <a:latin typeface="Arial Narrow" panose="020B0606020202030204" pitchFamily="34" charset="0"/>
              </a:rPr>
              <a:t>направления </a:t>
            </a:r>
            <a:r>
              <a:rPr lang="ru-RU" sz="1800" dirty="0" err="1" smtClean="0">
                <a:latin typeface="Arial Narrow" panose="020B0606020202030204" pitchFamily="34" charset="0"/>
              </a:rPr>
              <a:t>духовно­нравственного</a:t>
            </a:r>
            <a:r>
              <a:rPr lang="ru-RU" sz="1800" dirty="0" smtClean="0">
                <a:latin typeface="Arial Narrow" panose="020B0606020202030204" pitchFamily="34" charset="0"/>
              </a:rPr>
              <a:t> развития, воспитания и социализации важны, дополняют друг друга и обеспечивают развитие личности на основе отечественных духовных, нравственных и культурных традиций. 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831" y="1700808"/>
            <a:ext cx="3816424" cy="37233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0" y="-171400"/>
            <a:ext cx="6660232" cy="38164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Arial Narrow" panose="020B0606020202030204" pitchFamily="34" charset="0"/>
              </a:rPr>
              <a:t>Гражданско-патриотическое воспитание:</a:t>
            </a:r>
          </a:p>
          <a:p>
            <a:pPr algn="ctr">
              <a:buNone/>
            </a:pPr>
            <a:r>
              <a:rPr lang="ru-RU" sz="1800" dirty="0" smtClean="0">
                <a:latin typeface="Arial Narrow" panose="020B0606020202030204" pitchFamily="34" charset="0"/>
              </a:rPr>
              <a:t>		Ценности: любовь к России, своему народу, своему краю; служение Отечеству; правовое государство; гражданское общество; закон и правопорядок; свобода личная и национальная; доверие к людям, институтам государства и гражданского общества.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97" y="2996952"/>
            <a:ext cx="4150669" cy="24988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7504" y="-387424"/>
            <a:ext cx="4964562" cy="686137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 Narrow" panose="020B0606020202030204" pitchFamily="34" charset="0"/>
              </a:rPr>
              <a:t>Нравственное и духовное воспитание</a:t>
            </a:r>
          </a:p>
          <a:p>
            <a:r>
              <a:rPr lang="ru-RU" sz="1800" dirty="0" smtClean="0">
                <a:latin typeface="Arial Narrow" panose="020B0606020202030204" pitchFamily="34" charset="0"/>
              </a:rPr>
              <a:t> Ценности: духовный мир человека, нравственный выбор; жизнь и смысл жизни; справедливость; милосердие; честь; достоинство; уважение достоинства человека, равноправие, ответственность и чувство долга; забота и помощь, мораль, честность, щедрость, свобода совести и вероисповедания; вера; традиционные религии и духовная культура народов России, российская светская (гражданская) этика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060848"/>
            <a:ext cx="3461377" cy="34602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0"/>
            <a:ext cx="4104456" cy="587727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 Narrow" panose="020B0606020202030204" pitchFamily="34" charset="0"/>
              </a:rPr>
              <a:t>Воспитание положительного отношения к труду и творчеству </a:t>
            </a:r>
          </a:p>
          <a:p>
            <a:r>
              <a:rPr lang="ru-RU" sz="1800" dirty="0" smtClean="0">
                <a:latin typeface="Arial Narrow" panose="020B0606020202030204" pitchFamily="34" charset="0"/>
              </a:rPr>
              <a:t>Ценности: уважение к труду, человеку труда; творчество и созидание; стремление к познанию и истине; целеустремлённость и настойчивость; бережливость; трудолюбие, работа в коллективе, ответственное отношение к труду и творчеству, активная жизненная позиция, самореализация в профессии.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sp>
        <p:nvSpPr>
          <p:cNvPr id="18434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844824"/>
            <a:ext cx="3639038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41832" y="439217"/>
            <a:ext cx="4030168" cy="401078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 Narrow" panose="020B0606020202030204" pitchFamily="34" charset="0"/>
              </a:rPr>
              <a:t>Интеллектуальное воспитание </a:t>
            </a:r>
          </a:p>
          <a:p>
            <a:r>
              <a:rPr lang="ru-RU" sz="1800" dirty="0" smtClean="0">
                <a:latin typeface="Arial Narrow" panose="020B0606020202030204" pitchFamily="34" charset="0"/>
              </a:rPr>
              <a:t>Ценности: образование, истина, интеллект, наука, интеллектуальная деятельность, интеллектуальное развитие личности, знание, общество знаний. 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04864"/>
            <a:ext cx="3800445" cy="31436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-819472"/>
            <a:ext cx="4896544" cy="5256584"/>
          </a:xfrm>
        </p:spPr>
        <p:txBody>
          <a:bodyPr>
            <a:normAutofit/>
          </a:bodyPr>
          <a:lstStyle/>
          <a:p>
            <a:r>
              <a:rPr lang="ru-RU" sz="1800" dirty="0" err="1" smtClean="0">
                <a:latin typeface="Arial Narrow" panose="020B0606020202030204" pitchFamily="34" charset="0"/>
              </a:rPr>
              <a:t>Здоровьесберегающее</a:t>
            </a:r>
            <a:r>
              <a:rPr lang="ru-RU" sz="1800" dirty="0" smtClean="0">
                <a:latin typeface="Arial Narrow" panose="020B0606020202030204" pitchFamily="34" charset="0"/>
              </a:rPr>
              <a:t> воспитание</a:t>
            </a:r>
          </a:p>
          <a:p>
            <a:r>
              <a:rPr lang="ru-RU" sz="1800" dirty="0" smtClean="0">
                <a:latin typeface="Arial Narrow" panose="020B0606020202030204" pitchFamily="34" charset="0"/>
              </a:rPr>
              <a:t>Ценности: здоровье физическое, духовное и нравственное, здоровый образ жизни, </a:t>
            </a:r>
            <a:r>
              <a:rPr lang="ru-RU" sz="1800" dirty="0" err="1" smtClean="0">
                <a:latin typeface="Arial Narrow" panose="020B0606020202030204" pitchFamily="34" charset="0"/>
              </a:rPr>
              <a:t>здоровьесберегающие</a:t>
            </a:r>
            <a:r>
              <a:rPr lang="ru-RU" sz="1800" dirty="0" smtClean="0">
                <a:latin typeface="Arial Narrow" panose="020B0606020202030204" pitchFamily="34" charset="0"/>
              </a:rPr>
              <a:t> технологии, физическая культура и спорт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750" y="2492896"/>
            <a:ext cx="4283846" cy="30274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7504" y="-315416"/>
            <a:ext cx="4104456" cy="5616624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 Narrow" panose="020B0606020202030204" pitchFamily="34" charset="0"/>
              </a:rPr>
              <a:t>Социокультурное и </a:t>
            </a:r>
            <a:r>
              <a:rPr lang="ru-RU" sz="1800" dirty="0" err="1" smtClean="0">
                <a:latin typeface="Arial Narrow" panose="020B0606020202030204" pitchFamily="34" charset="0"/>
              </a:rPr>
              <a:t>медиакультурное</a:t>
            </a:r>
            <a:r>
              <a:rPr lang="ru-RU" sz="1800" dirty="0" smtClean="0">
                <a:latin typeface="Arial Narrow" panose="020B0606020202030204" pitchFamily="34" charset="0"/>
              </a:rPr>
              <a:t> воспитание </a:t>
            </a:r>
          </a:p>
          <a:p>
            <a:r>
              <a:rPr lang="ru-RU" sz="1800" dirty="0" smtClean="0">
                <a:latin typeface="Arial Narrow" panose="020B0606020202030204" pitchFamily="34" charset="0"/>
              </a:rPr>
              <a:t>Ценности: миролюбие, гражданское согласие, социальное партнерство, межкультурное сотрудничество, культурное обогащение личности, духовная и культурная консолидация общества; поликультурный мир.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060848"/>
            <a:ext cx="4152907" cy="338437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6696744" cy="2880320"/>
          </a:xfrm>
        </p:spPr>
        <p:txBody>
          <a:bodyPr>
            <a:normAutofit/>
          </a:bodyPr>
          <a:lstStyle/>
          <a:p>
            <a:r>
              <a:rPr lang="ru-RU" sz="1800" dirty="0" err="1" smtClean="0">
                <a:latin typeface="Arial Narrow" panose="020B0606020202030204" pitchFamily="34" charset="0"/>
              </a:rPr>
              <a:t>Культуротворческое</a:t>
            </a:r>
            <a:r>
              <a:rPr lang="ru-RU" sz="1800" dirty="0" smtClean="0">
                <a:latin typeface="Arial Narrow" panose="020B0606020202030204" pitchFamily="34" charset="0"/>
              </a:rPr>
              <a:t> и эстетическое воспитание Ценности: красота; гармония; эстетическое развитие, самовыражение в творчестве и искусстве, </a:t>
            </a:r>
            <a:r>
              <a:rPr lang="ru-RU" sz="1800" dirty="0" err="1" smtClean="0">
                <a:latin typeface="Arial Narrow" panose="020B0606020202030204" pitchFamily="34" charset="0"/>
              </a:rPr>
              <a:t>культуросозидание</a:t>
            </a:r>
            <a:r>
              <a:rPr lang="ru-RU" sz="1800" dirty="0" smtClean="0">
                <a:latin typeface="Arial Narrow" panose="020B0606020202030204" pitchFamily="34" charset="0"/>
              </a:rPr>
              <a:t>, индивидуальные творческие способности, диалог культур и цивилизаций.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924944"/>
            <a:ext cx="4608512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500042"/>
            <a:ext cx="4176464" cy="494518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 Narrow" panose="020B0606020202030204" pitchFamily="34" charset="0"/>
              </a:rPr>
              <a:t>Правовое воспитание и культура безопасности Ценности: правовая культура, права и обязанности человека, свобода личности, демократия, электоральная культура, безопасность, безопасная среда школы, безопасность информационного пространства, безопасное поведение в природной и техногенной среде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99574"/>
            <a:ext cx="3649617" cy="364565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208</TotalTime>
  <Words>398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Arial Narrow</vt:lpstr>
      <vt:lpstr>Impact</vt:lpstr>
      <vt:lpstr>Главное мероприятие</vt:lpstr>
      <vt:lpstr>Основные направления и ценностные основы духовно-нравственного развития, воспитания и социализации обучающихся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направления и ценностные основы духовно-нравственного развития, воспитания и социализации обучающихся</dc:title>
  <dc:creator>игорь</dc:creator>
  <cp:lastModifiedBy>User</cp:lastModifiedBy>
  <cp:revision>7</cp:revision>
  <dcterms:created xsi:type="dcterms:W3CDTF">2018-10-15T19:04:20Z</dcterms:created>
  <dcterms:modified xsi:type="dcterms:W3CDTF">2021-02-21T14:24:33Z</dcterms:modified>
</cp:coreProperties>
</file>