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24"/>
  </p:notesMasterIdLst>
  <p:sldIdLst>
    <p:sldId id="256" r:id="rId2"/>
    <p:sldId id="257" r:id="rId3"/>
    <p:sldId id="274" r:id="rId4"/>
    <p:sldId id="275" r:id="rId5"/>
    <p:sldId id="276" r:id="rId6"/>
    <p:sldId id="258" r:id="rId7"/>
    <p:sldId id="259" r:id="rId8"/>
    <p:sldId id="262" r:id="rId9"/>
    <p:sldId id="272" r:id="rId10"/>
    <p:sldId id="271" r:id="rId11"/>
    <p:sldId id="260" r:id="rId12"/>
    <p:sldId id="270" r:id="rId13"/>
    <p:sldId id="268" r:id="rId14"/>
    <p:sldId id="263" r:id="rId15"/>
    <p:sldId id="261" r:id="rId16"/>
    <p:sldId id="264" r:id="rId17"/>
    <p:sldId id="265" r:id="rId18"/>
    <p:sldId id="26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14D99-669C-4AEA-93E5-1C451FAAB7CB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9E302-85CF-4FB1-9801-638FBE708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82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9E302-85CF-4FB1-9801-638FBE70859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13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5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3759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89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219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96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45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3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64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38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7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30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5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1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8635A-E348-46E2-A67C-F04987E6C9E3}" type="datetimeFigureOut">
              <a:rPr lang="ru-RU" smtClean="0"/>
              <a:t>15.03.2026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509527B-1C93-45BB-9765-9B4B001EA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11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Семинар-практикум </a:t>
            </a:r>
            <a:b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«Обучение дошкольников грамоте»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933" y="4885766"/>
            <a:ext cx="7766936" cy="128195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Cambria" panose="02040503050406030204" pitchFamily="18" charset="0"/>
              </a:rPr>
              <a:t>Зайнуллина Луиза Тахваловна, </a:t>
            </a:r>
          </a:p>
          <a:p>
            <a:pPr algn="ctr"/>
            <a:r>
              <a:rPr lang="ru-RU" sz="2400" b="1" dirty="0">
                <a:solidFill>
                  <a:schemeClr val="accent2"/>
                </a:solidFill>
                <a:latin typeface="Cambria" panose="02040503050406030204" pitchFamily="18" charset="0"/>
              </a:rPr>
              <a:t>воспитатель МБДОУ №25 «Родничок»</a:t>
            </a:r>
          </a:p>
        </p:txBody>
      </p:sp>
    </p:spTree>
    <p:extLst>
      <p:ext uri="{BB962C8B-B14F-4D97-AF65-F5344CB8AC3E}">
        <p14:creationId xmlns:p14="http://schemas.microsoft.com/office/powerpoint/2010/main" val="129971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170" t="10621" r="37147" b="12467"/>
          <a:stretch/>
        </p:blipFill>
        <p:spPr>
          <a:xfrm>
            <a:off x="0" y="0"/>
            <a:ext cx="9144000" cy="678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14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540" y="295836"/>
            <a:ext cx="6871461" cy="92336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Старшая группа с 5-6 лет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1093694"/>
            <a:ext cx="8507505" cy="5593977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В старшей группе обучение детей звуковому анализу слова начинается с определения последовательности звуков в нем.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После того, как дети овладеют навыками проведения звукового анализа простейших слов, их знакомят с гласными звуками.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Сравнение звуков в занимательной форме, дети улавливают разницу между гласными и согласными звуками. Они уже знают, что есть большие и маленькие братцы, вводим обозначение фишками (синей и зеленой).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Обязательно следим за правильным употреблением терминов «гласный звук», «согласный твердый звук», «согласный мягкий звук».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Главное, чтобы ребенок понял, чтобы определить ударный слог, не надо слово произносить по слогам. Ударение падает на гласный звук, т.к. только гласный можно протянуть, пропеть.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Cambria" panose="02040503050406030204" pitchFamily="18" charset="0"/>
              </a:rPr>
              <a:t>В процессе обучения грамоте дошкольники знакомятся с предложением.</a:t>
            </a:r>
          </a:p>
          <a:p>
            <a:endParaRPr lang="ru-RU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6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170" t="10391" r="37017" b="11312"/>
          <a:stretch/>
        </p:blipFill>
        <p:spPr>
          <a:xfrm>
            <a:off x="0" y="0"/>
            <a:ext cx="9144000" cy="685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30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147" t="10981" r="37200" b="12885"/>
          <a:stretch/>
        </p:blipFill>
        <p:spPr bwMode="auto">
          <a:xfrm>
            <a:off x="0" y="-1"/>
            <a:ext cx="9143999" cy="67952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6323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5250" t="11346" r="37303" b="12519"/>
          <a:stretch/>
        </p:blipFill>
        <p:spPr bwMode="auto">
          <a:xfrm>
            <a:off x="0" y="0"/>
            <a:ext cx="9144000" cy="67773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1334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294" y="143437"/>
            <a:ext cx="6889390" cy="6992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Старшая группа с 6-7 лет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1" y="842684"/>
            <a:ext cx="8722658" cy="55760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подготовительной группе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решаются следующие задачи: 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дети учатся анализу и синтезу предложений разной конструкции; 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знакомятся со всеми буквами русского алфавита и правилами их написания; 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овладевают слоговым и слитным способами чтения;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приучаются грамотно выкладывать слова и предложения из букв разрезной азбуки.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Для обучения чтения на начальном этапе используем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пособие «окошечки».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Словесные игры включены в каждое занятие.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Основная цель словесных игр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является - закрепление полученных знаний.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Они должны быть строго регламентированы, при точности и правильности методики обучения должен быть сохранен свойственный играм развлекательный и эмоциональный характер.</a:t>
            </a:r>
          </a:p>
          <a:p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136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250" t="10615" r="37612" b="13068"/>
          <a:stretch/>
        </p:blipFill>
        <p:spPr bwMode="auto">
          <a:xfrm>
            <a:off x="0" y="-1"/>
            <a:ext cx="9143999" cy="6858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3987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457" t="10615" r="37611" b="1288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66184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5912" t="10650" r="37105" b="12275"/>
          <a:stretch/>
        </p:blipFill>
        <p:spPr bwMode="auto">
          <a:xfrm>
            <a:off x="0" y="-80682"/>
            <a:ext cx="9144000" cy="6938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4019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317" y="107576"/>
            <a:ext cx="8166848" cy="59167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сюжетно – тематических фронтальных занятий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71" y="1246094"/>
            <a:ext cx="8408894" cy="50373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1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. Организационный момент. 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 организационного момента: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ввести в тему занятия, создать положительный настрой на обучение, пробуждать интерес к познанию новых звуков, а также осуществлять коррекцию психофизических функций.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2.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Повторение пройденного материала. 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актуализировать знания детей.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3.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Сообщение новой темы.</a:t>
            </a:r>
            <a:r>
              <a:rPr lang="ru-RU" sz="2400" b="1" dirty="0">
                <a:latin typeface="Cambria" panose="02040503050406030204" pitchFamily="18" charset="0"/>
              </a:rPr>
              <a:t>       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направить внимание детей к изучаемому звуку, к восприятию новых и повторению пройденных звуков. </a:t>
            </a:r>
          </a:p>
          <a:p>
            <a:pPr marL="0" indent="0" algn="just">
              <a:buNone/>
            </a:pPr>
            <a:endParaRPr lang="ru-RU" sz="2400" b="1" dirty="0">
              <a:latin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338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470" y="161365"/>
            <a:ext cx="6347713" cy="7082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Актуальность: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3" y="968285"/>
            <a:ext cx="7835153" cy="5620774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Овладение грамотой </a:t>
            </a:r>
            <a:r>
              <a:rPr lang="ru-RU" sz="2400" b="1" dirty="0">
                <a:latin typeface="Cambria" panose="02040503050406030204" pitchFamily="18" charset="0"/>
              </a:rPr>
              <a:t>-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это усвоение определенной системой знаний, где выделяются основополагающие средства языка. 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Вторая причина актуальности этой проблемы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- возросшие требования школ, а особенно гимназий и лицеев, к будущим первоклассникам. Одно из требований – готовность к овладению грамотой, которая включает в себя овладение ребенком звукобуквенным, </a:t>
            </a:r>
            <a:r>
              <a:rPr lang="ru-RU" sz="2400" b="1" dirty="0" err="1">
                <a:solidFill>
                  <a:schemeClr val="tx1"/>
                </a:solidFill>
                <a:latin typeface="Cambria" panose="02040503050406030204" pitchFamily="18" charset="0"/>
              </a:rPr>
              <a:t>звуко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-слоговым, лексико-синтаксическим анализом и синтезом, до поступления в школу.</a:t>
            </a:r>
          </a:p>
        </p:txBody>
      </p:sp>
    </p:spTree>
    <p:extLst>
      <p:ext uri="{BB962C8B-B14F-4D97-AF65-F5344CB8AC3E}">
        <p14:creationId xmlns:p14="http://schemas.microsoft.com/office/powerpoint/2010/main" val="84588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012" y="134471"/>
            <a:ext cx="799651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сюжетно – тематических фронтальных занятий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27" y="1533061"/>
            <a:ext cx="8283391" cy="4679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4. Характеристика звуков.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упражнять детей анализировать звуки по акустическим и артикуляционным признакам.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5. </a:t>
            </a:r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</a:rPr>
              <a:t>Физминутка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.</a:t>
            </a:r>
            <a:r>
              <a:rPr lang="ru-RU" sz="2400" b="1" dirty="0">
                <a:latin typeface="Cambria" panose="020405030504060302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400" b="1" dirty="0" err="1">
                <a:solidFill>
                  <a:schemeClr val="tx1"/>
                </a:solidFill>
                <a:latin typeface="Cambria" panose="02040503050406030204" pitchFamily="18" charset="0"/>
              </a:rPr>
              <a:t>Физминутка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 тесно связана с темой занятия и является переходным моментом к следующей части занятия. 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6.Закрепление нового материала.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развивать фонематические процессы, совершенствовать навык звукового анализа.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613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835" y="134470"/>
            <a:ext cx="8543365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Организация сюжетно – тематических фронтальных занятий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5" y="1535953"/>
            <a:ext cx="7342094" cy="4425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7. Знакомство с буквой.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определить связь звука с его графическим образом.</a:t>
            </a:r>
          </a:p>
          <a:p>
            <a:pPr marL="0" indent="0" algn="just">
              <a:buNone/>
            </a:pPr>
            <a:r>
              <a:rPr lang="ru-RU" sz="2400" b="1" dirty="0">
                <a:latin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8. Формирование навыков чтения и печатания.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Цель: совершенствовать навык слогового чтения.</a:t>
            </a:r>
          </a:p>
          <a:p>
            <a:pPr marL="0" indent="0" algn="just">
              <a:buNone/>
            </a:pPr>
            <a:r>
              <a:rPr lang="ru-RU" sz="2400" b="1" dirty="0">
                <a:latin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9. Итог. 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Подводится итог занятия.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4077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7153" y="1174376"/>
            <a:ext cx="6267731" cy="3881531"/>
          </a:xfrm>
        </p:spPr>
        <p:txBody>
          <a:bodyPr>
            <a:normAutofit/>
          </a:bodyPr>
          <a:lstStyle/>
          <a:p>
            <a:pPr marL="0" lvl="1" indent="0" algn="ctr">
              <a:buNone/>
            </a:pPr>
            <a:endParaRPr lang="ru-RU" sz="3200" b="1" dirty="0">
              <a:solidFill>
                <a:srgbClr val="00B0F0"/>
              </a:solidFill>
              <a:latin typeface="Cambria" panose="02040503050406030204" pitchFamily="18" charset="0"/>
            </a:endParaRPr>
          </a:p>
          <a:p>
            <a:pPr marL="0" lvl="1" indent="0" algn="ctr">
              <a:buNone/>
            </a:pPr>
            <a:endParaRPr lang="ru-RU" sz="3200" b="1" dirty="0">
              <a:solidFill>
                <a:srgbClr val="00B0F0"/>
              </a:solidFill>
              <a:latin typeface="Cambria" panose="02040503050406030204" pitchFamily="18" charset="0"/>
            </a:endParaRPr>
          </a:p>
          <a:p>
            <a:pPr marL="0" lvl="1" indent="0" algn="ctr">
              <a:buNone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Спасибо за внимание!</a:t>
            </a:r>
          </a:p>
          <a:p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943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633882" cy="6902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Задачи обучения грамоте: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53" y="995082"/>
            <a:ext cx="8480612" cy="5692589"/>
          </a:xfrm>
        </p:spPr>
        <p:txBody>
          <a:bodyPr>
            <a:normAutofit lnSpcReduction="10000"/>
          </a:bodyPr>
          <a:lstStyle/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детей с понятиями «звук», «слог», «слово», «предложение»;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дошкольников с основными свойствами фонематического (звукового) строения слова;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знакомить детей с моделями (схемами) слов и предложений, специальными символами для обозначения звуков;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называть и подбирать слова, обозначающие названия предметов, действий, признаков предмета;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  сравнивать звуки по их качественным характеристикам (гласные, твердые и мягкие согласные, глухие и звонкие согласные), сопоставлять слова по звуковому составу;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научить детей слоговому членению слов, выделению слогов из слова, постановке ударения в словах, определению ударного слога;</a:t>
            </a:r>
          </a:p>
          <a:p>
            <a:pPr lvl="0" algn="just">
              <a:buFont typeface="Webdings" panose="05030102010509060703" pitchFamily="18" charset="2"/>
              <a:buChar char=""/>
              <a:tabLst>
                <a:tab pos="885190" algn="l"/>
              </a:tabLst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научить   различать в предложении слова на слух, определять их количество и последовательность, составлять предложения, в том числе и с заданным количеством слов.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095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766" y="89647"/>
            <a:ext cx="8570258" cy="8068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Последовательность предъявления слов для звукового анализа: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3" y="1443318"/>
            <a:ext cx="8650941" cy="5710518"/>
          </a:xfrm>
        </p:spPr>
        <p:txBody>
          <a:bodyPr/>
          <a:lstStyle/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двух гласных (ау, </a:t>
            </a:r>
            <a:r>
              <a:rPr lang="ru-RU" sz="2400" b="1" dirty="0" err="1">
                <a:solidFill>
                  <a:schemeClr val="tx1"/>
                </a:solidFill>
                <a:latin typeface="Cambria" panose="02040503050406030204" pitchFamily="18" charset="0"/>
              </a:rPr>
              <a:t>уа</a:t>
            </a:r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двух звуков (ум, ах, ус);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трех звуков (дым, мир);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двух открытых слогов (ваза, мама);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одного слога со стечением согласных в конце (куст, лист);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одного слога со стечением согласных вначале (двор, гром);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двух слогов со стечением согласных на стыке слогов (галка, сумка);</a:t>
            </a:r>
          </a:p>
          <a:p>
            <a:r>
              <a:rPr lang="ru-RU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слова из трех открытых слогов (Лариса, работа).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18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19" y="125506"/>
            <a:ext cx="8973670" cy="8875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Последовательность проведения анализа слова: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47" y="1147482"/>
            <a:ext cx="8803342" cy="55312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1. Произнеси слово и послушай его.</a:t>
            </a:r>
          </a:p>
          <a:p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До того, как начнется вычленение звуков из слова, педагог должен убедиться в том, что ребенок произносит слово правильно.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2. Произнеси слово по слогам.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3. Выдели (протяни) первый звук в слове, назови его, охарактеризуй.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4. Обозначь выделенный звук фишкой.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5. Протяни (выдели) второй звук в слове, охарактеризуй его.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6. Третий звук и т.д.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7. Прочитай по фишкам слово целиком.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8. Ответь на вопросы: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- сколько всего звуков в слове?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- сколько слогов?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- сколько гласных?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- сколько согласных?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87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5104" y="304800"/>
            <a:ext cx="6347713" cy="64545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Звуковая система языка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5153" y="1246094"/>
            <a:ext cx="7933765" cy="5262282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Обучение в</a:t>
            </a:r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средней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направлено на развитие фонематического слуха и речевого внимания детей, что подготавливает их к овладению звуковым анализом слов – первому действию по обучению собственно грамоте.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старшей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дети приобретают навыки звукового анализа слов различной звуковой конструкции, дифференциации гласный, твердых и мягких согласных звуков. Они получают знания о слоговом строении слов, о словесном ударении.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В</a:t>
            </a:r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i="1" u="sng" dirty="0">
                <a:solidFill>
                  <a:srgbClr val="C00000"/>
                </a:solidFill>
                <a:latin typeface="Cambria" panose="02040503050406030204" pitchFamily="18" charset="0"/>
              </a:rPr>
              <a:t>подготовительной группе</a:t>
            </a:r>
            <a:r>
              <a:rPr lang="ru-RU" sz="2000" b="1" u="sng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дети знакомятся со всеми буквами русского алфавита и правилами их написания, овладевают слоговым и слитным способам чтения, приучаются грамотно выкладывать слова и предложения из букв разрезной азбуки.</a:t>
            </a:r>
          </a:p>
        </p:txBody>
      </p:sp>
    </p:spTree>
    <p:extLst>
      <p:ext uri="{BB962C8B-B14F-4D97-AF65-F5344CB8AC3E}">
        <p14:creationId xmlns:p14="http://schemas.microsoft.com/office/powerpoint/2010/main" val="23852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387" y="268941"/>
            <a:ext cx="7086613" cy="80682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Средняя группа с 4-5 лет 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047" y="1192306"/>
            <a:ext cx="8525435" cy="53071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Начиная с марта по май в средней группе проводятся 10 занятий по подготовке к обучению грамоте. Длительностью 15-18 минут.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Дети получают знания об основных законах речи: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 речь состоит из слов;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 много, и они называют предметы, их признаки, действия предметов и с предметами;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 слова имеют протяженность (длинные и короткие);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 они звучат (состоят из звуков);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слово линейно (звуки в нем идут друг за другом);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 из слов можно составлять предложения;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 звуки в словах произносятся по-разному (одни можно потянуть,   а другие произносятся коротко).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87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752" y="251013"/>
            <a:ext cx="6817673" cy="67235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Дидактические игры для детей 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 4-5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259" y="923366"/>
            <a:ext cx="8390965" cy="51179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algn="just"/>
            <a:r>
              <a:rPr lang="ru-RU" sz="2000" b="1" dirty="0">
                <a:latin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«Детский мир», «Зоопарк», «Назови слова» — знакомство с термином «слово».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«Назови игрушку», «Назови длинное слово (короткое)» — длинные короткие слова.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 «Ветер-ветерок», «Жуки прилетели», «Чья песенка?», «Насос» - знакомство и закрепления термина «звук».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 «Скажи, как я», «Эхо», «Назови первый звук» — учить интонационно выделять звуки в словах.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 «Поймай конец и продолжай» — умение выделять отдельные звуки в слове и называть слова с заданным звуком.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  <a:latin typeface="Cambria" panose="02040503050406030204" pitchFamily="18" charset="0"/>
              </a:rPr>
              <a:t>«Назови братца», «Назови слова», «Будь внимателен», — различение на слух твёрдых и мягких согласных.</a:t>
            </a:r>
          </a:p>
        </p:txBody>
      </p:sp>
    </p:spTree>
    <p:extLst>
      <p:ext uri="{BB962C8B-B14F-4D97-AF65-F5344CB8AC3E}">
        <p14:creationId xmlns:p14="http://schemas.microsoft.com/office/powerpoint/2010/main" val="2903572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4780" t="10853" r="37017" b="12236"/>
          <a:stretch/>
        </p:blipFill>
        <p:spPr>
          <a:xfrm>
            <a:off x="28308" y="0"/>
            <a:ext cx="9115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5530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</TotalTime>
  <Words>1211</Words>
  <Application>Microsoft Office PowerPoint</Application>
  <PresentationFormat>Экран (4:3)</PresentationFormat>
  <Paragraphs>100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</vt:lpstr>
      <vt:lpstr>Trebuchet MS</vt:lpstr>
      <vt:lpstr>Webdings</vt:lpstr>
      <vt:lpstr>Wingdings 3</vt:lpstr>
      <vt:lpstr>Грань</vt:lpstr>
      <vt:lpstr>Семинар-практикум  «Обучение дошкольников грамоте»</vt:lpstr>
      <vt:lpstr>Актуальность: </vt:lpstr>
      <vt:lpstr>Задачи обучения грамоте:</vt:lpstr>
      <vt:lpstr>Последовательность предъявления слов для звукового анализа:</vt:lpstr>
      <vt:lpstr>Последовательность проведения анализа слова: </vt:lpstr>
      <vt:lpstr>Звуковая система языка</vt:lpstr>
      <vt:lpstr>Средняя группа с 4-5 лет </vt:lpstr>
      <vt:lpstr>Дидактические игры для детей  с 4-5 лет</vt:lpstr>
      <vt:lpstr>Презентация PowerPoint</vt:lpstr>
      <vt:lpstr>Презентация PowerPoint</vt:lpstr>
      <vt:lpstr>Старшая группа с 5-6 лет</vt:lpstr>
      <vt:lpstr>Презентация PowerPoint</vt:lpstr>
      <vt:lpstr>Презентация PowerPoint</vt:lpstr>
      <vt:lpstr>Презентация PowerPoint</vt:lpstr>
      <vt:lpstr>Старшая группа с 6-7 лет</vt:lpstr>
      <vt:lpstr>Презентация PowerPoint</vt:lpstr>
      <vt:lpstr>Презентация PowerPoint</vt:lpstr>
      <vt:lpstr>Презентация PowerPoint</vt:lpstr>
      <vt:lpstr>Организация сюжетно – тематических фронтальных занятий</vt:lpstr>
      <vt:lpstr>Организация сюжетно – тематических фронтальных занятий</vt:lpstr>
      <vt:lpstr>Организация сюжетно – тематических фронтальных занятий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«Обучение дошкольников грамоте»</dc:title>
  <dc:creator>comp1</dc:creator>
  <cp:lastModifiedBy>Admin</cp:lastModifiedBy>
  <cp:revision>26</cp:revision>
  <dcterms:created xsi:type="dcterms:W3CDTF">2019-01-24T12:14:16Z</dcterms:created>
  <dcterms:modified xsi:type="dcterms:W3CDTF">2026-03-14T20:59:02Z</dcterms:modified>
</cp:coreProperties>
</file>