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301" r:id="rId4"/>
    <p:sldId id="302" r:id="rId5"/>
    <p:sldId id="303" r:id="rId6"/>
    <p:sldId id="304" r:id="rId7"/>
    <p:sldId id="306" r:id="rId8"/>
    <p:sldId id="308" r:id="rId9"/>
    <p:sldId id="307" r:id="rId10"/>
    <p:sldId id="309" r:id="rId11"/>
    <p:sldId id="310" r:id="rId12"/>
    <p:sldId id="280" r:id="rId13"/>
    <p:sldId id="297" r:id="rId14"/>
    <p:sldId id="298" r:id="rId15"/>
    <p:sldId id="299" r:id="rId16"/>
    <p:sldId id="305" r:id="rId17"/>
    <p:sldId id="300" r:id="rId18"/>
    <p:sldId id="287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0066"/>
    <a:srgbClr val="CC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3" autoAdjust="0"/>
    <p:restoredTop sz="94660"/>
  </p:normalViewPr>
  <p:slideViewPr>
    <p:cSldViewPr>
      <p:cViewPr varScale="1">
        <p:scale>
          <a:sx n="106" d="100"/>
          <a:sy n="106" d="100"/>
        </p:scale>
        <p:origin x="64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Интеллектуальная </c:v>
                </c:pt>
                <c:pt idx="1">
                  <c:v>Коммуникативная </c:v>
                </c:pt>
                <c:pt idx="2">
                  <c:v>Мотивационная </c:v>
                </c:pt>
                <c:pt idx="3">
                  <c:v>Эмоционально-волевая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0.27</c:v>
                </c:pt>
                <c:pt idx="1">
                  <c:v>0.54</c:v>
                </c:pt>
                <c:pt idx="2">
                  <c:v>0.23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CD-41C0-8CF1-9A4B75EDFA1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Интеллектуальная </c:v>
                </c:pt>
                <c:pt idx="1">
                  <c:v>Коммуникативная </c:v>
                </c:pt>
                <c:pt idx="2">
                  <c:v>Мотивационная </c:v>
                </c:pt>
                <c:pt idx="3">
                  <c:v>Эмоционально-волевая 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0.67</c:v>
                </c:pt>
                <c:pt idx="1">
                  <c:v>0.42</c:v>
                </c:pt>
                <c:pt idx="2">
                  <c:v>0.56999999999999995</c:v>
                </c:pt>
                <c:pt idx="3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CD-41C0-8CF1-9A4B75EDFA1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Интеллектуальная </c:v>
                </c:pt>
                <c:pt idx="1">
                  <c:v>Коммуникативная </c:v>
                </c:pt>
                <c:pt idx="2">
                  <c:v>Мотивационная </c:v>
                </c:pt>
                <c:pt idx="3">
                  <c:v>Эмоционально-волевая 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0.06</c:v>
                </c:pt>
                <c:pt idx="1">
                  <c:v>0.04</c:v>
                </c:pt>
                <c:pt idx="2">
                  <c:v>0.2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CD-41C0-8CF1-9A4B75EDFA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85097503"/>
        <c:axId val="285098751"/>
      </c:barChart>
      <c:catAx>
        <c:axId val="2850975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5098751"/>
        <c:crosses val="autoZero"/>
        <c:auto val="1"/>
        <c:lblAlgn val="ctr"/>
        <c:lblOffset val="100"/>
        <c:noMultiLvlLbl val="0"/>
      </c:catAx>
      <c:valAx>
        <c:axId val="28509875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5097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694344196558776"/>
          <c:y val="0.32325057150114306"/>
          <c:w val="0.27657607903178771"/>
          <c:h val="0.16599671716273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3">
            <a:lumMod val="40000"/>
            <a:lumOff val="60000"/>
          </a:schemeClr>
        </a:gs>
        <a:gs pos="46000">
          <a:schemeClr val="accent3">
            <a:lumMod val="95000"/>
            <a:lumOff val="5000"/>
          </a:schemeClr>
        </a:gs>
        <a:gs pos="100000">
          <a:schemeClr val="accent3">
            <a:lumMod val="60000"/>
          </a:schemeClr>
        </a:gs>
      </a:gsLst>
      <a:path path="circle">
        <a:fillToRect l="50000" t="130000" r="50000" b="-30000"/>
      </a:path>
      <a:tileRect/>
    </a:gradFill>
    <a:ln>
      <a:solidFill>
        <a:schemeClr val="accent1"/>
      </a:solidFill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4FBF9-6D6B-4F01-9592-A268140C7C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3980763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45582C-234E-4884-BD17-0A8ECFB77B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0123181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E253BF-7DBD-4640-BDF4-8081755DF7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373703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B5741-F8BD-4C53-B44F-1DB4AF25BC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5713815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8D6D9D-637A-4AAE-AACD-D38694AADD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891467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F6DD52-3636-46CC-BCEA-BC36649B65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7366882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ECED55-9373-4A48-BA4F-DD65064751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4643330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5E7FC-84FC-4653-BCA8-7F9072190F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1058152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F54B94-F20A-4556-8039-841D09F932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425247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D2EEE-5BA5-4615-AC59-FB9D2F5F8F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931082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3C59D-EAB2-42CC-9D8B-7F690306FB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8100616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574D061-70E6-4247-B3AC-D152680DAA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954338" y="368300"/>
            <a:ext cx="6553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3200">
              <a:solidFill>
                <a:schemeClr val="tx2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905000" y="1371600"/>
            <a:ext cx="861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defRPr/>
            </a:pPr>
            <a:endParaRPr lang="ru-RU" altLang="ru-RU" sz="4800" b="1" dirty="0">
              <a:solidFill>
                <a:srgbClr val="FF0066"/>
              </a:solidFill>
              <a:latin typeface="Comic Sans MS" pitchFamily="66" charset="0"/>
            </a:endParaRPr>
          </a:p>
          <a:p>
            <a:pPr marL="342900" indent="-342900" algn="ctr" eaLnBrk="1" hangingPunct="1">
              <a:lnSpc>
                <a:spcPct val="145000"/>
              </a:lnSpc>
              <a:defRPr/>
            </a:pPr>
            <a:r>
              <a:rPr lang="ru-RU" altLang="ru-RU" sz="6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«Готовность к школе»</a:t>
            </a:r>
          </a:p>
          <a:p>
            <a:pPr marL="342900" indent="-342900" algn="ctr" eaLnBrk="1" hangingPunct="1">
              <a:lnSpc>
                <a:spcPct val="145000"/>
              </a:lnSpc>
              <a:defRPr/>
            </a:pPr>
            <a:endParaRPr lang="ru-RU" altLang="ru-RU" sz="1400" b="1" dirty="0">
              <a:solidFill>
                <a:srgbClr val="FF0066"/>
              </a:solidFill>
              <a:latin typeface="Comic Sans MS" pitchFamily="66" charset="0"/>
            </a:endParaRPr>
          </a:p>
          <a:p>
            <a:pPr marL="342900" indent="-342900" algn="r" eaLnBrk="1" hangingPunct="1">
              <a:defRPr/>
            </a:pPr>
            <a:endParaRPr lang="ru-RU" alt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 eaLnBrk="1" hangingPunct="1">
              <a:defRPr/>
            </a:pP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ru-RU" alt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воспитатель, </a:t>
            </a:r>
            <a:r>
              <a:rPr lang="ru-RU" altLang="ru-RU" sz="20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СпиринаЛ.В</a:t>
            </a: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 eaLnBrk="1" hangingPunct="1">
              <a:defRPr/>
            </a:pP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воспитатель,  Лукьянова Е.А.</a:t>
            </a: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defRPr/>
            </a:pPr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педагог-психолог,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Мусаева С.В.</a:t>
            </a: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145000"/>
              </a:lnSpc>
              <a:defRPr/>
            </a:pPr>
            <a:endParaRPr lang="ru-RU" alt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145000"/>
              </a:lnSpc>
              <a:defRPr/>
            </a:pP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145000"/>
              </a:lnSpc>
              <a:defRPr/>
            </a:pP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Сургут, 2021</a:t>
            </a: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 Box 10"/>
          <p:cNvSpPr txBox="1">
            <a:spLocks noChangeArrowheads="1"/>
          </p:cNvSpPr>
          <p:nvPr/>
        </p:nvSpPr>
        <p:spPr bwMode="auto">
          <a:xfrm>
            <a:off x="1295400" y="152400"/>
            <a:ext cx="96774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 algn="ctr" eaLnBrk="1" hangingPunct="1">
              <a:defRPr/>
            </a:pP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№ 41</a:t>
            </a:r>
          </a:p>
          <a:p>
            <a:pPr marL="342900" lvl="0" indent="-342900" algn="ctr" eaLnBrk="1" hangingPunct="1">
              <a:defRPr/>
            </a:pP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детский сад «</a:t>
            </a:r>
            <a:r>
              <a:rPr lang="ru-RU" altLang="ru-RU" sz="20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Рябинушка</a:t>
            </a:r>
            <a:r>
              <a:rPr lang="ru-RU" alt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</a:t>
            </a:r>
            <a:r>
              <a:rPr lang="ru-RU" altLang="ru-RU" sz="40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собрание </a:t>
            </a:r>
            <a:br>
              <a:rPr lang="ru-RU" altLang="ru-RU" sz="40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32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</a:t>
            </a:r>
            <a:r>
              <a:rPr lang="ru-RU" altLang="ru-RU" sz="3200" b="1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altLang="ru-RU" sz="32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«Звездочки»</a:t>
            </a:r>
          </a:p>
        </p:txBody>
      </p:sp>
      <p:pic>
        <p:nvPicPr>
          <p:cNvPr id="2055" name="Picture 12" descr="10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4" descr="10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9144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18"/>
          <p:cNvSpPr txBox="1">
            <a:spLocks noChangeArrowheads="1"/>
          </p:cNvSpPr>
          <p:nvPr/>
        </p:nvSpPr>
        <p:spPr bwMode="auto">
          <a:xfrm>
            <a:off x="1981200" y="6096000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10972800" cy="1143000"/>
          </a:xfrm>
        </p:spPr>
        <p:txBody>
          <a:bodyPr/>
          <a:lstStyle/>
          <a:p>
            <a:r>
              <a:rPr lang="ru-RU" sz="32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ГОТОВНОСТЬ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 bwMode="auto">
          <a:xfrm>
            <a:off x="5105400" y="2133600"/>
            <a:ext cx="6575834" cy="20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93192" indent="-27432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C32D2E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делать не только то, что хочу, но и то, что надо, не бояться трудностей, разрешать их самостоятельно.</a:t>
            </a: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Адекватная самооценка и положительный образ</a:t>
            </a:r>
            <a:r>
              <a:rPr kumimoji="0" lang="ru-RU" sz="18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себя.</a:t>
            </a: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сосредоточиться, управление эмоциями.</a:t>
            </a: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rgbClr val="84AA33">
                  <a:lumMod val="5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rgbClr val="84AA33">
                  <a:lumMod val="5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393192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 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Какие симптомы хронической усталости у школьников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81200"/>
            <a:ext cx="3121780" cy="2054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90600" y="4267200"/>
            <a:ext cx="10134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этих качеств поможет игра. 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учат спокойно дожидаться своей очереди, своего хода, с достоинством проигрывать, выстраивать свою стратегию и при этом учитывать постоянно меняющиеся обстоятельства и т.д.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необходимо приучать ребенка к смене деятельности, режиму дня.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проявлять веру в ребенка, искренне поощрять, помогать  и  поддерживать. Потихоньку ребенок разовьет в себе способность к волевому усилию, но не сразу. Помогите ему!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02927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10972800" cy="1143000"/>
          </a:xfrm>
        </p:spPr>
        <p:txBody>
          <a:bodyPr/>
          <a:lstStyle/>
          <a:p>
            <a:r>
              <a:rPr lang="ru-RU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</a:t>
            </a:r>
            <a:br>
              <a:rPr lang="ru-RU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ГОТОВНОСТИ К ШКОЛЕ </a:t>
            </a:r>
            <a:br>
              <a:rPr lang="ru-RU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2021г.)</a:t>
            </a:r>
            <a:endParaRPr lang="ru-RU" sz="3600" dirty="0">
              <a:solidFill>
                <a:schemeClr val="accent6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807962"/>
              </p:ext>
            </p:extLst>
          </p:nvPr>
        </p:nvGraphicFramePr>
        <p:xfrm>
          <a:off x="685800" y="1676400"/>
          <a:ext cx="10972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6095789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133600" y="1524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внутреннего распорядка</a:t>
            </a:r>
            <a:b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362200" y="1905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200" b="1">
                <a:solidFill>
                  <a:schemeClr val="hlink"/>
                </a:solidFill>
              </a:rPr>
              <a:t/>
            </a:r>
            <a:br>
              <a:rPr lang="ru-RU" altLang="ru-RU" sz="3200" b="1">
                <a:solidFill>
                  <a:schemeClr val="hlink"/>
                </a:solidFill>
              </a:rPr>
            </a:br>
            <a:endParaRPr lang="ru-RU" altLang="ru-RU" sz="4400" b="1">
              <a:solidFill>
                <a:srgbClr val="3399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9" name="Picture 7" descr="G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724400"/>
            <a:ext cx="10668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9"/>
          <p:cNvSpPr>
            <a:spLocks noGrp="1" noChangeArrowheads="1"/>
          </p:cNvSpPr>
          <p:nvPr>
            <p:ph idx="1"/>
          </p:nvPr>
        </p:nvSpPr>
        <p:spPr>
          <a:xfrm>
            <a:off x="533400" y="832585"/>
            <a:ext cx="10896600" cy="60198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endParaRPr lang="ru-RU" sz="145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должны знать о том, что своевременный приход в Учреждение – необходимое условие качественной и правильной организации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образовательного процесса.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должны помнить, что в соответствии с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СанПиНом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 истечении времени завтрака, оставшаяся пища должна быть ликвидирована.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Педагоги проводят беседы и консультации для родителей (законных представителей) о воспитаннике, утром 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08:00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вечером после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17:00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В другое время педагог находится с детьми, и отвлекать его от воспитательно-образовательного процесса категорически запрещается.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Если родители (законные представители) привели ребенка после начала какого-либо режимного момента, необходимо раздеть его и подождать вместе с ним в раздевалке до ближайшего перерыва.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должны лично передавать воспитанников воспитателю группы. Нельзя забирать детей из Учреждения, не поставив в известность воспитателя группы, а также поручать это детям, подросткам в возрасте до 18 лет.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Категорически запрещен приход ребенка дошкольного возраста в Учреждение и его уход без сопровождения родителя (законного представителя). </a:t>
            </a:r>
            <a:endParaRPr lang="ru-RU" altLang="ru-RU" sz="1800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3" name="Picture 13" descr="5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5181600"/>
            <a:ext cx="12192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62200" y="1524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внутреннего распорядка</a:t>
            </a:r>
            <a: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ru-RU" altLang="ru-RU" sz="3600" dirty="0">
              <a:solidFill>
                <a:srgbClr val="FF0066"/>
              </a:solidFill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362200" y="1905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200" b="1">
                <a:solidFill>
                  <a:schemeClr val="hlink"/>
                </a:solidFill>
              </a:rPr>
              <a:t/>
            </a:r>
            <a:br>
              <a:rPr lang="ru-RU" altLang="ru-RU" sz="3200" b="1">
                <a:solidFill>
                  <a:schemeClr val="hlink"/>
                </a:solidFill>
              </a:rPr>
            </a:br>
            <a:endParaRPr lang="ru-RU" altLang="ru-RU" sz="4400" b="1">
              <a:solidFill>
                <a:srgbClr val="3399FF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Rectangle 9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11201400" cy="54102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.    Чтобы избежать случаев травматизма, родителям необходимо проверять содержимое карманов в одежде ребенка на наличие опасных предметов. Категорически запрещается приносить в Учреждение острые, режущие, стеклянные предметы, а также мелкие предметы (бусинки,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говицы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т. п.), таблетки и другие лекарственные средства.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 startAt="8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Воспитанникам запрещается приносить в Учреждение жевательную резинку и другие продукты питания (конфеты, печенье, чипсы, сухарики, напитки и др.)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 startAt="8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рекомендуется надевать воспитаннику золотые и серебряные украшения, давать с собой дорогостоящие игрушки, мобильные телефоны, а также игрушки, имитирующие оружие. За золотые и серебряные вещи, а также за дорогостоящие предметы администрация Учреждения ответственности не несет. 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 startAt="8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Запрещается оставлять велосипеды, самокаты, коляски и санки в помещении Учреждения. Администрация Учреждения не несёт ответственность за оставленные без присмотра вышеперечисленные вещи.</a:t>
            </a:r>
          </a:p>
          <a:p>
            <a:pPr algn="just" eaLnBrk="1" hangingPunct="1">
              <a:lnSpc>
                <a:spcPct val="110000"/>
              </a:lnSpc>
              <a:buFontTx/>
              <a:buAutoNum type="arabicPeriod" startAt="8"/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7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5181600"/>
            <a:ext cx="13525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50" y="5181600"/>
            <a:ext cx="13525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362200" y="1524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ребенка</a:t>
            </a:r>
            <a:b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362200" y="1905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200" b="1">
                <a:solidFill>
                  <a:schemeClr val="hlink"/>
                </a:solidFill>
              </a:rPr>
              <a:t/>
            </a:r>
            <a:br>
              <a:rPr lang="ru-RU" altLang="ru-RU" sz="3200" b="1">
                <a:solidFill>
                  <a:schemeClr val="hlink"/>
                </a:solidFill>
              </a:rPr>
            </a:br>
            <a:endParaRPr lang="ru-RU" altLang="ru-RU" sz="4400" b="1">
              <a:solidFill>
                <a:srgbClr val="3399FF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Rectangle 9"/>
          <p:cNvSpPr>
            <a:spLocks noGrp="1" noChangeArrowheads="1"/>
          </p:cNvSpPr>
          <p:nvPr>
            <p:ph idx="1"/>
          </p:nvPr>
        </p:nvSpPr>
        <p:spPr>
          <a:xfrm>
            <a:off x="685800" y="1066800"/>
            <a:ext cx="10439400" cy="5059363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    Прием ребенка в Учреждение проводится на основании справки о состоянии здоровья ребенка, которую необходимо предоставлять воспитателю. 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    Воспитатель осуществляет контроль приема детей. Больные дети или дети с подозрением на заболевание в Учреждение не принимаются. 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    Воспитатель имеет право не принять ребенка и потребовать его осмотр медицинским работником. Заболевших в течение дня детей изолируют от здоровых детей (временно размещают в изоляторе под присмотром медицинского работника) до прихода родителей или направляют в лечебное учреждение. 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   О невозможности прихода ребенка по болезни или другой уважительной причине необходимо сообщить в Учреждение по телефону воспитателю группы. 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   Если ребенок заболел во время пребывания в Учреждении, то воспитатель незамедлительно обязан связаться с родителями (законными представителями). Поэтому родители (законные представители) обязаны сообщать воспитателям о любых изменениях контактных данных.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   Если у ребенка есть аллергия или другие особенности здоровья и развития, то родитель (законный представитель) должен поставить в известность воспитателя и медицинских работников, с обязательным предоставлением справки от педиатра или врача-аллерголога. </a:t>
            </a:r>
          </a:p>
          <a:p>
            <a:pPr eaLnBrk="1" hangingPunct="1">
              <a:lnSpc>
                <a:spcPct val="110000"/>
              </a:lnSpc>
              <a:buFontTx/>
              <a:buAutoNum type="arabicPeriod" startAt="8"/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4267200"/>
            <a:ext cx="13525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905000" y="304800"/>
            <a:ext cx="8153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3600" b="1" dirty="0">
                <a:solidFill>
                  <a:schemeClr val="accent6"/>
                </a:solidFill>
                <a:latin typeface="Comic Sans MS" panose="030F0702030302020204" pitchFamily="66" charset="0"/>
              </a:rPr>
            </a:br>
            <a: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 ребенка</a:t>
            </a:r>
            <a:br>
              <a:rPr lang="ru-RU" alt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2362200" y="1905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200" b="1">
                <a:solidFill>
                  <a:schemeClr val="hlink"/>
                </a:solidFill>
              </a:rPr>
              <a:t/>
            </a:r>
            <a:br>
              <a:rPr lang="ru-RU" altLang="ru-RU" sz="3200" b="1">
                <a:solidFill>
                  <a:schemeClr val="hlink"/>
                </a:solidFill>
              </a:rPr>
            </a:br>
            <a:endParaRPr lang="ru-RU" altLang="ru-RU" sz="4400" b="1">
              <a:solidFill>
                <a:srgbClr val="3399FF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Rectangle 9"/>
          <p:cNvSpPr>
            <a:spLocks noGrp="1" noChangeArrowheads="1"/>
          </p:cNvSpPr>
          <p:nvPr>
            <p:ph idx="1"/>
          </p:nvPr>
        </p:nvSpPr>
        <p:spPr>
          <a:xfrm>
            <a:off x="609600" y="1143000"/>
            <a:ext cx="10972800" cy="54102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     Воспитанника необходимо приводить 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 опрятном виде, в чистой, застегнутой на все пуговицы одежде и удобной, соответствующей сезону обуви, без посторонних запахов (духи, табак и т.д.). Родители должны следить за исправностью застежек (молний).</a:t>
            </a:r>
          </a:p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    Воспитанник должен иметь умытое лицо, чистые нос, уши, руки и ноги; подстриженные ногти; подстриженные и тщательно расчесанные, аккуратно заплетенные волосы; чистое нижнее белье (в целях личной гигиены мальчиков и девочек необходима ежедневная смена нательного нижнего белья). </a:t>
            </a:r>
          </a:p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   Если внешний вид и одежда воспитанника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не опрятна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воспитатель вправе сделать замечание родителю (законному представителю) и потребовать надлежащего ухода за ребенком. </a:t>
            </a:r>
          </a:p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    Для создания комфортных условий пребывания ребенка в Учреждении родитель (законный представитель) обязан обеспечить следующее: сменную обувь, не менее двух комплектов сменного белья: мальчикам - шорты, трусики, майки, рубашки, колготки; девочкам - колготки, майки, трусики, платьице или юбочка с кофточкой. Для занятия физкультурой в зале необходима специальная физкультурная форма: белая футболка, темные шорты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чешки, индивидуальная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расческа для поддержания опрятного вида в течение дня; носовой платок или бумажные салфетки (необходимы ребенку, как в помещении, так и на прогулке), на одежде должны располагаться удобные карманы для их хранения. </a:t>
            </a:r>
          </a:p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     Зимой и в мокрую погоду рекомендуется, чтобы у ребенка была запасная одежда (варежки, колготки, штаны и т.д.) для смены в отдельном мешочке. </a:t>
            </a:r>
          </a:p>
          <a:p>
            <a:pPr eaLnBrk="1" hangingPunct="1">
              <a:lnSpc>
                <a:spcPct val="110000"/>
              </a:lnSpc>
              <a:buFontTx/>
              <a:buAutoNum type="arabicPeriod" startAt="8"/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услуги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Тхэквондо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altLang="ru-RU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</a:t>
            </a:r>
            <a:r>
              <a:rPr lang="ru-RU" altLang="ru-RU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язык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имнастика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одготовка к освоению письма и чтения</a:t>
            </a:r>
          </a:p>
        </p:txBody>
      </p:sp>
      <p:pic>
        <p:nvPicPr>
          <p:cNvPr id="12292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5257801"/>
            <a:ext cx="123507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Содержимое 3" descr="slova-blagodarnosti-za-pomosh-v-detskom-sadu.jf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0"/>
            <a:ext cx="10210800" cy="685800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362200" y="1524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3600">
              <a:solidFill>
                <a:srgbClr val="FF0066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362200" y="1905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4000" b="1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ru-RU" altLang="ru-RU" sz="3200" b="1">
                <a:solidFill>
                  <a:schemeClr val="hlink"/>
                </a:solidFill>
              </a:rPr>
              <a:t/>
            </a:r>
            <a:br>
              <a:rPr lang="ru-RU" altLang="ru-RU" sz="3200" b="1">
                <a:solidFill>
                  <a:schemeClr val="hlink"/>
                </a:solidFill>
              </a:rPr>
            </a:br>
            <a:endParaRPr lang="ru-RU" altLang="ru-RU" sz="4400" b="1">
              <a:solidFill>
                <a:srgbClr val="3399FF"/>
              </a:solidFill>
              <a:latin typeface="Comic Sans MS" panose="030F0702030302020204" pitchFamily="66" charset="0"/>
            </a:endParaRPr>
          </a:p>
        </p:txBody>
      </p:sp>
      <p:sp>
        <p:nvSpPr>
          <p:cNvPr id="14344" name="Rectangle 8"/>
          <p:cNvSpPr>
            <a:spLocks noGrp="1" noChangeArrowheads="1"/>
          </p:cNvSpPr>
          <p:nvPr>
            <p:ph idx="1"/>
          </p:nvPr>
        </p:nvSpPr>
        <p:spPr>
          <a:xfrm>
            <a:off x="1371600" y="2332037"/>
            <a:ext cx="9982200" cy="1096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4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</a:t>
            </a:r>
            <a:r>
              <a:rPr lang="ru-RU" altLang="ru-RU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</p:txBody>
      </p:sp>
      <p:pic>
        <p:nvPicPr>
          <p:cNvPr id="14346" name="Picture 11" descr="18-100549-shkola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239236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0" descr="10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154781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1" descr="10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657600"/>
            <a:ext cx="14414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 собрания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13538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Приветственное слово. Сообщение темы и целей родительского собрания.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/воспитатель, Лукьянова Е.А./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Особенности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АООП ДО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воспитатель, Лукьянова Е.А. 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Психологическая готовность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школе   /педагог-психолог, Мусаева С.В./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Правила внутреннего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распорядка /воспитатель, Лукьянова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Е.А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 Дополнительные образовательные услуги, реализуемые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ДОУ </a:t>
            </a:r>
          </a:p>
          <a:p>
            <a:pPr marL="457200" indent="-457200"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воспитатель, Спирина Л.В. 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Награждение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Лукьянова Е.А.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marL="457200" indent="-457200" algn="just">
              <a:buNone/>
              <a:defRPr/>
            </a:pPr>
            <a:endParaRPr lang="ru-RU" dirty="0" smtClean="0"/>
          </a:p>
          <a:p>
            <a:pPr marL="457200" indent="-457200" algn="just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dirty="0" smtClean="0"/>
          </a:p>
        </p:txBody>
      </p:sp>
      <p:pic>
        <p:nvPicPr>
          <p:cNvPr id="3076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4876800"/>
            <a:ext cx="12192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 descr="5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5410200"/>
            <a:ext cx="1150937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2286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реализации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АООП ДО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762000" y="1066800"/>
            <a:ext cx="10668000" cy="556260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alt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выравнивание речевого и психофизического развития детей и обеспечение их всестороннего гармоничного развития, развития физических, духовно-нравственных, интеллектуальных и художественно-эстетических качеств дошкольников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общепринятых норм поведения. 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гендерных и гражданских чувств.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трудовая деятельность. 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безопасности в быту, социуме, природе. Формирование предпосылок экологического сознания.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мира. Познавательно-исследовательская деятельность.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художественной литературы.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развитие.</a:t>
            </a:r>
          </a:p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элементарными правилами и нормами здорового образа жизни.</a:t>
            </a:r>
          </a:p>
          <a:p>
            <a:pPr algn="ctr">
              <a:buFontTx/>
              <a:buNone/>
            </a:pPr>
            <a:r>
              <a:rPr lang="ru-RU" altLang="ru-RU" sz="1400" i="1" dirty="0">
                <a:cs typeface="Times New Roman" panose="02020603050405020304" pitchFamily="18" charset="0"/>
              </a:rPr>
              <a:t>     Одной из основных задач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образования. 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10972800" cy="1143000"/>
          </a:xfrm>
        </p:spPr>
        <p:txBody>
          <a:bodyPr/>
          <a:lstStyle/>
          <a:p>
            <a:r>
              <a:rPr lang="ru-RU" sz="2800" b="1" kern="1200" cap="all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Школа, с точки зрения психологии, это…</a:t>
            </a:r>
            <a:endParaRPr lang="ru-RU" altLang="ru-RU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3" descr="54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4572000"/>
            <a:ext cx="1352550" cy="1352550"/>
          </a:xfrm>
          <a:noFill/>
        </p:spPr>
      </p:pic>
      <p:pic>
        <p:nvPicPr>
          <p:cNvPr id="4" name="Picture 2" descr="Школа на английском языке - Современные строительные материа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4344738" cy="2971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00600" y="2362200"/>
            <a:ext cx="670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«Быть готовым к школе – не значит уметь читать, писать и считать.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 готовым к школе – значит быть готовым всему этому научиться»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Венгер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Л.А.)</a:t>
            </a:r>
            <a:endParaRPr lang="ru-RU" sz="2400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9296400" cy="1143000"/>
          </a:xfrm>
        </p:spPr>
        <p:txBody>
          <a:bodyPr/>
          <a:lstStyle/>
          <a:p>
            <a:r>
              <a:rPr lang="ru-RU" sz="3200" b="1" kern="1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 к школе возникает</a:t>
            </a:r>
            <a:br>
              <a:rPr lang="ru-RU" sz="3200" b="1" kern="1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сама по себе, а образуется постепенно</a:t>
            </a:r>
            <a:r>
              <a:rPr lang="ru-RU" sz="2800" b="1" kern="1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kern="1200" dirty="0">
                <a:solidFill>
                  <a:schemeClr val="accent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/>
            </a:r>
            <a:br>
              <a:rPr lang="ru-RU" sz="2800" kern="1200" dirty="0">
                <a:solidFill>
                  <a:schemeClr val="accent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</a:br>
            <a:endParaRPr lang="ru-RU" altLang="ru-RU" sz="4800" dirty="0" smtClean="0">
              <a:solidFill>
                <a:schemeClr val="accent6"/>
              </a:solidFill>
            </a:endParaRPr>
          </a:p>
        </p:txBody>
      </p:sp>
      <p:pic>
        <p:nvPicPr>
          <p:cNvPr id="6147" name="Picture 13" descr="54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5334000"/>
            <a:ext cx="1352550" cy="1352550"/>
          </a:xfrm>
          <a:noFill/>
        </p:spPr>
      </p:pic>
      <p:pic>
        <p:nvPicPr>
          <p:cNvPr id="4" name="Содержимое 6" descr="0f29f301bec1i.jpg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3226963" cy="2192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МАМА\Pictures\_5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3334264" cy="1946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62600" y="2209800"/>
            <a:ext cx="6172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играх</a:t>
            </a:r>
            <a:endParaRPr lang="ru-RU" sz="2400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труде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общении со взрослыми и сверстниками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образовательной деятельности</a:t>
            </a: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3" descr="54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410200"/>
            <a:ext cx="1352550" cy="1352550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1371600" y="457200"/>
            <a:ext cx="967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Компоненты готовности ребенка к школе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600200"/>
            <a:ext cx="9982200" cy="443865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10972800" cy="1143000"/>
          </a:xfrm>
        </p:spPr>
        <p:txBody>
          <a:bodyPr/>
          <a:lstStyle/>
          <a:p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ГОТОВНОСТЬ</a:t>
            </a:r>
            <a:endParaRPr lang="ru-RU" sz="48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257800" y="2057400"/>
            <a:ext cx="6252926" cy="22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80000"/>
              </a:lnSpc>
              <a:spcAft>
                <a:spcPts val="0"/>
              </a:spcAft>
              <a:buClr>
                <a:srgbClr val="990000"/>
              </a:buClr>
              <a:buFont typeface="Wingdings" pitchFamily="2" charset="2"/>
              <a:buChar char="ü"/>
              <a:defRPr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думать, анализировать, делать выводы. 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Clr>
                <a:srgbClr val="990000"/>
              </a:buClr>
              <a:buFont typeface="Wingdings" pitchFamily="2" charset="2"/>
              <a:buChar char="ü"/>
              <a:defRPr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речи, словарный запас и способность рассказывать что-то на доступные темы, в том числе и элементарные сведения о себе.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Clr>
                <a:srgbClr val="990000"/>
              </a:buClr>
              <a:buFont typeface="Wingdings" pitchFamily="2" charset="2"/>
              <a:buChar char="ü"/>
              <a:defRPr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концентрации внимания, умение строить логические связи, развитие памяти, мелкая моторика. </a:t>
            </a:r>
            <a:r>
              <a:rPr lang="ru-RU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Составляющие психологической готовности ребенка к школе - Консультации  педагога-психолога - Центр консультирования родителей - Каталог статей -  МБДОУ &quot;ЦРР - Детский сад №224&quot; г. Новокузнец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3185154" cy="2297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75304" y="4496617"/>
            <a:ext cx="97022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писать, читать, считать, решать элементарные задачки, это лишь навыки, которым можно научить.  Не подавляйте исследовательский интерес юного естествоиспытателя, тогда к моменту поступления в школу ему многое удастся постичь на собственном опыте.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ребенка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самого искать ответы на свои бесконечные «почему»,  выстраивать причинно-следственные связи – одним словом, активно интересоваться окружающим миром.  </a:t>
            </a:r>
            <a:r>
              <a:rPr lang="ru-RU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 </a:t>
            </a:r>
            <a:endParaRPr lang="ru-RU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4409085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10972800" cy="1143000"/>
          </a:xfrm>
        </p:spPr>
        <p:txBody>
          <a:bodyPr/>
          <a:lstStyle/>
          <a:p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ГОТОВНОСТЬ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 bwMode="auto">
          <a:xfrm>
            <a:off x="5410200" y="1905000"/>
            <a:ext cx="6300127" cy="25208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93192" indent="-27432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C32D2E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Умеет ли ребенок общаться с детьми. </a:t>
            </a:r>
          </a:p>
          <a:p>
            <a:pPr marL="393192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Проявляет ли инициативу в общении или ждет, когда его позовут другие ребята. </a:t>
            </a:r>
          </a:p>
          <a:p>
            <a:pPr marL="393192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Чувствует ли принятые в обществе нормы общения.</a:t>
            </a:r>
          </a:p>
          <a:p>
            <a:pPr marL="393192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Готов ли учитывать интересы других детей или коллективные интересы, умеет ли отстаивать свое мнение. </a:t>
            </a:r>
          </a:p>
          <a:p>
            <a:pPr marL="393192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Чувствует ли разницу в общении с детьми, учителями и другими взрослыми, родителями.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Как определить готовность ребенка к школ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3929109" cy="1964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676400" y="4800600"/>
            <a:ext cx="93522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ребенка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 моменту поступления в школу должен  быть достаточно разнообразный опыт общения с незнакомыми людьми. Необходимо дать ему возможность самому установить контакты с окружающими в поликлинике, на детской площадке, в магазине и пр.</a:t>
            </a:r>
            <a:endParaRPr kumimoji="0" lang="ru-RU" sz="1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19838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10972800" cy="1143000"/>
          </a:xfrm>
        </p:spPr>
        <p:txBody>
          <a:bodyPr/>
          <a:lstStyle/>
          <a:p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ГОТОВНОСТЬ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 bwMode="auto">
          <a:xfrm>
            <a:off x="5257800" y="1828800"/>
            <a:ext cx="6060541" cy="28969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93192" indent="-27432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C32D2E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99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Сформированность</a:t>
            </a: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положительного отношения:</a:t>
            </a:r>
          </a:p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к школе;</a:t>
            </a:r>
          </a:p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Tx/>
              <a:buChar char="-"/>
              <a:tabLst/>
              <a:defRPr/>
            </a:pPr>
            <a:r>
              <a:rPr lang="ru-RU" altLang="ru-RU" noProof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учителю; </a:t>
            </a:r>
          </a:p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Tx/>
              <a:buChar char="-"/>
              <a:tabLst/>
              <a:defRPr/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учебной деятельности; </a:t>
            </a:r>
          </a:p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Tx/>
              <a:buChar char="-"/>
              <a:tabLst/>
              <a:defRPr/>
            </a:pPr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самому себе.</a:t>
            </a:r>
          </a:p>
          <a:p>
            <a:pPr lvl="1" eaLnBrk="1" hangingPunct="1"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интерес, желание узнавать что-то </a:t>
            </a: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новое.</a:t>
            </a:r>
            <a:endParaRPr lang="ru-RU" alt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9763" marR="0" lvl="1" indent="-236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Tx/>
              <a:buFontTx/>
              <a:buChar char="-"/>
              <a:tabLst/>
              <a:defRPr/>
            </a:pPr>
            <a:endParaRPr kumimoji="0" lang="ru-RU" alt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92113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6" name="Picture 2" descr="ГКОУ ВЦОДИ - Подготовка ребенка к школе: рекомендации родителя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2967871" cy="2571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95400" y="4648200"/>
            <a:ext cx="101859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рассказывать ребенку о своих школьных годах, вспоминая смешные и поучительные случаи, читать вместе с ребенком книги о школе, рассказывать о школьных порядках, устроить малышу экскурсию по будущей школе, показав ему, где он будет учиться. Полезны занятия, которые развивают фантазию и воображение:  рисование, лепка, конструирование, а также самостоятельность  и упорство: занятия в кружках и секциях.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35985691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2769</TotalTime>
  <Words>1445</Words>
  <Application>Microsoft Office PowerPoint</Application>
  <PresentationFormat>Широкоэкранный</PresentationFormat>
  <Paragraphs>117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Comic Sans MS</vt:lpstr>
      <vt:lpstr>Corbel</vt:lpstr>
      <vt:lpstr>Times New Roman</vt:lpstr>
      <vt:lpstr>Verdana</vt:lpstr>
      <vt:lpstr>Wingdings</vt:lpstr>
      <vt:lpstr>Wingdings 2</vt:lpstr>
      <vt:lpstr>Оформление по умолчанию</vt:lpstr>
      <vt:lpstr>Презентация PowerPoint</vt:lpstr>
      <vt:lpstr>Повестка  собрания</vt:lpstr>
      <vt:lpstr>Особенности реализации АООП ДО</vt:lpstr>
      <vt:lpstr>Школа, с точки зрения психологии, это…</vt:lpstr>
      <vt:lpstr>Психологическая готовность к школе возникает не сама по себе, а образуется постепенно: </vt:lpstr>
      <vt:lpstr>Презентация PowerPoint</vt:lpstr>
      <vt:lpstr>ИНТЕЛЛЕКТУАЛЬНАЯ ГОТОВНОСТЬ</vt:lpstr>
      <vt:lpstr>КОММУНИКАТИВНАЯ ГОТОВНОСТЬ</vt:lpstr>
      <vt:lpstr>МОТИВАЦИОННАЯ ГОТОВНОСТЬ</vt:lpstr>
      <vt:lpstr>ЭМОЦИОНАЛЬНО-ВОЛЕВАЯ ГОТОВНОСТЬ</vt:lpstr>
      <vt:lpstr>РЕЗУЛЬТАТЫ ДИАГНОСТИКИ  ПСИХОЛОГИЧЕСКОЙ ГОТОВНОСТИ К ШКОЛЕ  (сентябрь 2021г.)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Дополнительные услуги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ДОМ</dc:creator>
  <cp:lastModifiedBy>Сабина</cp:lastModifiedBy>
  <cp:revision>96</cp:revision>
  <cp:lastPrinted>1601-01-01T00:00:00Z</cp:lastPrinted>
  <dcterms:created xsi:type="dcterms:W3CDTF">1601-01-01T00:00:00Z</dcterms:created>
  <dcterms:modified xsi:type="dcterms:W3CDTF">2021-10-02T11:38:33Z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