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59" r:id="rId2"/>
    <p:sldId id="260" r:id="rId3"/>
    <p:sldId id="282" r:id="rId4"/>
    <p:sldId id="283" r:id="rId5"/>
    <p:sldId id="262" r:id="rId6"/>
    <p:sldId id="284" r:id="rId7"/>
    <p:sldId id="285" r:id="rId8"/>
    <p:sldId id="286" r:id="rId9"/>
    <p:sldId id="287" r:id="rId10"/>
    <p:sldId id="292" r:id="rId11"/>
    <p:sldId id="289" r:id="rId12"/>
    <p:sldId id="290" r:id="rId13"/>
    <p:sldId id="288" r:id="rId14"/>
    <p:sldId id="293" r:id="rId15"/>
    <p:sldId id="280" r:id="rId16"/>
    <p:sldId id="275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782" autoAdjust="0"/>
    <p:restoredTop sz="94660"/>
  </p:normalViewPr>
  <p:slideViewPr>
    <p:cSldViewPr>
      <p:cViewPr varScale="1">
        <p:scale>
          <a:sx n="106" d="100"/>
          <a:sy n="106" d="100"/>
        </p:scale>
        <p:origin x="1674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27B9F4-BE84-4CB6-AEFF-8047B1FD790A}" type="datetimeFigureOut">
              <a:rPr lang="ru-RU" smtClean="0"/>
              <a:pPr/>
              <a:t>06.10.2022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893E7DC-9D10-4562-B3B4-7905791D51D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8681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06.10.2022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heel spokes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06.10.2022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heel spokes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06.10.2022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heel spokes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06.10.2022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heel spokes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06.10.2022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heel spokes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06.10.2022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heel spokes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06.10.2022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heel spokes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06.10.2022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heel spokes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06.10.2022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heel spokes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06.10.2022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heel spokes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06.10.2022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heel spokes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06.10.2022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wheel spokes="1"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ctrTitle"/>
          </p:nvPr>
        </p:nvSpPr>
        <p:spPr>
          <a:xfrm>
            <a:off x="611560" y="-531440"/>
            <a:ext cx="7772400" cy="2448272"/>
          </a:xfrm>
        </p:spPr>
        <p:txBody>
          <a:bodyPr>
            <a:normAutofit fontScale="90000"/>
          </a:bodyPr>
          <a:lstStyle/>
          <a:p>
            <a:pPr lvl="0">
              <a:lnSpc>
                <a:spcPct val="107000"/>
              </a:lnSpc>
              <a:spcBef>
                <a:spcPts val="0"/>
              </a:spcBef>
            </a:pP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Муниципальное бюджетное дошкольное образовательное учреждение </a:t>
            </a:r>
            <a:r>
              <a:rPr lang="ru-RU" sz="1800" b="1" dirty="0">
                <a:solidFill>
                  <a:srgbClr val="00206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/>
            </a:r>
            <a:br>
              <a:rPr lang="ru-RU" sz="1800" b="1" dirty="0">
                <a:solidFill>
                  <a:srgbClr val="00206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</a:br>
            <a:r>
              <a:rPr lang="ru-RU" sz="18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детский сад № </a:t>
            </a:r>
            <a:r>
              <a:rPr lang="ru-RU" sz="18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41</a:t>
            </a:r>
            <a:r>
              <a:rPr lang="ru-RU" sz="18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«Рябинушка»</a:t>
            </a:r>
            <a:r>
              <a:rPr lang="ru-RU" sz="1800" b="1" dirty="0">
                <a:solidFill>
                  <a:srgbClr val="00206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/>
            </a:r>
            <a:br>
              <a:rPr lang="ru-RU" sz="1800" b="1" dirty="0">
                <a:solidFill>
                  <a:srgbClr val="00206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</a:b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1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развивающей предметно- пространственной среды в группах по нравственно-патриотическому воспитанию детей дошкольного возраста.</a:t>
            </a:r>
            <a:endParaRPr lang="ru-RU" sz="31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одзаголовок 6"/>
          <p:cNvSpPr>
            <a:spLocks noGrp="1"/>
          </p:cNvSpPr>
          <p:nvPr>
            <p:ph type="subTitle" idx="1"/>
          </p:nvPr>
        </p:nvSpPr>
        <p:spPr>
          <a:xfrm>
            <a:off x="4143372" y="3886200"/>
            <a:ext cx="4143404" cy="1752600"/>
          </a:xfrm>
        </p:spPr>
        <p:txBody>
          <a:bodyPr>
            <a:normAutofit/>
          </a:bodyPr>
          <a:lstStyle/>
          <a:p>
            <a:pPr algn="r"/>
            <a:endParaRPr lang="ru-RU" sz="18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endParaRPr lang="ru-RU" sz="1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r>
              <a:rPr lang="ru-RU" sz="18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Воспитатели:ЛукьяноваЕ.А</a:t>
            </a:r>
            <a:endParaRPr lang="ru-RU" sz="18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r>
              <a:rPr lang="ru-RU" sz="18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СтенниковаЕ.Б</a:t>
            </a:r>
            <a:endParaRPr lang="ru-RU" sz="18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endParaRPr lang="ru-RU" sz="1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6643396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28662" y="142852"/>
            <a:ext cx="7358114" cy="5786478"/>
          </a:xfrm>
        </p:spPr>
        <p:txBody>
          <a:bodyPr>
            <a:normAutofit fontScale="90000"/>
          </a:bodyPr>
          <a:lstStyle/>
          <a:p>
            <a:pPr algn="l"/>
            <a:r>
              <a:rPr lang="ru-RU" sz="22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    </a:t>
            </a:r>
            <a:r>
              <a:rPr lang="ru-RU" sz="22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Группы среднего дошкольного возраста</a:t>
            </a:r>
            <a:r>
              <a:rPr lang="ru-RU" sz="27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. </a:t>
            </a:r>
            <a:r>
              <a:rPr lang="ru-RU" sz="2000" b="1" u="sng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Материал для работы по социально-нравственному воспитанию.</a:t>
            </a: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2. </a:t>
            </a:r>
            <a:r>
              <a:rPr lang="ru-RU" sz="2000" b="1" u="sng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Материал для ознакомления детей с малой родиной</a:t>
            </a: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b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3. </a:t>
            </a:r>
            <a:r>
              <a:rPr lang="ru-RU" sz="2000" b="1" u="sng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Материал по приобщению детей к истокам русской народной </a:t>
            </a:r>
            <a:r>
              <a:rPr lang="ru-RU" sz="2000" b="1" u="sng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культуры:</a:t>
            </a: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 предметы народного декоративно-прикладного искусства (матрешки, дымковские игрушки, различные виды росписи, вышивка, резьба по дереву и пр.); различные макеты (крестьянская изба, комната-горница, крестьянское подворье и т. п.); куклы в национальных костюмах; дидактические игры.</a:t>
            </a:r>
            <a:b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u="sng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4. Художественная литература (сказки, песенки, пословицы, поговорки и т. д.).</a:t>
            </a: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u="sng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5. Элементы государственной символики РФ (флаг, герб).</a:t>
            </a: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u="sng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6. Элементы областной символики (флаг, герб).</a:t>
            </a:r>
            <a:br>
              <a:rPr lang="ru-RU" sz="2000" b="1" u="sng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u="sng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7. Элементы муниципальной символики (герб, флаг города, фирменные знаки промышленных предприятий).</a:t>
            </a: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8. </a:t>
            </a:r>
            <a:r>
              <a:rPr lang="ru-RU" sz="2000" b="1" u="sng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Материал, посвященный защитникам Отечества: тематические папки с иллюстрациями.</a:t>
            </a:r>
            <a:br>
              <a:rPr lang="ru-RU" sz="2000" b="1" u="sng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000" b="1" u="sng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wheel spokes="1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Группы среднего дошкольного возраста</a:t>
            </a:r>
            <a:endParaRPr lang="ru-RU" sz="3200" dirty="0"/>
          </a:p>
        </p:txBody>
      </p:sp>
      <p:pic>
        <p:nvPicPr>
          <p:cNvPr id="4" name="Рисунок 3" descr="image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86182" y="1285860"/>
            <a:ext cx="2143128" cy="314327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5" name="Рисунок 4" descr="slide_0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86578" y="1285860"/>
            <a:ext cx="1873856" cy="314327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6" name="Рисунок 5" descr="gimn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5720" y="1285860"/>
            <a:ext cx="2314322" cy="323681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7" name="Рисунок 6" descr="1625701650_38-kartinkin-com-p-flag-rossii-oboi-krasivie-43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643042" y="4786322"/>
            <a:ext cx="2786050" cy="175985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8" name="Рисунок 7" descr="Без названия (1)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572132" y="4857760"/>
            <a:ext cx="2786082" cy="164307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</p:cSld>
  <p:clrMapOvr>
    <a:masterClrMapping/>
  </p:clrMapOvr>
  <p:transition spd="slow">
    <p:wheel spokes="1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2910" y="285728"/>
            <a:ext cx="7429552" cy="5429288"/>
          </a:xfrm>
        </p:spPr>
        <p:txBody>
          <a:bodyPr>
            <a:normAutofit/>
          </a:bodyPr>
          <a:lstStyle/>
          <a:p>
            <a:r>
              <a:rPr lang="ru-RU" sz="2800" b="1" u="sng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Группы старшего дошкольного возраста</a:t>
            </a:r>
            <a:r>
              <a:rPr lang="ru-RU" sz="28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Основные направления работы - </a:t>
            </a: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краеведение</a:t>
            </a: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, ознакомление с родной страной, государственной символикой, историческим прошлым России, организация жизни детей по народному календарю. Формируют представления воспитанников о семье, о родословной; о своем детском саде. Знакомят с достопримечательностями города, столицы, историей. С географическим расположением страны, с какими государствами граничит. О столице нашей Родины. О флаге и гербе, рассказывают об истории страны, о героическом прошлом нашей Родины. Продолжают знакомить с государственными и народными праздниками, с произведениями фольклора, с произведениями российских писателей и т. д. Формируют представления о предметах декоративно-прикладного искусства; о современной архитектуре.</a:t>
            </a:r>
            <a:endParaRPr lang="ru-RU" sz="2000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wheel spokes="1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0100" y="214290"/>
            <a:ext cx="7143800" cy="5786478"/>
          </a:xfrm>
        </p:spPr>
        <p:txBody>
          <a:bodyPr>
            <a:normAutofit fontScale="90000"/>
          </a:bodyPr>
          <a:lstStyle/>
          <a:p>
            <a:pPr algn="l"/>
            <a:r>
              <a:rPr lang="ru-RU" sz="27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27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Группы старшего дошкольного возраста</a:t>
            </a:r>
            <a:r>
              <a:rPr lang="ru-RU" sz="27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700" u="sng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u="sng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1.Моя семья — семейные фотоальбомы, самодельные книги на </a:t>
            </a:r>
            <a:r>
              <a:rPr lang="ru-RU" sz="2000" b="1" u="sng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темы: </a:t>
            </a: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Герб моей семьи», «Генеалогическое дерево».</a:t>
            </a: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2.</a:t>
            </a:r>
            <a:r>
              <a:rPr lang="ru-RU" sz="1800" u="sng" dirty="0" smtClean="0"/>
              <a:t> </a:t>
            </a:r>
            <a:r>
              <a:rPr lang="ru-RU" sz="2000" b="1" u="sng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Тематические папки с иллюстрациями и фотографиями</a:t>
            </a: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b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000" b="1" u="sng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1800" u="sng" dirty="0" smtClean="0"/>
              <a:t> </a:t>
            </a:r>
            <a:r>
              <a:rPr lang="ru-RU" sz="1800" b="1" u="sng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Тематическая папка «Мой край» : </a:t>
            </a:r>
            <a:r>
              <a:rPr lang="ru-RU" sz="18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карта и символика Сургута, портрет Главы города; материал, знакомящий, детей со славным прошлым родного города.</a:t>
            </a: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u="sng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4. Родная страна </a:t>
            </a:r>
            <a:r>
              <a:rPr lang="ru-RU" sz="2000" b="1" u="sng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000" b="1" u="sng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карта Российской Федерации. </a:t>
            </a: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u="sng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5. Духовно-нравственное воспитание </a:t>
            </a:r>
            <a:r>
              <a:rPr lang="ru-RU" sz="2000" b="1" u="sng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000" b="1" u="sng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материал, дающий детям </a:t>
            </a:r>
            <a:r>
              <a:rPr lang="ru-RU" sz="2000" b="1" u="sng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первоначальное </a:t>
            </a:r>
            <a:r>
              <a:rPr lang="ru-RU" sz="2000" b="1" u="sng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представление о православии </a:t>
            </a: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/>
              <a:t> </a:t>
            </a:r>
            <a:r>
              <a:rPr lang="ru-RU" sz="2000" b="1" u="sng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6. Наша планета Земля </a:t>
            </a:r>
            <a:r>
              <a:rPr lang="ru-RU" sz="2000" b="1" u="sng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000" b="1" u="sng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глобус, детская карта мира. </a:t>
            </a:r>
            <a:br>
              <a:rPr lang="ru-RU" sz="2000" b="1" u="sng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/>
              <a:t> 7</a:t>
            </a:r>
            <a:r>
              <a:rPr lang="ru-RU" sz="2000" b="1" u="sng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. Художественная литература по фольклору (сказки, былины, предания). Великие соотечественники - портреты, художественная </a:t>
            </a:r>
            <a:r>
              <a:rPr lang="ru-RU" sz="2000" b="1" u="sng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литература,рассказывающая</a:t>
            </a:r>
            <a:r>
              <a:rPr lang="ru-RU" sz="2000" b="1" u="sng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о великих соотечественниках, прославивших Россию, наш город, их портреты.</a:t>
            </a:r>
            <a:br>
              <a:rPr lang="ru-RU" sz="2000" b="1" u="sng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u="sng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u="sng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u="sng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u="sng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000" b="1" u="sng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wheel spokes="1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285728"/>
            <a:ext cx="8229600" cy="714380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Группы старшего дошкольного возраста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 descr="1578042175_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5786" y="3929066"/>
            <a:ext cx="2143140" cy="257176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4" name="Рисунок 3" descr="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500826" y="4000504"/>
            <a:ext cx="1857388" cy="250033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6" name="Рисунок 5" descr="1f81d771947afff7cb9aafe7d147b93e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4348" y="1214422"/>
            <a:ext cx="7715304" cy="228601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7" name="Рисунок 6" descr="300px-Преображенский_собор_Сургут3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14744" y="4000504"/>
            <a:ext cx="2286000" cy="250033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</p:cSld>
  <p:clrMapOvr>
    <a:masterClrMapping/>
  </p:clrMapOvr>
  <p:transition spd="slow">
    <p:wheel spokes="1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57224" y="1071546"/>
            <a:ext cx="7500990" cy="3214710"/>
          </a:xfrm>
        </p:spPr>
        <p:txBody>
          <a:bodyPr>
            <a:normAutofit fontScale="90000"/>
          </a:bodyPr>
          <a:lstStyle/>
          <a:p>
            <a:r>
              <a:rPr lang="ru-RU" sz="28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по нравственно-патриотическому воспитанию, проводимая в нашем дошкольном учреждении  будет фундаментом для воспитания будущего поколения, обладающего духовно-нравственными ценностями, гражданско-патриотическими чувствами, уважающими культурное, историческое прошлое и настоящее России</a:t>
            </a:r>
            <a:endParaRPr lang="ru-RU" sz="28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00034" y="142852"/>
            <a:ext cx="814393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Нравственно- патриотическое воспитание дошкольников</a:t>
            </a:r>
            <a:endParaRPr lang="ru-RU" sz="2800" b="1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714356"/>
            <a:ext cx="8229600" cy="2286016"/>
          </a:xfrm>
        </p:spPr>
        <p:txBody>
          <a:bodyPr/>
          <a:lstStyle/>
          <a:p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внимание!</a:t>
            </a:r>
            <a:endParaRPr lang="ru-RU" b="1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3009345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214290"/>
            <a:ext cx="8229600" cy="3929090"/>
          </a:xfrm>
        </p:spPr>
        <p:txBody>
          <a:bodyPr>
            <a:noAutofit/>
          </a:bodyPr>
          <a:lstStyle/>
          <a:p>
            <a:r>
              <a:rPr lang="ru-RU" sz="28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«Любовь к родному краю, родной культуре, родной речи начинается с малого – с любви к своей семье, к своему жилищу, к своему детскому саду. Постепенно расширяясь, эта любовь переходит в любовь к Родине, её истории, прошлому и настоящему, ко всему человечеству» </a:t>
            </a:r>
            <a:br>
              <a:rPr lang="ru-RU" sz="28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  </a:t>
            </a:r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</a:t>
            </a:r>
            <a:r>
              <a:rPr lang="ru-RU" sz="2800" b="1" dirty="0" err="1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Д.С.Лихачёв</a:t>
            </a:r>
            <a:r>
              <a:rPr lang="ru-RU" sz="28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800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7851405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440378"/>
          </a:xfrm>
        </p:spPr>
        <p:txBody>
          <a:bodyPr/>
          <a:lstStyle/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928662" y="285729"/>
            <a:ext cx="7072362" cy="5572164"/>
          </a:xfrm>
        </p:spPr>
        <p:txBody>
          <a:bodyPr>
            <a:normAutofit lnSpcReduction="10000"/>
          </a:bodyPr>
          <a:lstStyle/>
          <a:p>
            <a:pPr algn="ctr">
              <a:buNone/>
            </a:pPr>
            <a:r>
              <a:rPr lang="ru-RU" sz="18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настоящее время перед дошкольными образовательными учреждениями остро встала проблема гражданско-патриотического воспитания подрастающего поколения, так как наследование нравственных, патриотических ценностей семьи, родного края в самом нежном возрасте – есть самый естественный, а поэтому и верный способ гражданско-патриотического воспитания, формирования чувства любви к своему краю, к Родине. Проблема гражданско-патриотического воспитания в современном мире актуальна. В средствах массовой информации продолжается дискуссия о том, надо ли воспитывать любовь к Родине. Но если мы не научим ребенка любить свою страну: ее леса, моря, озера, горы, исторические памятники, словом рукотворные и природные чудеса, то кому она будет нужна? Кто будет радоваться ее достижениями, и болеть ее горестями. Судьба Родины в руках человека. Родина такова, какой мы ее делаем сами. Желание беречь и приумножать исторические и природные богатства - вот цель воспитания любви к Родине, воспитание патриотов своего Отечества.</a:t>
            </a:r>
            <a:br>
              <a:rPr lang="ru-RU" sz="18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800" dirty="0"/>
          </a:p>
        </p:txBody>
      </p:sp>
    </p:spTree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Нравственно-патриотическое воспитание дошкольников</a:t>
            </a:r>
            <a:endParaRPr lang="ru-RU" sz="2000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55576" y="836712"/>
            <a:ext cx="7000924" cy="4525963"/>
          </a:xfrm>
        </p:spPr>
        <p:txBody>
          <a:bodyPr>
            <a:normAutofit fontScale="62500" lnSpcReduction="20000"/>
          </a:bodyPr>
          <a:lstStyle/>
          <a:p>
            <a:pPr algn="just">
              <a:buNone/>
            </a:pPr>
            <a:r>
              <a:rPr lang="ru-RU" sz="2800" b="1" dirty="0" smtClean="0"/>
              <a:t>      </a:t>
            </a:r>
            <a:r>
              <a:rPr lang="ru-RU" sz="29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Цель:  </a:t>
            </a:r>
            <a:r>
              <a:rPr lang="ru-RU" sz="29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нравственно-</a:t>
            </a:r>
            <a:r>
              <a:rPr lang="ru-RU" sz="29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патриотического воспитания у детей дошкольного возраста - воспитывать у ребенка чувство любви и привязанности к Родине; формирование у них потребности совершать добрые дела и поступки, чувство сопричастности к окружающему и развитие таких качеств, как сострадание, сочувствие, находчивость, любознательность.</a:t>
            </a:r>
          </a:p>
          <a:p>
            <a:pPr>
              <a:buNone/>
            </a:pPr>
            <a:r>
              <a:rPr lang="ru-RU" sz="29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9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</a:t>
            </a:r>
            <a:r>
              <a:rPr lang="ru-RU" sz="29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endParaRPr lang="ru-RU" sz="2900" b="1" dirty="0" smtClean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ru-RU" sz="29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- </a:t>
            </a:r>
            <a:r>
              <a:rPr lang="ru-RU" sz="29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прививать </a:t>
            </a:r>
            <a:r>
              <a:rPr lang="ru-RU" sz="29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детям </a:t>
            </a:r>
            <a:r>
              <a:rPr lang="ru-RU" sz="29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чувство </a:t>
            </a:r>
            <a:r>
              <a:rPr lang="ru-RU" sz="29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любви к своему родному краю, своей малой родине на основе приобщения к родной природе, культуре и </a:t>
            </a:r>
            <a:r>
              <a:rPr lang="ru-RU" sz="29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традициям;</a:t>
            </a:r>
          </a:p>
          <a:p>
            <a:pPr>
              <a:buNone/>
            </a:pPr>
            <a:r>
              <a:rPr lang="ru-RU" sz="29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- формировать </a:t>
            </a:r>
            <a:r>
              <a:rPr lang="ru-RU" sz="29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чувства привязанности к своему дому, детскому саду, своим </a:t>
            </a:r>
            <a:r>
              <a:rPr lang="ru-RU" sz="29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близким;</a:t>
            </a:r>
          </a:p>
          <a:p>
            <a:pPr>
              <a:buNone/>
            </a:pPr>
            <a:r>
              <a:rPr lang="ru-RU" sz="29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- р</a:t>
            </a:r>
            <a:r>
              <a:rPr lang="ru-RU" sz="29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асширять представления </a:t>
            </a:r>
            <a:r>
              <a:rPr lang="ru-RU" sz="29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 России, как о родной стране, о родном </a:t>
            </a:r>
            <a:r>
              <a:rPr lang="ru-RU" sz="29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городе;</a:t>
            </a:r>
          </a:p>
          <a:p>
            <a:pPr>
              <a:buNone/>
            </a:pPr>
            <a:r>
              <a:rPr lang="ru-RU" sz="29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- воспитывать патриотизм, </a:t>
            </a:r>
            <a:r>
              <a:rPr lang="ru-RU" sz="29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уважение к культурному прошлому России. </a:t>
            </a:r>
            <a:endParaRPr lang="ru-RU" sz="2900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000100" y="274638"/>
            <a:ext cx="6956276" cy="4583122"/>
          </a:xfrm>
        </p:spPr>
        <p:txBody>
          <a:bodyPr>
            <a:normAutofit fontScale="90000"/>
          </a:bodyPr>
          <a:lstStyle/>
          <a:p>
            <a:pPr algn="l"/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Развивающая предметно – пространственная                        среда должна быть:</a:t>
            </a:r>
            <a:b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Содержательно – насыщенной.</a:t>
            </a:r>
            <a:br>
              <a:rPr lang="ru-RU" sz="24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Полифункциональной (</a:t>
            </a: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много функций</a:t>
            </a:r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br>
              <a:rPr lang="ru-RU" sz="24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Трансформируемой (</a:t>
            </a: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возможность изменять среду в зависимости от ситуаций, интересов</a:t>
            </a:r>
            <a:r>
              <a:rPr lang="ru-RU" sz="20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возможностей</a:t>
            </a:r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  <a:br>
              <a:rPr lang="ru-RU" sz="24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Вариативной</a:t>
            </a: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(периодическая сменяемость игрового материала, появление новых предметов, стимулирующих игровую, двигательную, познавательную и исследовательскую активность детей).</a:t>
            </a:r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 Безопасной.</a:t>
            </a:r>
            <a:br>
              <a:rPr lang="ru-RU" sz="24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6. Доступной.</a:t>
            </a:r>
            <a:endParaRPr lang="ru-RU" sz="2400" b="1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64573094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2976" y="274638"/>
            <a:ext cx="7543824" cy="5368940"/>
          </a:xfrm>
        </p:spPr>
        <p:txBody>
          <a:bodyPr>
            <a:normAutofit/>
          </a:bodyPr>
          <a:lstStyle/>
          <a:p>
            <a:pPr algn="l"/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Формы работы:</a:t>
            </a:r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проведение патриотических праздников</a:t>
            </a:r>
            <a:br>
              <a:rPr lang="ru-RU" sz="24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-досуги</a:t>
            </a:r>
            <a:br>
              <a:rPr lang="ru-RU" sz="24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-театрализованные представления</a:t>
            </a:r>
            <a:br>
              <a:rPr lang="ru-RU" sz="24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-выставки детских работ</a:t>
            </a:r>
            <a:br>
              <a:rPr lang="ru-RU" sz="24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-экскурсии</a:t>
            </a:r>
            <a:br>
              <a:rPr lang="ru-RU" sz="24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-занятия</a:t>
            </a:r>
            <a:br>
              <a:rPr lang="ru-RU" sz="24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участие в конкурсах</a:t>
            </a:r>
            <a:br>
              <a:rPr lang="ru-RU" sz="24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-детские проекты</a:t>
            </a:r>
            <a:br>
              <a:rPr lang="ru-RU" sz="24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-спортивные праздники</a:t>
            </a:r>
            <a:br>
              <a:rPr lang="ru-RU" sz="24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400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wheel spokes="1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0100" y="357166"/>
            <a:ext cx="7072362" cy="5357850"/>
          </a:xfrm>
        </p:spPr>
        <p:txBody>
          <a:bodyPr>
            <a:normAutofit fontScale="90000"/>
          </a:bodyPr>
          <a:lstStyle/>
          <a:p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ТРЕБОВАНИЯ, ПРЕДЬЯВЛЯЕМЫЕ К ПАТРИОТИЧЕСКИМ УГОЛКАМ И УГОЛКАМ КРАЕВЕДЕНИЯ ПО ГРУППАМ</a:t>
            </a: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Группы младшего дошкольного возраста</a:t>
            </a:r>
            <a:r>
              <a:rPr lang="ru-RU" sz="27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Основная </a:t>
            </a:r>
            <a:r>
              <a:rPr lang="ru-RU" sz="24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цель </a:t>
            </a:r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патриотического</a:t>
            </a:r>
            <a:r>
              <a:rPr lang="ru-RU" sz="24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 воспитания — ознакомление с ближайшим окружением. У детей воспитывают чувство любви и заботы по отношению к своей семье и другим людям, формируются представления детей о детском садике, о труде работников дошкольного учреждения, о своей малой родине (городе, формируется сопричастность к современным событиям, первоначальные представления о национальных культурных традициях, о народных и государственных праздниках; о природе родного края; о предметах декоративно-прикладного искусства.</a:t>
            </a:r>
            <a:r>
              <a:rPr lang="ru-RU" sz="27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700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wheel spokes="1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642918"/>
            <a:ext cx="8229600" cy="2214578"/>
          </a:xfrm>
        </p:spPr>
        <p:txBody>
          <a:bodyPr>
            <a:normAutofit fontScale="90000"/>
          </a:bodyPr>
          <a:lstStyle/>
          <a:p>
            <a:pPr algn="l"/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            </a:t>
            </a:r>
            <a:r>
              <a:rPr lang="ru-RU" sz="22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Группы младшего дошкольного возраста</a:t>
            </a: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1. </a:t>
            </a:r>
            <a:r>
              <a:rPr lang="ru-RU" sz="2000" b="1" u="sng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Материал для работы по социально-нравственному воспитанию.</a:t>
            </a: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2. </a:t>
            </a:r>
            <a:r>
              <a:rPr lang="ru-RU" sz="2000" b="1" u="sng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Материал для ознакомления детей с малой родиной</a:t>
            </a: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: (группа, детский сад, улица или микрорайон, где расположено ДОУ, тематические папки с фотографиями и иллюстрациями  города, открытки, альбомы.</a:t>
            </a:r>
            <a:b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3. </a:t>
            </a:r>
            <a:r>
              <a:rPr lang="ru-RU" sz="2000" b="1" u="sng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Материал по приобщению детей к истокам русской народной культуры(</a:t>
            </a: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предметы старины, русские игрушки; куклы из деревянных чурбачков, обереги, предметы народного декоративно-прикладного искусства)</a:t>
            </a:r>
            <a:b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sz="2000" b="1" u="sng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. Художественная литература </a:t>
            </a: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(песенки, </a:t>
            </a:r>
            <a:r>
              <a:rPr lang="ru-RU" sz="2000" b="1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потешки</a:t>
            </a: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, сказки и т. д.).</a:t>
            </a:r>
            <a:b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b="1" dirty="0" smtClean="0">
                <a:latin typeface="Times New Roman" pitchFamily="18" charset="0"/>
                <a:cs typeface="Times New Roman" pitchFamily="18" charset="0"/>
              </a:rPr>
            </a:b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 descr="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4282" y="3143248"/>
            <a:ext cx="1857370" cy="247649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5" name="Рисунок 4" descr="0270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14612" y="3143248"/>
            <a:ext cx="1828800" cy="235745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6" name="Рисунок 5" descr="slide_0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143504" y="3143248"/>
            <a:ext cx="1643074" cy="235745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</p:cSld>
  <p:clrMapOvr>
    <a:masterClrMapping/>
  </p:clrMapOvr>
  <p:transition spd="slow">
    <p:wheel spokes="1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28662" y="274638"/>
            <a:ext cx="6858048" cy="5511816"/>
          </a:xfrm>
        </p:spPr>
        <p:txBody>
          <a:bodyPr>
            <a:normAutofit/>
          </a:bodyPr>
          <a:lstStyle/>
          <a:p>
            <a:pPr algn="l"/>
            <a:r>
              <a:rPr lang="ru-RU" sz="32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</a:t>
            </a:r>
            <a:r>
              <a:rPr lang="ru-RU" sz="32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Группы среднего дошкольного возраста</a:t>
            </a:r>
            <a:b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u="sng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Работа </a:t>
            </a:r>
            <a:r>
              <a:rPr lang="ru-RU" sz="2400" u="sng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ведется по направлениям</a:t>
            </a:r>
            <a:r>
              <a:rPr lang="ru-RU" sz="24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: </a:t>
            </a:r>
            <a:r>
              <a:rPr lang="ru-RU" sz="24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4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Моя семья», «Мой детский сад», «Мой город и его достопримечательности», «Знаменитые земляки», «Приобщение к истокам русской культуры».У воспитанников формируется интерес к национальным и общечеловеческим ценностям, культурным традициям народа; о поселке; о национальном флаге, гербе; о народных героях; русских праздниках; о природе родного края; о предметах декоративно-прикладного искусства; о современной архитектуре.</a:t>
            </a:r>
            <a:br>
              <a:rPr lang="ru-RU" sz="24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400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wheel spokes="1"/>
  </p:transition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825</TotalTime>
  <Words>296</Words>
  <Application>Microsoft Office PowerPoint</Application>
  <PresentationFormat>Экран (4:3)</PresentationFormat>
  <Paragraphs>28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0" baseType="lpstr">
      <vt:lpstr>Arial</vt:lpstr>
      <vt:lpstr>Calibri</vt:lpstr>
      <vt:lpstr>Times New Roman</vt:lpstr>
      <vt:lpstr>Тема Office</vt:lpstr>
      <vt:lpstr>     Муниципальное бюджетное дошкольное образовательное учреждение  детский сад № 41«Рябинушка»   Создание развивающей предметно- пространственной среды в группах по нравственно-патриотическому воспитанию детей дошкольного возраста.</vt:lpstr>
      <vt:lpstr> «Любовь к родному краю, родной культуре, родной речи начинается с малого – с любви к своей семье, к своему жилищу, к своему детскому саду. Постепенно расширяясь, эта любовь переходит в любовь к Родине, её истории, прошлому и настоящему, ко всему человечеству»                                                                                          Д.С.Лихачёв </vt:lpstr>
      <vt:lpstr> </vt:lpstr>
      <vt:lpstr>Нравственно-патриотическое воспитание дошкольников</vt:lpstr>
      <vt:lpstr>         Развивающая предметно – пространственная                        среда должна быть: 1. Содержательно – насыщенной. 2. Полифункциональной (много функций). 3. Трансформируемой (возможность изменять среду в зависимости от ситуаций, интересов и возможностей).  4. Вариативной (периодическая сменяемость игрового материала, появление новых предметов, стимулирующих игровую, двигательную, познавательную и исследовательскую активность детей). 5. Безопасной. 6. Доступной.</vt:lpstr>
      <vt:lpstr>Формы работы: -проведение патриотических праздников -досуги -театрализованные представления -выставки детских работ -экскурсии -занятия участие в конкурсах -детские проекты -спортивные праздники </vt:lpstr>
      <vt:lpstr>ТРЕБОВАНИЯ, ПРЕДЬЯВЛЯЕМЫЕ К ПАТРИОТИЧЕСКИМ УГОЛКАМ И УГОЛКАМ КРАЕВЕДЕНИЯ ПО ГРУППАМ Группы младшего дошкольного возраста Основная цель патриотического воспитания — ознакомление с ближайшим окружением. У детей воспитывают чувство любви и заботы по отношению к своей семье и другим людям, формируются представления детей о детском садике, о труде работников дошкольного учреждения, о своей малой родине (городе, формируется сопричастность к современным событиям, первоначальные представления о национальных культурных традициях, о народных и государственных праздниках; о природе родного края; о предметах декоративно-прикладного искусства. </vt:lpstr>
      <vt:lpstr>                       Группы младшего дошкольного возраста 1. Материал для работы по социально-нравственному воспитанию. 2. Материал для ознакомления детей с малой родиной: (группа, детский сад, улица или микрорайон, где расположено ДОУ, тематические папки с фотографиями и иллюстрациями  города, открытки, альбомы. 3. Материал по приобщению детей к истокам русской народной культуры(предметы старины, русские игрушки; куклы из деревянных чурбачков, обереги, предметы народного декоративно-прикладного искусства) 4. Художественная литература (песенки, потешки, сказки и т. д.).   </vt:lpstr>
      <vt:lpstr>          Группы среднего дошкольного возраста Работа ведется по направлениям:  «Моя семья», «Мой детский сад», «Мой город и его достопримечательности», «Знаменитые земляки», «Приобщение к истокам русской культуры».У воспитанников формируется интерес к национальным и общечеловеческим ценностям, культурным традициям народа; о поселке; о национальном флаге, гербе; о народных героях; русских праздниках; о природе родного края; о предметах декоративно-прикладного искусства; о современной архитектуре. </vt:lpstr>
      <vt:lpstr>              Группы среднего дошкольного возраста 1. Материал для работы по социально-нравственному воспитанию. 2. Материал для ознакомления детей с малой родиной. 3. Материал по приобщению детей к истокам русской народной культуры:  предметы народного декоративно-прикладного искусства (матрешки, дымковские игрушки, различные виды росписи, вышивка, резьба по дереву и пр.); различные макеты (крестьянская изба, комната-горница, крестьянское подворье и т. п.); куклы в национальных костюмах; дидактические игры. 4. Художественная литература (сказки, песенки, пословицы, поговорки и т. д.). 5. Элементы государственной символики РФ (флаг, герб). 6. Элементы областной символики (флаг, герб). 7. Элементы муниципальной символики (герб, флаг города, фирменные знаки промышленных предприятий). 8. Материал, посвященный защитникам Отечества: тематические папки с иллюстрациями. </vt:lpstr>
      <vt:lpstr> Группы среднего дошкольного возраста</vt:lpstr>
      <vt:lpstr>Группы старшего дошкольного возраста Основные направления работы - краеведение, ознакомление с родной страной, государственной символикой, историческим прошлым России, организация жизни детей по народному календарю. Формируют представления воспитанников о семье, о родословной; о своем детском саде. Знакомят с достопримечательностями города, столицы, историей. С географическим расположением страны, с какими государствами граничит. О столице нашей Родины. О флаге и гербе, рассказывают об истории страны, о героическом прошлом нашей Родины. Продолжают знакомить с государственными и народными праздниками, с произведениями фольклора, с произведениями российских писателей и т. д. Формируют представления о предметах декоративно-прикладного искусства; о современной архитектуре.</vt:lpstr>
      <vt:lpstr>     Группы старшего дошкольного возраста  1.Моя семья — семейные фотоальбомы, самодельные книги на темы: «Герб моей семьи», «Генеалогическое дерево». 2. Тематические папки с иллюстрациями и фотографиями. 3. Тематическая папка «Мой край» : карта и символика Сургута, портрет Главы города; материал, знакомящий, детей со славным прошлым родного города. 4. Родная страна - карта Российской Федерации.  5. Духовно-нравственное воспитание - материал, дающий детям первоначальное представление о православии   6. Наша планета Земля - глобус, детская карта мира.   7. Художественная литература по фольклору (сказки, былины, предания). Великие соотечественники - портреты, художественная литература,рассказывающая о великих соотечественниках, прославивших Россию, наш город, их портреты.   </vt:lpstr>
      <vt:lpstr>Группы старшего дошкольного возраста</vt:lpstr>
      <vt:lpstr>Работа по нравственно-патриотическому воспитанию, проводимая в нашем дошкольном учреждении  будет фундаментом для воспитания будущего поколения, обладающего духовно-нравственными ценностями, гражданско-патриотическими чувствами, уважающими культурное, историческое прошлое и настоящее России</vt:lpstr>
      <vt:lpstr>Спасибо за внимание!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  Муниципальное бюджетное дошкольное образовательное учреждение  «Центр развития ребёнка – детский сад»   РППС. Центр патриотического воспитания в средней группе №5.</dc:title>
  <dc:creator>060416</dc:creator>
  <cp:lastModifiedBy>Татьяна Дубровская</cp:lastModifiedBy>
  <cp:revision>77</cp:revision>
  <dcterms:created xsi:type="dcterms:W3CDTF">2018-01-14T15:38:11Z</dcterms:created>
  <dcterms:modified xsi:type="dcterms:W3CDTF">2022-10-06T05:20:46Z</dcterms:modified>
</cp:coreProperties>
</file>