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6" r:id="rId2"/>
    <p:sldId id="348" r:id="rId3"/>
    <p:sldId id="350" r:id="rId4"/>
    <p:sldId id="351" r:id="rId5"/>
    <p:sldId id="367" r:id="rId6"/>
    <p:sldId id="371" r:id="rId7"/>
    <p:sldId id="372" r:id="rId8"/>
    <p:sldId id="376" r:id="rId9"/>
    <p:sldId id="352" r:id="rId10"/>
    <p:sldId id="373" r:id="rId11"/>
    <p:sldId id="374" r:id="rId12"/>
    <p:sldId id="365" r:id="rId13"/>
    <p:sldId id="375" r:id="rId14"/>
    <p:sldId id="345" r:id="rId15"/>
    <p:sldId id="3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A21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42875-2C78-48DD-A7B5-6E5F90D228AB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0AFEE-8282-4723-BD0C-88368DD099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-fotki.yandex.ru/get/4607/nikkica.13/0_58ca6_a770e2d2_X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797" y="324982"/>
            <a:ext cx="8668089" cy="627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 userDrawn="1"/>
        </p:nvSpPr>
        <p:spPr>
          <a:xfrm>
            <a:off x="261456" y="295252"/>
            <a:ext cx="8652519" cy="63020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261456" y="295252"/>
            <a:ext cx="8652519" cy="63020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261456" y="295252"/>
            <a:ext cx="8652519" cy="63020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2" descr="http://img-fotki.yandex.ru/get/4607/nikkica.13/0_58ca6_a770e2d2_X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797" y="4722238"/>
            <a:ext cx="2598011" cy="188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261456" y="295252"/>
            <a:ext cx="8652519" cy="63020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2" descr="http://img-fotki.yandex.ru/get/4607/nikkica.13/0_58ca6_a770e2d2_X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343" y="41109"/>
            <a:ext cx="2598011" cy="188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nsportal.ru/user/33485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bg1"/>
            </a:gs>
            <a:gs pos="66000">
              <a:srgbClr val="0070C0"/>
            </a:gs>
            <a:gs pos="34000">
              <a:srgbClr val="FF0000"/>
            </a:gs>
            <a:gs pos="35000">
              <a:srgbClr val="0070C0"/>
            </a:gs>
            <a:gs pos="2000">
              <a:srgbClr val="FF0300"/>
            </a:gs>
            <a:gs pos="100000">
              <a:schemeClr val="bg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/>
        </p:nvSpPr>
        <p:spPr>
          <a:xfrm>
            <a:off x="7842" y="10007"/>
            <a:ext cx="9144000" cy="6858000"/>
          </a:xfrm>
          <a:prstGeom prst="frame">
            <a:avLst>
              <a:gd name="adj1" fmla="val 3862"/>
            </a:avLst>
          </a:prstGeom>
          <a:gradFill flip="none" rotWithShape="1">
            <a:gsLst>
              <a:gs pos="68000">
                <a:schemeClr val="bg1"/>
              </a:gs>
              <a:gs pos="66000">
                <a:srgbClr val="0070C0"/>
              </a:gs>
              <a:gs pos="34000">
                <a:srgbClr val="FF0000"/>
              </a:gs>
              <a:gs pos="35000">
                <a:srgbClr val="0070C0"/>
              </a:gs>
              <a:gs pos="2000">
                <a:srgbClr val="FF0300"/>
              </a:gs>
              <a:gs pos="100000">
                <a:schemeClr val="bg1"/>
              </a:gs>
            </a:gsLst>
            <a:lin ang="16200000" scaled="0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8113" y="6667577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AA2106"/>
                </a:solidFill>
                <a:latin typeface="Monotype Corsiva" pitchFamily="66" charset="0"/>
              </a:rPr>
              <a:t>Матюшкина А.В. </a:t>
            </a:r>
            <a:r>
              <a:rPr lang="en-US" sz="1000" dirty="0">
                <a:solidFill>
                  <a:srgbClr val="AA2106"/>
                </a:solidFill>
                <a:latin typeface="Monotype Corsiva" pitchFamily="66" charset="0"/>
                <a:hlinkClick r:id="rId13"/>
              </a:rPr>
              <a:t>http://nsportal.ru/user/33485</a:t>
            </a:r>
            <a:r>
              <a:rPr lang="ru-RU" sz="1000" dirty="0">
                <a:solidFill>
                  <a:srgbClr val="AA2106"/>
                </a:solidFill>
                <a:latin typeface="Monotype Corsiva" pitchFamily="66" charset="0"/>
              </a:rPr>
              <a:t>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588242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8000" b="1" dirty="0" smtClean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Патриотическое </a:t>
            </a:r>
            <a:r>
              <a:rPr lang="ru-RU" sz="8000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воспитание  в детском </a:t>
            </a:r>
            <a:r>
              <a:rPr lang="ru-RU" sz="8000" b="1" dirty="0" smtClean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саду</a:t>
            </a:r>
            <a:br>
              <a:rPr lang="ru-RU" sz="8000" b="1" dirty="0" smtClean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n w="11430"/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Подготовили:Л.В.Спирина</a:t>
            </a:r>
            <a:r>
              <a:rPr lang="ru-RU" sz="2800" b="1" dirty="0" smtClean="0">
                <a:ln w="11430"/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n w="11430"/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Е.А.Лукьянова</a:t>
            </a:r>
            <a:br>
              <a:rPr lang="ru-RU" sz="2800" b="1" dirty="0" smtClean="0">
                <a:ln w="11430"/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ln w="11430"/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О.В.Бошева</a:t>
            </a:r>
            <a:endParaRPr lang="ru-RU" sz="2800" b="1" dirty="0">
              <a:ln w="11430"/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03280F3-135B-B507-2D04-9D71EE38ADD1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156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2500306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И.Г.Щукина выделяет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группы методов:</a:t>
            </a:r>
          </a:p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Метод формирования сознания (рассказ, беседа, объяснение, внушение, пример)</a:t>
            </a:r>
          </a:p>
          <a:p>
            <a:pPr>
              <a:buFontTx/>
              <a:buChar char="-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организации деятельности и формирования опыта поведения (упражнение, поручение, воспитывающие ситуации)</a:t>
            </a:r>
          </a:p>
          <a:p>
            <a:pPr>
              <a:buFontTx/>
              <a:buChar char="-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стимулирования (соревнование, поощрение)</a:t>
            </a:r>
          </a:p>
          <a:p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488" y="571480"/>
            <a:ext cx="607219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работы по патриотическому воспитания дошкольников выбираются и изменяются в зависимости от особенностей развития.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D1A0CF5-BC2A-5A3B-484F-E3858DCFA072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525344"/>
          </a:xfrm>
        </p:spPr>
        <p:txBody>
          <a:bodyPr>
            <a:normAutofit fontScale="97500"/>
          </a:bodyPr>
          <a:lstStyle/>
          <a:p>
            <a:pPr algn="ctr">
              <a:buNone/>
            </a:pPr>
            <a:r>
              <a:rPr lang="ru-RU" sz="3300" b="1" i="1" dirty="0"/>
              <a:t>      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0A8CE17-8052-FB0A-1FA3-17B5CC496C61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IMG202303221528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428604"/>
            <a:ext cx="2714644" cy="301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202303221531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3643314"/>
            <a:ext cx="2500330" cy="3048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202303221534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428604"/>
            <a:ext cx="235745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202303221529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1643050"/>
            <a:ext cx="2500330" cy="2762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a8adfc752b168225b7cc4b62f544c64c-V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43570" y="4143380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1538" y="500043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DejaVu Serif" pitchFamily="18" charset="0"/>
                <a:ea typeface="DejaVu Serif" pitchFamily="18" charset="0"/>
              </a:rPr>
              <a:t>ФОРМЫ РАБОТЫ  ПО ОБРАЗОВАТЕЛЬНЫМ  ОБЛАСТЯМ  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857232"/>
            <a:ext cx="457203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 –КОМУНИКАТИВНОЕ РАЗВИТИЕ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Совместная с воспитателем игра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Педагогические ситуации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5214950"/>
            <a:ext cx="36433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Физкультурные досуги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Спортивные состязания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5214950"/>
            <a:ext cx="428624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 – ЭСТЕТИЧЕСКОЕ РАЗВИТИЕ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Слушание  музыки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выставок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28992" y="2786058"/>
            <a:ext cx="3357586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Инсценировки 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Обсуждение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Рассматривание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3438" y="857232"/>
            <a:ext cx="350043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Экскурсии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Конструирование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Исследовательская деятельность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</a:t>
            </a:r>
          </a:p>
        </p:txBody>
      </p:sp>
      <p:pic>
        <p:nvPicPr>
          <p:cNvPr id="2051" name="Picture 3" descr="D:\i (2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271464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D:\i (5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714620"/>
            <a:ext cx="286568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9AB0532-B615-29EB-CC8D-711EA620E78D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214282" y="872664"/>
            <a:ext cx="8640960" cy="4846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Система и последовательность работы по патриотическому воспитанию.</a:t>
            </a:r>
            <a:b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42910" y="2143116"/>
            <a:ext cx="1944216" cy="135732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28992" y="2143116"/>
            <a:ext cx="1944216" cy="135732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86512" y="2143116"/>
            <a:ext cx="1944216" cy="135732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РОДНАЯ УЛИЦА,</a:t>
            </a:r>
          </a:p>
          <a:p>
            <a:pPr algn="ctr"/>
            <a:r>
              <a:rPr lang="ru-RU" b="1" spc="50" dirty="0">
                <a:ln w="11430"/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5000636"/>
            <a:ext cx="1944216" cy="1301844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ПРАВА И ОБЯЗАННОСТИ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43306" y="5000636"/>
            <a:ext cx="1944216" cy="1301844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СТРАНА , </a:t>
            </a:r>
          </a:p>
          <a:p>
            <a:pPr algn="ctr"/>
            <a:r>
              <a:rPr lang="ru-RU" b="1" spc="50" dirty="0">
                <a:ln w="11430"/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ЕЕ СТОЛИЦА, СИМВОЛИКА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00826" y="4929198"/>
            <a:ext cx="1944216" cy="1373282"/>
          </a:xfrm>
          <a:prstGeom prst="roundRec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РОДНОЙ ГОРОД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2786050" y="2571744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5572132" y="2500306"/>
            <a:ext cx="571504" cy="4941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7171770" y="3901064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5715008" y="5357826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0800000">
            <a:off x="2857488" y="5429264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7CEB9D9-5761-018E-D715-642C9705D5E3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1566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357166"/>
            <a:ext cx="85153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800" b="0" i="0" dirty="0"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патриотическое воспитание детей является одной из основных задач дошкольного образовательного учреждения. Конечно, начинать работу по патриотическому воспитанию нужно с создания для детей теплой, уютной атмосферы. Каждый день ребенка в детском саду должен быть наполнен радостью, улыбками, добрыми друзьями, веселыми играми. Ведь с воспитания чувства привязанности к родному детскому саду, родной улице, семье начинается формирование того фундамента, на котором будет вырастать более сложное образование - чувство любви к своему Отечеству.</a:t>
            </a:r>
          </a:p>
          <a:p>
            <a:endParaRPr lang="ru-RU" sz="2800" b="0" i="0" dirty="0"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DB020D5-6488-B903-FCB1-A753521397C0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357166"/>
            <a:ext cx="6772268" cy="8772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17000">
                      <a:schemeClr val="bg1"/>
                    </a:gs>
                    <a:gs pos="51000">
                      <a:srgbClr val="0070C0"/>
                    </a:gs>
                    <a:gs pos="84000">
                      <a:srgbClr val="FF0000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CDD7BE0-282D-9B42-F062-5F55CACFF29B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500034" y="428604"/>
            <a:ext cx="8358246" cy="307183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«Любовь к родному краю, родной культуре, родной речи начинается с малого- с любви к своей семье, к своему жилищу, к своему детскому саду. Постепенно расширяясь, эта любовь переходит в любовь к родной стране, к её истории, прошлому и настоящему, ко всему человечеству»</a:t>
            </a:r>
          </a:p>
          <a:p>
            <a:pPr marL="0" indent="0" algn="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Л.С.Лихачев.</a:t>
            </a:r>
          </a:p>
          <a:p>
            <a:pPr marL="0" indent="0" algn="r">
              <a:buNone/>
            </a:pP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286124"/>
            <a:ext cx="81439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5072074"/>
            <a:ext cx="8358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50B421A-9011-3C47-F9BA-7BD6F1AAAE79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F6FC286-24E3-40CE-8D67-67DB5C668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786474"/>
            <a:ext cx="6048672" cy="3576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1566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7158" y="857232"/>
            <a:ext cx="84296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«Мы должны строить своё будущее на прочном фундаменте, и такой фундамент — это патриотизм.…  Это уважение к своей истории  и</a:t>
            </a:r>
            <a:r>
              <a:rPr kumimoji="0" lang="ru-RU" sz="3200" i="0" u="none" strike="noStrike" cap="none" normalizeH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традициям, духовным ценностям наших народов, нашей тысячелетней культуре и уникальному опыту сосуществования сотен народов и  языков на территории России».</a:t>
            </a:r>
            <a:endParaRPr kumimoji="0" lang="ru-RU" sz="320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                                                                                                                          В.В. Путин</a:t>
            </a:r>
            <a:endParaRPr kumimoji="0" lang="ru-RU" sz="320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C29968A-A075-3441-44C2-2D2D690D2231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1566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B4717F9-CD53-4F5D-AAF9-7B81762332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820" y="2060848"/>
            <a:ext cx="7812360" cy="4394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5536" y="601333"/>
            <a:ext cx="85689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 января 2021 года в России стартовала реализация федерального проекта «Патриотическое воспитание граждан Российской Федерации» в рамках национального проекта «Образование».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37D4898-90D2-AA86-ED7F-25DC74941FA4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1566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85720" y="357166"/>
            <a:ext cx="8572560" cy="628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68A8C05-06B9-41E8-2471-F0F358379A54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D2D4A2-23C5-182D-0CF4-D6E8690E199B}"/>
              </a:ext>
            </a:extLst>
          </p:cNvPr>
          <p:cNvSpPr txBox="1"/>
          <p:nvPr/>
        </p:nvSpPr>
        <p:spPr>
          <a:xfrm>
            <a:off x="611560" y="476672"/>
            <a:ext cx="83907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конце сентября 2022 года Владимир Путин провел встречу с представителями Совета Безопасности РФ, где обсудил вопросы организации патриотического и нравственного воспитания в учебных заведениях страны.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577FBD0-2C3F-4721-9A48-A928D0B74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800" y="1849071"/>
            <a:ext cx="8172400" cy="459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1566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 патриотического воспитания дошкольников 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воспитание бережного отношения к историческому и культурному наследию народов России;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 у ребенка любви и привязанности к своей семье, дому, детскому саду, улице, городу;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доброжелательного внимания к окружающим, стремление оказать помощь, поддержку другому человеку;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окружающей природе, результатам труда других людей, чужим и своим вещам.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элементарных знаний о правах человека;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знакомство детей с символами государства 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(герб, флаг, гимн)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чувства ответственности и гордости за достижения страны;</a:t>
            </a:r>
          </a:p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толерантности, чувства уважения к другим народам, их традициям.</a:t>
            </a:r>
          </a:p>
          <a:p>
            <a:pPr algn="just">
              <a:buNone/>
            </a:pPr>
            <a:r>
              <a:rPr lang="ru-RU" sz="3600" dirty="0"/>
              <a:t>      </a:t>
            </a:r>
          </a:p>
          <a:p>
            <a:pPr algn="ctr">
              <a:buNone/>
            </a:pPr>
            <a:r>
              <a:rPr lang="ru-RU" sz="3600" dirty="0"/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задачи решаются во всех видах детской деятельности: на занятиях, в играх, в труде, в быту — так как воспитывают в ребенке не только патриотические чувства, но и формируют его взаимоотношения со взрослыми и сверстниками.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8F5A697-7A47-5ABA-ADA3-BEC89837580F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6"/>
          <p:cNvSpPr txBox="1">
            <a:spLocks/>
          </p:cNvSpPr>
          <p:nvPr/>
        </p:nvSpPr>
        <p:spPr>
          <a:xfrm>
            <a:off x="214282" y="285728"/>
            <a:ext cx="8640960" cy="6357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 необходимости патриотического воспитания говорится в Законе Российской Федерации « Об образовании», где одной из приоритетных задач системы образования ставится: «воспитание гражданственности и патриотизма, любви к своей Родине - России, уважение к государственным символам, почитание народных традиций, нетерпимости к любым антиконституционным и антиобщественным проявлениям»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7CA2A7B-00F8-BA33-F660-9B3A5CCD0804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1566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D1633B-9EA8-B531-A20A-45C7432AD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ПАТРИОТИЧЕСКИЙ УГОЛОК В ГРУППЕ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781C67-50B1-1D6C-3AE8-3E0389FF4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2DB141D-7D05-3A50-EA66-547CCF03C36E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1955356-E4D5-409B-B8AE-A556A7EE4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68760"/>
            <a:ext cx="8229600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4709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B2EB9DD-01F6-195C-C693-8C7C06709099}"/>
              </a:ext>
            </a:extLst>
          </p:cNvPr>
          <p:cNvSpPr/>
          <p:nvPr/>
        </p:nvSpPr>
        <p:spPr>
          <a:xfrm>
            <a:off x="1115616" y="6669360"/>
            <a:ext cx="2808312" cy="188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DA7F766-2625-41A3-8E57-783870E2800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543676"/>
            <a:ext cx="3487751" cy="3245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DE8B2D3-B170-481F-A481-43B13E5AEBF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788" y="476672"/>
            <a:ext cx="428396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8">
            <a:extLst>
              <a:ext uri="{FF2B5EF4-FFF2-40B4-BE49-F238E27FC236}">
                <a16:creationId xmlns:a16="http://schemas.microsoft.com/office/drawing/2014/main" xmlns="" id="{B3080CE8-91EC-4D3E-BBF9-85D1A4AC51A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53108" y="3861048"/>
            <a:ext cx="4507124" cy="2530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1566812"/>
      </p:ext>
    </p:extLst>
  </p:cSld>
  <p:clrMapOvr>
    <a:masterClrMapping/>
  </p:clrMapOvr>
</p:sld>
</file>

<file path=ppt/theme/theme1.xml><?xml version="1.0" encoding="utf-8"?>
<a:theme xmlns:a="http://schemas.openxmlformats.org/drawingml/2006/main" name="9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90</Template>
  <TotalTime>596</TotalTime>
  <Words>307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90</vt:lpstr>
      <vt:lpstr>Патриотическое воспитание  в детском саду Подготовили:Л.В.Спирина Е.А.Лукьянова О.В.Бошева</vt:lpstr>
      <vt:lpstr>Слайд 2</vt:lpstr>
      <vt:lpstr>Слайд 3</vt:lpstr>
      <vt:lpstr>Слайд 4</vt:lpstr>
      <vt:lpstr>Слайд 5</vt:lpstr>
      <vt:lpstr>Слайд 6</vt:lpstr>
      <vt:lpstr>Слайд 7</vt:lpstr>
      <vt:lpstr> ПАТРИОТИЧЕСКИЙ УГОЛОК В ГРУППЕ </vt:lpstr>
      <vt:lpstr>Слайд 9</vt:lpstr>
      <vt:lpstr>Слайд 10</vt:lpstr>
      <vt:lpstr>Слайд 11</vt:lpstr>
      <vt:lpstr>Слайд 12</vt:lpstr>
      <vt:lpstr>Слайд 13</vt:lpstr>
      <vt:lpstr>Слайд 14</vt:lpstr>
      <vt:lpstr>    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HP</cp:lastModifiedBy>
  <cp:revision>71</cp:revision>
  <dcterms:created xsi:type="dcterms:W3CDTF">2014-02-16T10:19:24Z</dcterms:created>
  <dcterms:modified xsi:type="dcterms:W3CDTF">2023-03-22T15:08:00Z</dcterms:modified>
</cp:coreProperties>
</file>