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BF504C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BF504C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BF504C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BF504C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1786" y="56585"/>
            <a:ext cx="8046952" cy="1901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BF504C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79037" y="1223889"/>
            <a:ext cx="5876290" cy="3874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-1" y="2924943"/>
            <a:ext cx="2950482" cy="39330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83027" y="1866535"/>
            <a:ext cx="55727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72335" algn="l"/>
              </a:tabLst>
            </a:pPr>
            <a:r>
              <a:rPr sz="3600" spc="-10" dirty="0">
                <a:solidFill>
                  <a:srgbClr val="006600"/>
                </a:solidFill>
              </a:rPr>
              <a:t>ПРОЕКТ</a:t>
            </a:r>
            <a:r>
              <a:rPr sz="3600" dirty="0">
                <a:solidFill>
                  <a:srgbClr val="006600"/>
                </a:solidFill>
              </a:rPr>
              <a:t>	«МОЯ</a:t>
            </a:r>
            <a:r>
              <a:rPr sz="3600" spc="-95" dirty="0">
                <a:solidFill>
                  <a:srgbClr val="006600"/>
                </a:solidFill>
              </a:rPr>
              <a:t> </a:t>
            </a:r>
            <a:r>
              <a:rPr sz="3600" spc="-10" dirty="0">
                <a:solidFill>
                  <a:srgbClr val="006600"/>
                </a:solidFill>
              </a:rPr>
              <a:t>СЕМЬЯ»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3986241" y="3451562"/>
            <a:ext cx="32575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70309F"/>
                </a:solidFill>
                <a:latin typeface="Times New Roman" panose="02020603050405020304"/>
                <a:cs typeface="Times New Roman" panose="02020603050405020304"/>
              </a:rPr>
              <a:t>Группа</a:t>
            </a:r>
            <a:r>
              <a:rPr sz="3200" spc="-125" dirty="0">
                <a:solidFill>
                  <a:srgbClr val="70309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200" spc="-10" dirty="0">
                <a:solidFill>
                  <a:srgbClr val="70309F"/>
                </a:solidFill>
                <a:latin typeface="Times New Roman" panose="02020603050405020304"/>
                <a:cs typeface="Times New Roman" panose="02020603050405020304"/>
              </a:rPr>
              <a:t>«Теремок»</a:t>
            </a:r>
            <a:endParaRPr sz="32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89104" y="4491803"/>
            <a:ext cx="391985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03805" algn="r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Воспитатели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Куликова</a:t>
            </a:r>
            <a:r>
              <a:rPr sz="20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Лиана</a:t>
            </a:r>
            <a:r>
              <a:rPr sz="20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Фанисовна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Гусакова</a:t>
            </a:r>
            <a:r>
              <a:rPr sz="20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Екатерина</a:t>
            </a:r>
            <a:r>
              <a:rPr sz="20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Александровна</a:t>
            </a:r>
            <a:endParaRPr sz="20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5935" y="115886"/>
            <a:ext cx="26295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Утренняя</a:t>
            </a:r>
            <a:r>
              <a:rPr sz="2000" b="1" i="1" spc="-2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гимнастика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635" algn="ctr">
              <a:lnSpc>
                <a:spcPct val="100000"/>
              </a:lnSpc>
            </a:pPr>
            <a:r>
              <a:rPr sz="20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«Дружная</a:t>
            </a:r>
            <a:r>
              <a:rPr sz="2000" b="1" i="1" spc="-4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семья»</a:t>
            </a:r>
            <a:endParaRPr sz="20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88255" y="443345"/>
            <a:ext cx="3867718" cy="514589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8023" y="2420887"/>
            <a:ext cx="3744415" cy="396043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2080" y="797288"/>
            <a:ext cx="3030909" cy="146493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19058" y="3714751"/>
            <a:ext cx="2181208" cy="285680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53414" y="107580"/>
            <a:ext cx="7381875" cy="645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Рассматривание</a:t>
            </a:r>
            <a:r>
              <a:rPr sz="2000" b="1" i="1" spc="-5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альбомов</a:t>
            </a:r>
            <a:r>
              <a:rPr sz="2000" b="1" i="1" spc="-35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dirty="0">
                <a:solidFill>
                  <a:srgbClr val="E46C0A"/>
                </a:solidFill>
                <a:latin typeface="Calibri" panose="020F0502020204030204"/>
                <a:cs typeface="Calibri" panose="020F0502020204030204"/>
              </a:rPr>
              <a:t>«</a:t>
            </a:r>
            <a:r>
              <a:rPr sz="20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Семейные</a:t>
            </a:r>
            <a:r>
              <a:rPr sz="2000" b="1" i="1" spc="-5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традиции</a:t>
            </a:r>
            <a:r>
              <a:rPr sz="2000" b="1" i="1" dirty="0">
                <a:solidFill>
                  <a:srgbClr val="E46C0A"/>
                </a:solidFill>
                <a:latin typeface="Calibri" panose="020F0502020204030204"/>
                <a:cs typeface="Calibri" panose="020F0502020204030204"/>
              </a:rPr>
              <a:t>»</a:t>
            </a:r>
            <a:r>
              <a:rPr sz="20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r>
              <a:rPr sz="2000" b="1" i="1" spc="-5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dirty="0">
                <a:solidFill>
                  <a:srgbClr val="E46C0A"/>
                </a:solidFill>
                <a:latin typeface="Calibri" panose="020F0502020204030204"/>
                <a:cs typeface="Calibri" panose="020F0502020204030204"/>
              </a:rPr>
              <a:t>«</a:t>
            </a:r>
            <a:r>
              <a:rPr sz="20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Моя</a:t>
            </a:r>
            <a:r>
              <a:rPr sz="2000" b="1" i="1" spc="-5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семья</a:t>
            </a:r>
            <a:r>
              <a:rPr sz="2000" b="1" i="1" spc="-10" dirty="0">
                <a:solidFill>
                  <a:srgbClr val="E46C0A"/>
                </a:solidFill>
                <a:latin typeface="Calibri" panose="020F0502020204030204"/>
                <a:cs typeface="Calibri" panose="020F0502020204030204"/>
              </a:rPr>
              <a:t>»</a:t>
            </a:r>
            <a:r>
              <a:rPr sz="2000" b="1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2000" b="1" i="1" dirty="0">
                <a:solidFill>
                  <a:srgbClr val="E46C0A"/>
                </a:solidFill>
                <a:latin typeface="Calibri" panose="020F0502020204030204"/>
                <a:cs typeface="Calibri" panose="020F0502020204030204"/>
              </a:rPr>
              <a:t>«</a:t>
            </a:r>
            <a:r>
              <a:rPr sz="20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Мой</a:t>
            </a:r>
            <a:r>
              <a:rPr sz="2000" b="1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дом</a:t>
            </a:r>
            <a:r>
              <a:rPr sz="2000" b="1" i="1" dirty="0">
                <a:solidFill>
                  <a:srgbClr val="E46C0A"/>
                </a:solidFill>
                <a:latin typeface="Calibri" panose="020F0502020204030204"/>
                <a:cs typeface="Calibri" panose="020F0502020204030204"/>
              </a:rPr>
              <a:t>»</a:t>
            </a:r>
            <a:r>
              <a:rPr sz="20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,</a:t>
            </a:r>
            <a:r>
              <a:rPr sz="2000" b="1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i="1" spc="-10" dirty="0">
                <a:solidFill>
                  <a:srgbClr val="E46C0A"/>
                </a:solidFill>
                <a:latin typeface="Calibri" panose="020F0502020204030204"/>
                <a:cs typeface="Calibri" panose="020F0502020204030204"/>
              </a:rPr>
              <a:t>«</a:t>
            </a:r>
            <a:r>
              <a:rPr sz="2000" b="1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Профессии</a:t>
            </a:r>
            <a:r>
              <a:rPr sz="2000" b="1" i="1" spc="-10" dirty="0">
                <a:solidFill>
                  <a:srgbClr val="E46C0A"/>
                </a:solidFill>
                <a:latin typeface="Calibri" panose="020F0502020204030204"/>
                <a:cs typeface="Calibri" panose="020F0502020204030204"/>
              </a:rPr>
              <a:t>»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39923" y="4286255"/>
            <a:ext cx="1559475" cy="19288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8595" y="727087"/>
            <a:ext cx="2267218" cy="302295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72199" y="573784"/>
            <a:ext cx="2355726" cy="314096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71449" y="1104440"/>
            <a:ext cx="3024335" cy="226825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23388" y="3573016"/>
            <a:ext cx="3120458" cy="24124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06723" y="285824"/>
            <a:ext cx="436880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Дидактические</a:t>
            </a:r>
            <a:r>
              <a:rPr sz="2400" b="1" i="1" spc="-45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игры:</a:t>
            </a:r>
            <a:r>
              <a:rPr sz="2400" b="1" i="1" spc="-45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«Кого</a:t>
            </a:r>
            <a:r>
              <a:rPr sz="2400" b="1" i="1" spc="-4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spc="-25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как </a:t>
            </a: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зовут»,</a:t>
            </a:r>
            <a:r>
              <a:rPr sz="2400" b="1" i="1" spc="-25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«Кто</a:t>
            </a:r>
            <a:r>
              <a:rPr sz="2400" b="1" i="1" spc="-2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где</a:t>
            </a:r>
            <a:r>
              <a:rPr sz="2400" b="1" i="1" spc="-2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живёт»,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«Кто</a:t>
            </a:r>
            <a:r>
              <a:rPr sz="2400" b="1" i="1" spc="-25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что</a:t>
            </a:r>
            <a:r>
              <a:rPr sz="2400" b="1" i="1" spc="-2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делает</a:t>
            </a:r>
            <a:r>
              <a:rPr sz="2400" b="1" i="1" spc="-2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400" b="1" i="1" spc="-2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семье»,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«Маленькие</a:t>
            </a:r>
            <a:r>
              <a:rPr sz="2400" b="1" i="1" spc="-14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помощники».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95535" y="332655"/>
            <a:ext cx="3456383" cy="259228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591" y="3429000"/>
            <a:ext cx="3888432" cy="291632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85792" y="2092541"/>
            <a:ext cx="3798167" cy="47350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76181" y="214289"/>
            <a:ext cx="1752612" cy="22854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22990" y="56585"/>
            <a:ext cx="239966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i="1" spc="-10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Нетрадиционная техника рисования:</a:t>
            </a:r>
            <a:endParaRPr i="1" spc="-10" dirty="0">
              <a:solidFill>
                <a:srgbClr val="984706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20609" y="1885386"/>
            <a:ext cx="2403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«Бусы</a:t>
            </a:r>
            <a:r>
              <a:rPr sz="2400" b="1" i="1" spc="-30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для</a:t>
            </a:r>
            <a:r>
              <a:rPr sz="2400" b="1" i="1" spc="-30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spc="-10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мамы»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58049" y="3645023"/>
            <a:ext cx="1785949" cy="165624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6506" y="0"/>
            <a:ext cx="6395234" cy="683735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1021" y="275137"/>
            <a:ext cx="3912235" cy="6451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673100" marR="5080" indent="-661035">
              <a:lnSpc>
                <a:spcPct val="103000"/>
              </a:lnSpc>
              <a:spcBef>
                <a:spcPts val="20"/>
              </a:spcBef>
            </a:pPr>
            <a:r>
              <a:rPr sz="2000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Рисование:</a:t>
            </a:r>
            <a:r>
              <a:rPr sz="2000" i="1" spc="-4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dirty="0">
                <a:solidFill>
                  <a:srgbClr val="E46C0A"/>
                </a:solidFill>
                <a:latin typeface="Calibri" panose="020F0502020204030204"/>
                <a:cs typeface="Calibri" panose="020F0502020204030204"/>
              </a:rPr>
              <a:t>«</a:t>
            </a:r>
            <a:r>
              <a:rPr sz="2000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Воздушные</a:t>
            </a:r>
            <a:r>
              <a:rPr sz="2000" i="1" spc="-45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шары</a:t>
            </a:r>
            <a:r>
              <a:rPr sz="2000" i="1" spc="-45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25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для </a:t>
            </a:r>
            <a:r>
              <a:rPr sz="2000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братика</a:t>
            </a:r>
            <a:r>
              <a:rPr sz="2000" i="1" spc="-2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000" i="1" spc="-15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сестренки</a:t>
            </a:r>
            <a:r>
              <a:rPr sz="2000" i="1" spc="-10" dirty="0">
                <a:solidFill>
                  <a:srgbClr val="E46C0A"/>
                </a:solidFill>
                <a:latin typeface="Calibri" panose="020F0502020204030204"/>
                <a:cs typeface="Calibri" panose="020F0502020204030204"/>
              </a:rPr>
              <a:t>»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756174" y="429846"/>
            <a:ext cx="1692860" cy="220505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8023" y="3068959"/>
            <a:ext cx="3899925" cy="292494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535" y="1532376"/>
            <a:ext cx="4097553" cy="307316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7954" y="453344"/>
            <a:ext cx="332994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Пальчиковые</a:t>
            </a:r>
            <a:r>
              <a:rPr sz="2400" b="1" i="1" spc="-10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spc="-2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игры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65405" marR="58420" algn="ctr">
              <a:lnSpc>
                <a:spcPct val="100000"/>
              </a:lnSpc>
            </a:pP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«Пирожки»,</a:t>
            </a:r>
            <a:r>
              <a:rPr sz="2400" b="1" i="1" spc="-13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«Дружная </a:t>
            </a: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семья»,</a:t>
            </a:r>
            <a:r>
              <a:rPr sz="2400" b="1" i="1" spc="-6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«Дом»,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065" marR="5080" algn="ctr">
              <a:lnSpc>
                <a:spcPct val="100000"/>
              </a:lnSpc>
            </a:pP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«Семья»,</a:t>
            </a:r>
            <a:r>
              <a:rPr sz="2400" b="1" i="1" spc="-45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«Кто</a:t>
            </a:r>
            <a:r>
              <a:rPr sz="2400" b="1" i="1" spc="-45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живёт</a:t>
            </a:r>
            <a:r>
              <a:rPr sz="2400" b="1" i="1" spc="-4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spc="-5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у </a:t>
            </a: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нас</a:t>
            </a:r>
            <a:r>
              <a:rPr sz="2400" b="1" i="1" spc="-3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400" b="1" i="1" spc="-3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квартире».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406273" y="3861048"/>
            <a:ext cx="1966894" cy="257112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4875" y="999007"/>
            <a:ext cx="3691022" cy="27363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2977" y="2924943"/>
            <a:ext cx="3960440" cy="335269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755575" y="4033899"/>
            <a:ext cx="1913329" cy="250030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6620" y="196072"/>
            <a:ext cx="29006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2655" marR="5080" indent="-8890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Лепка:</a:t>
            </a:r>
            <a:r>
              <a:rPr i="1" spc="-25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i="1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«Я</a:t>
            </a:r>
            <a:r>
              <a:rPr i="1" spc="-20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i="1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пеку,</a:t>
            </a:r>
            <a:r>
              <a:rPr i="1" spc="-25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i="1" spc="-20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пеку, </a:t>
            </a:r>
            <a:r>
              <a:rPr i="1" spc="-10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пеку…:</a:t>
            </a:r>
            <a:endParaRPr i="1" spc="-10" dirty="0">
              <a:solidFill>
                <a:srgbClr val="984706"/>
              </a:solidFill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i="1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угощение</a:t>
            </a:r>
            <a:r>
              <a:rPr i="1" spc="-55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i="1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для</a:t>
            </a:r>
            <a:r>
              <a:rPr i="1" spc="-55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i="1" spc="-10" dirty="0">
                <a:solidFill>
                  <a:srgbClr val="984706"/>
                </a:solidFill>
                <a:latin typeface="Times New Roman" panose="02020603050405020304"/>
                <a:cs typeface="Times New Roman" panose="02020603050405020304"/>
              </a:rPr>
              <a:t>семьи»</a:t>
            </a:r>
            <a:endParaRPr i="1" spc="-10" dirty="0">
              <a:solidFill>
                <a:srgbClr val="984706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65942" y="260647"/>
            <a:ext cx="8724900" cy="6381750"/>
            <a:chOff x="265942" y="260647"/>
            <a:chExt cx="8724900" cy="63817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942" y="1485672"/>
              <a:ext cx="3218573" cy="241393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7864" y="260647"/>
              <a:ext cx="5642358" cy="63813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1682" rIns="0" bIns="0" rtlCol="0">
            <a:spAutoFit/>
          </a:bodyPr>
          <a:lstStyle/>
          <a:p>
            <a:pPr marL="5766435" marR="5080" indent="492760">
              <a:lnSpc>
                <a:spcPct val="100000"/>
              </a:lnSpc>
              <a:spcBef>
                <a:spcPts val="100"/>
              </a:spcBef>
            </a:pPr>
            <a:r>
              <a:rPr sz="2800" i="1" spc="-10" dirty="0">
                <a:solidFill>
                  <a:srgbClr val="E46C0A"/>
                </a:solidFill>
                <a:latin typeface="Times New Roman" panose="02020603050405020304"/>
                <a:cs typeface="Times New Roman" panose="02020603050405020304"/>
              </a:rPr>
              <a:t>Игровая деятельность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3185" y="127083"/>
            <a:ext cx="8434705" cy="6394450"/>
            <a:chOff x="363185" y="127083"/>
            <a:chExt cx="8434705" cy="639445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363185" y="3861048"/>
              <a:ext cx="1643073" cy="237332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76256" y="4293095"/>
              <a:ext cx="1720470" cy="172046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7988" y="127083"/>
              <a:ext cx="6749397" cy="63942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5576" y="188639"/>
              <a:ext cx="2363991" cy="32403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51519" y="3356991"/>
            <a:ext cx="4187956" cy="298117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6016" y="3645023"/>
            <a:ext cx="3851920" cy="288894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18" y="332654"/>
            <a:ext cx="4187956" cy="29033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84167" y="1412775"/>
            <a:ext cx="3059831" cy="212423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6339" rIns="0" bIns="0" rtlCol="0">
            <a:spAutoFit/>
          </a:bodyPr>
          <a:lstStyle/>
          <a:p>
            <a:pPr marL="4810760" marR="5080" indent="24320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Драматизация </a:t>
            </a:r>
            <a:r>
              <a:rPr dirty="0"/>
              <a:t>русской</a:t>
            </a:r>
            <a:r>
              <a:rPr spc="-60" dirty="0"/>
              <a:t> </a:t>
            </a:r>
            <a:r>
              <a:rPr spc="-10" dirty="0"/>
              <a:t>народной </a:t>
            </a:r>
            <a:r>
              <a:rPr dirty="0"/>
              <a:t>сказки</a:t>
            </a:r>
            <a:r>
              <a:rPr spc="-80" dirty="0"/>
              <a:t> </a:t>
            </a:r>
            <a:r>
              <a:rPr spc="-10" dirty="0"/>
              <a:t>«Колобок»</a:t>
            </a:r>
            <a:endParaRPr spc="-1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3217" rIns="0" bIns="0" rtlCol="0">
            <a:spAutoFit/>
          </a:bodyPr>
          <a:lstStyle/>
          <a:p>
            <a:pPr marL="2681605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Выставка</a:t>
            </a:r>
            <a:r>
              <a:rPr spc="-65" dirty="0"/>
              <a:t> </a:t>
            </a:r>
            <a:r>
              <a:rPr dirty="0"/>
              <a:t>детских</a:t>
            </a:r>
            <a:r>
              <a:rPr spc="-65" dirty="0"/>
              <a:t> </a:t>
            </a:r>
            <a:r>
              <a:rPr spc="-10" dirty="0"/>
              <a:t>рисунков</a:t>
            </a:r>
            <a:endParaRPr spc="-10" dirty="0"/>
          </a:p>
          <a:p>
            <a:pPr marL="2680335" algn="ctr">
              <a:lnSpc>
                <a:spcPct val="100000"/>
              </a:lnSpc>
            </a:pPr>
            <a:r>
              <a:rPr spc="-10" dirty="0"/>
              <a:t>«Солнышко</a:t>
            </a:r>
            <a:r>
              <a:rPr spc="-75" dirty="0"/>
              <a:t> </a:t>
            </a:r>
            <a:r>
              <a:rPr dirty="0"/>
              <a:t>для</a:t>
            </a:r>
            <a:r>
              <a:rPr spc="-80" dirty="0"/>
              <a:t> </a:t>
            </a:r>
            <a:r>
              <a:rPr dirty="0"/>
              <a:t>любимой</a:t>
            </a:r>
            <a:r>
              <a:rPr spc="-75" dirty="0"/>
              <a:t> </a:t>
            </a:r>
            <a:r>
              <a:rPr spc="-10" dirty="0"/>
              <a:t>мамы»</a:t>
            </a:r>
            <a:endParaRPr spc="-10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70923" y="89166"/>
            <a:ext cx="3148947" cy="16836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1719" y="2204863"/>
            <a:ext cx="5732119" cy="429908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00165" y="2285991"/>
            <a:ext cx="5936615" cy="4101465"/>
            <a:chOff x="1500165" y="2285991"/>
            <a:chExt cx="5936615" cy="4101465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47884" y="2285991"/>
              <a:ext cx="2988582" cy="39330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29123" y="2428867"/>
              <a:ext cx="3007324" cy="395804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00165" y="4000503"/>
              <a:ext cx="1681173" cy="219025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83613" y="225968"/>
            <a:ext cx="7848600" cy="1732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1065" marR="894080" algn="ctr">
              <a:lnSpc>
                <a:spcPct val="100000"/>
              </a:lnSpc>
              <a:spcBef>
                <a:spcPts val="100"/>
              </a:spcBef>
              <a:tabLst>
                <a:tab pos="2856865" algn="l"/>
                <a:tab pos="3923665" algn="l"/>
                <a:tab pos="4101465" algn="l"/>
                <a:tab pos="4457065" algn="l"/>
                <a:tab pos="4990465" algn="l"/>
              </a:tabLst>
            </a:pPr>
            <a:r>
              <a:rPr sz="2800" spc="84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Знают</a:t>
            </a:r>
            <a:r>
              <a:rPr sz="280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spc="1165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все</a:t>
            </a:r>
            <a:r>
              <a:rPr sz="280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	</a:t>
            </a:r>
            <a:r>
              <a:rPr sz="2800" spc="94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на</a:t>
            </a:r>
            <a:r>
              <a:rPr sz="280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spc="1065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свете, </a:t>
            </a:r>
            <a:r>
              <a:rPr sz="2800" spc="99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взрослые</a:t>
            </a:r>
            <a:r>
              <a:rPr sz="280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spc="73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и</a:t>
            </a:r>
            <a:r>
              <a:rPr sz="280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spc="106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дети</a:t>
            </a:r>
            <a:endParaRPr sz="2800">
              <a:latin typeface="Georgia" panose="02040502050405020303"/>
              <a:cs typeface="Georgia" panose="02040502050405020303"/>
            </a:endParaRPr>
          </a:p>
          <a:p>
            <a:pPr marL="12700" marR="5080" algn="ctr">
              <a:lnSpc>
                <a:spcPct val="100000"/>
              </a:lnSpc>
              <a:tabLst>
                <a:tab pos="1256665" algn="l"/>
                <a:tab pos="1612265" algn="l"/>
                <a:tab pos="2501265" algn="l"/>
                <a:tab pos="3212465" algn="l"/>
                <a:tab pos="4457065" algn="l"/>
                <a:tab pos="5168265" algn="l"/>
              </a:tabLst>
            </a:pPr>
            <a:r>
              <a:rPr sz="2800" spc="89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Что</a:t>
            </a:r>
            <a:r>
              <a:rPr sz="280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spc="1025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семья</a:t>
            </a:r>
            <a:r>
              <a:rPr sz="280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spc="615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наш</a:t>
            </a:r>
            <a:r>
              <a:rPr sz="280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spc="77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лучший </a:t>
            </a:r>
            <a:r>
              <a:rPr sz="2800" spc="1135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друг</a:t>
            </a:r>
            <a:r>
              <a:rPr sz="280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spc="94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на</a:t>
            </a:r>
            <a:r>
              <a:rPr sz="280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spc="84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большой</a:t>
            </a:r>
            <a:r>
              <a:rPr sz="280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spc="944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планете!</a:t>
            </a:r>
            <a:endParaRPr sz="2800">
              <a:latin typeface="Georgia" panose="02040502050405020303"/>
              <a:cs typeface="Georgia" panose="02040502050405020303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00231" y="2071678"/>
            <a:ext cx="4955892" cy="431385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36890" y="313609"/>
            <a:ext cx="6070600" cy="1732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  <a:tabLst>
                <a:tab pos="1256665" algn="l"/>
                <a:tab pos="1967230" algn="l"/>
                <a:tab pos="2856865" algn="l"/>
                <a:tab pos="3212465" algn="l"/>
              </a:tabLst>
            </a:pPr>
            <a:r>
              <a:rPr sz="2800" b="1" spc="103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Без</a:t>
            </a:r>
            <a:r>
              <a:rPr sz="2800" b="1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b="1" spc="98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семьи</a:t>
            </a:r>
            <a:r>
              <a:rPr sz="2800" b="1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b="1" spc="865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надёжной </a:t>
            </a:r>
            <a:r>
              <a:rPr sz="2800" b="1" spc="63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Людям</a:t>
            </a:r>
            <a:r>
              <a:rPr sz="2800" b="1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b="1" spc="975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не</a:t>
            </a:r>
            <a:r>
              <a:rPr sz="2800" b="1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b="1" spc="819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прожить.</a:t>
            </a:r>
            <a:endParaRPr sz="2800">
              <a:latin typeface="Georgia" panose="02040502050405020303"/>
              <a:cs typeface="Georgia" panose="02040502050405020303"/>
            </a:endParaRPr>
          </a:p>
          <a:p>
            <a:pPr marL="545465" marR="539115" algn="ctr">
              <a:lnSpc>
                <a:spcPct val="100000"/>
              </a:lnSpc>
              <a:tabLst>
                <a:tab pos="2501265" algn="l"/>
                <a:tab pos="3390265" algn="l"/>
              </a:tabLst>
            </a:pPr>
            <a:r>
              <a:rPr sz="2800" b="1" spc="76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Помните!</a:t>
            </a:r>
            <a:r>
              <a:rPr sz="2800" b="1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b="1" spc="830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Семьёю </a:t>
            </a:r>
            <a:r>
              <a:rPr sz="2800" b="1" spc="695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Нужно</a:t>
            </a:r>
            <a:r>
              <a:rPr sz="2800" b="1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	</a:t>
            </a:r>
            <a:r>
              <a:rPr sz="2800" b="1" spc="869" dirty="0">
                <a:solidFill>
                  <a:srgbClr val="2706B9"/>
                </a:solidFill>
                <a:latin typeface="Georgia" panose="02040502050405020303"/>
                <a:cs typeface="Georgia" panose="02040502050405020303"/>
              </a:rPr>
              <a:t>дорожить!</a:t>
            </a:r>
            <a:endParaRPr sz="2800">
              <a:latin typeface="Georgia" panose="02040502050405020303"/>
              <a:cs typeface="Georgia" panose="02040502050405020303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81302" y="914473"/>
            <a:ext cx="3160137" cy="288574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72329" y="4136235"/>
            <a:ext cx="1381127" cy="186452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533400" y="457200"/>
            <a:ext cx="8030210" cy="61239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800" b="1">
                <a:latin typeface="Times New Roman" panose="02020603050405020304" charset="0"/>
                <a:cs typeface="Times New Roman" panose="02020603050405020304" charset="0"/>
              </a:rPr>
              <a:t>Список литературы:</a:t>
            </a:r>
            <a:endParaRPr lang="ru-RU" altLang="en-US" sz="28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Мама</a:t>
            </a:r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—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Д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Грабе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2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Бабушкины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руки</a:t>
            </a:r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—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Л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Квитко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2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Л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Н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Толстой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Бабушка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внучка</a:t>
            </a:r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2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Я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сама</a:t>
            </a:r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—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Муравейко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2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Солнышко</a:t>
            </a:r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—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Благинина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2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Подарок</a:t>
            </a:r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—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Карышева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2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Вот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дедушка</a:t>
            </a:r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—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Ф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Фребеля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2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Веракса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Н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.,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Веракса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Н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Проектная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деятельность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дошкольника</a:t>
            </a:r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;</a:t>
            </a:r>
            <a:endParaRPr lang="en-US" altLang="ru-RU" sz="28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О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Давыдова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Майер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Л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Г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Богословец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Проекты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работе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семьёй</a:t>
            </a:r>
            <a:r>
              <a:rPr lang="" altLang="en-US" sz="280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методическое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>
                <a:latin typeface="Times New Roman" panose="02020603050405020304" charset="0"/>
                <a:cs typeface="Times New Roman" panose="02020603050405020304" charset="0"/>
              </a:rPr>
              <a:t>пособие</a:t>
            </a:r>
            <a:r>
              <a:rPr lang="en-US" altLang="ru-RU" sz="2800">
                <a:latin typeface="Times New Roman" panose="02020603050405020304" charset="0"/>
                <a:cs typeface="Times New Roman" panose="02020603050405020304" charset="0"/>
              </a:rPr>
              <a:t>);</a:t>
            </a:r>
            <a:endParaRPr lang="en-US" altLang="ru-RU" sz="28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2071678"/>
            <a:ext cx="3825554" cy="357301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64946" y="1207666"/>
            <a:ext cx="4641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4645" algn="l"/>
                <a:tab pos="1402715" algn="l"/>
                <a:tab pos="2802255" algn="l"/>
                <a:tab pos="3801745" algn="l"/>
                <a:tab pos="4086225" algn="l"/>
              </a:tabLst>
            </a:pPr>
            <a:r>
              <a:rPr sz="1800" spc="-5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младшем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дошкольном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возрасте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50" dirty="0">
                <a:latin typeface="Times New Roman" panose="02020603050405020304"/>
                <a:cs typeface="Times New Roman" panose="02020603050405020304"/>
              </a:rPr>
              <a:t>у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детей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13415" y="1481987"/>
            <a:ext cx="18916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64030" algn="l"/>
              </a:tabLst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представления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50" dirty="0">
                <a:latin typeface="Times New Roman" panose="02020603050405020304"/>
                <a:cs typeface="Times New Roman" panose="02020603050405020304"/>
              </a:rPr>
              <a:t>о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22046" y="1481987"/>
            <a:ext cx="9804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начинают явлениях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18754" y="1481987"/>
            <a:ext cx="1597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064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формироваться общественной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22850" y="1756307"/>
            <a:ext cx="1068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2180" algn="l"/>
              </a:tabLst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жизни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50" dirty="0">
                <a:latin typeface="Times New Roman" panose="02020603050405020304"/>
                <a:cs typeface="Times New Roman" panose="02020603050405020304"/>
              </a:rPr>
              <a:t>и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50134" y="1756307"/>
            <a:ext cx="8559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93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нормах возраста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22046" y="2030626"/>
            <a:ext cx="14306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человеческого свойственна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49464" y="2030626"/>
            <a:ext cx="3355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49350" algn="l"/>
                <a:tab pos="1978025" algn="l"/>
              </a:tabLst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общения.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Детям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это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306070">
              <a:lnSpc>
                <a:spcPct val="100000"/>
              </a:lnSpc>
              <a:tabLst>
                <a:tab pos="1856105" algn="l"/>
              </a:tabLst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большая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эмоциональная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22046" y="2579266"/>
            <a:ext cx="49841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отзывчивость,</a:t>
            </a:r>
            <a:r>
              <a:rPr sz="1800" spc="3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что</a:t>
            </a:r>
            <a:r>
              <a:rPr sz="1800" spc="3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позволяет</a:t>
            </a:r>
            <a:r>
              <a:rPr sz="1800" spc="3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воспитывать</a:t>
            </a:r>
            <a:r>
              <a:rPr sz="1800" spc="3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800" spc="3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них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любовь,</a:t>
            </a:r>
            <a:r>
              <a:rPr sz="1800" spc="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добрые</a:t>
            </a:r>
            <a:r>
              <a:rPr sz="18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чувства</a:t>
            </a:r>
            <a:r>
              <a:rPr sz="18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к</a:t>
            </a:r>
            <a:r>
              <a:rPr sz="18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окружающим</a:t>
            </a:r>
            <a:r>
              <a:rPr sz="18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людям</a:t>
            </a:r>
            <a:r>
              <a:rPr sz="1800" spc="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и,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прежде</a:t>
            </a:r>
            <a:r>
              <a:rPr sz="1800" spc="2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всего,</a:t>
            </a:r>
            <a:r>
              <a:rPr sz="1800" spc="2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к</a:t>
            </a:r>
            <a:r>
              <a:rPr sz="1800" spc="2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близким,</a:t>
            </a:r>
            <a:r>
              <a:rPr sz="1800" spc="2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к</a:t>
            </a:r>
            <a:r>
              <a:rPr sz="1800" spc="2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своей</a:t>
            </a:r>
            <a:r>
              <a:rPr sz="1800" spc="2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семье.</a:t>
            </a:r>
            <a:r>
              <a:rPr sz="1800" spc="2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Ребёнок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22046" y="3402227"/>
            <a:ext cx="49847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08050" algn="l"/>
                <a:tab pos="1502410" algn="l"/>
                <a:tab pos="2519680" algn="l"/>
                <a:tab pos="3400425" algn="l"/>
                <a:tab pos="4201160" algn="l"/>
              </a:tabLst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должен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себя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осознать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членом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семьи.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Именно семья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61810" y="3676546"/>
            <a:ext cx="8655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является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84454" y="3676546"/>
            <a:ext cx="11607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хранителем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22046" y="3950866"/>
            <a:ext cx="3435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64030" algn="l"/>
              </a:tabLst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обеспечивает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преемственность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579255" y="3676546"/>
            <a:ext cx="1127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319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традиций, поколений,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22046" y="4225187"/>
            <a:ext cx="498475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сохраняет</a:t>
            </a:r>
            <a:r>
              <a:rPr sz="1800" spc="30" dirty="0">
                <a:latin typeface="Times New Roman" panose="02020603050405020304"/>
                <a:cs typeface="Times New Roman" panose="02020603050405020304"/>
              </a:rPr>
              <a:t>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800" spc="35" dirty="0">
                <a:latin typeface="Times New Roman" panose="02020603050405020304"/>
                <a:cs typeface="Times New Roman" panose="02020603050405020304"/>
              </a:rPr>
              <a:t>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развивает</a:t>
            </a:r>
            <a:r>
              <a:rPr sz="1800" spc="30" dirty="0">
                <a:latin typeface="Times New Roman" panose="02020603050405020304"/>
                <a:cs typeface="Times New Roman" panose="02020603050405020304"/>
              </a:rPr>
              <a:t>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лучшие</a:t>
            </a:r>
            <a:r>
              <a:rPr sz="1800" spc="35" dirty="0">
                <a:latin typeface="Times New Roman" panose="02020603050405020304"/>
                <a:cs typeface="Times New Roman" panose="02020603050405020304"/>
              </a:rPr>
              <a:t>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качества</a:t>
            </a:r>
            <a:r>
              <a:rPr sz="1800" spc="30" dirty="0">
                <a:latin typeface="Times New Roman" panose="02020603050405020304"/>
                <a:cs typeface="Times New Roman" panose="02020603050405020304"/>
              </a:rPr>
              <a:t> 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людей.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Ознакомление</a:t>
            </a:r>
            <a:r>
              <a:rPr sz="1800" spc="50" dirty="0">
                <a:latin typeface="Times New Roman" panose="02020603050405020304"/>
                <a:cs typeface="Times New Roman" panose="02020603050405020304"/>
              </a:rPr>
              <a:t>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1800" spc="55" dirty="0">
                <a:latin typeface="Times New Roman" panose="02020603050405020304"/>
                <a:cs typeface="Times New Roman" panose="02020603050405020304"/>
              </a:rPr>
              <a:t>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понятием</a:t>
            </a:r>
            <a:r>
              <a:rPr sz="1800" spc="55" dirty="0">
                <a:latin typeface="Times New Roman" panose="02020603050405020304"/>
                <a:cs typeface="Times New Roman" panose="02020603050405020304"/>
              </a:rPr>
              <a:t>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«семья»</a:t>
            </a:r>
            <a:r>
              <a:rPr sz="1800" spc="55" dirty="0">
                <a:latin typeface="Times New Roman" panose="02020603050405020304"/>
                <a:cs typeface="Times New Roman" panose="02020603050405020304"/>
              </a:rPr>
              <a:t> 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невозможно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без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поддержки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самой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семьи.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2700" marR="5080" indent="342900" algn="just">
              <a:lnSpc>
                <a:spcPct val="100000"/>
              </a:lnSpc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Мы,</a:t>
            </a:r>
            <a:r>
              <a:rPr sz="1800" spc="3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взрослые,</a:t>
            </a:r>
            <a:r>
              <a:rPr sz="1800" spc="3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педагоги</a:t>
            </a:r>
            <a:r>
              <a:rPr sz="1800" spc="3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800" spc="3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родители,</a:t>
            </a:r>
            <a:r>
              <a:rPr sz="1800" spc="3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должны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помочь</a:t>
            </a:r>
            <a:r>
              <a:rPr sz="1800" spc="365" dirty="0">
                <a:latin typeface="Times New Roman" panose="02020603050405020304"/>
                <a:cs typeface="Times New Roman" panose="02020603050405020304"/>
              </a:rPr>
              <a:t> 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детям</a:t>
            </a:r>
            <a:r>
              <a:rPr sz="1800" spc="365" dirty="0">
                <a:latin typeface="Times New Roman" panose="02020603050405020304"/>
                <a:cs typeface="Times New Roman" panose="02020603050405020304"/>
              </a:rPr>
              <a:t> 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понять</a:t>
            </a:r>
            <a:r>
              <a:rPr sz="1800" spc="365" dirty="0">
                <a:latin typeface="Times New Roman" panose="02020603050405020304"/>
                <a:cs typeface="Times New Roman" panose="02020603050405020304"/>
              </a:rPr>
              <a:t>  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значимость</a:t>
            </a:r>
            <a:r>
              <a:rPr sz="1800" spc="365" dirty="0">
                <a:latin typeface="Times New Roman" panose="02020603050405020304"/>
                <a:cs typeface="Times New Roman" panose="02020603050405020304"/>
              </a:rPr>
              <a:t>  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семьи,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воспитывать</a:t>
            </a:r>
            <a:r>
              <a:rPr sz="1800" spc="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у</a:t>
            </a:r>
            <a:r>
              <a:rPr sz="1800" spc="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детей</a:t>
            </a:r>
            <a:r>
              <a:rPr sz="18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любовь</a:t>
            </a:r>
            <a:r>
              <a:rPr sz="1800" spc="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8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уважение</a:t>
            </a:r>
            <a:r>
              <a:rPr sz="1800" spc="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к</a:t>
            </a:r>
            <a:r>
              <a:rPr sz="1800" spc="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членам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семьи,</a:t>
            </a:r>
            <a:r>
              <a:rPr sz="1800" spc="2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прививать</a:t>
            </a:r>
            <a:r>
              <a:rPr sz="1800" spc="2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чувство</a:t>
            </a:r>
            <a:r>
              <a:rPr sz="1800" spc="2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привязанности</a:t>
            </a:r>
            <a:r>
              <a:rPr sz="1800" spc="2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к</a:t>
            </a:r>
            <a:r>
              <a:rPr sz="1800" spc="2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семье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и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дому.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4400594" y="595349"/>
            <a:ext cx="212725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Актуальность</a:t>
            </a:r>
            <a:endParaRPr sz="2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2780927"/>
            <a:ext cx="2844172" cy="407707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1649" y="596656"/>
            <a:ext cx="74168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Цель: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b="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формирование</a:t>
            </a:r>
            <a:r>
              <a:rPr b="0" spc="-2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духовно-</a:t>
            </a:r>
            <a:r>
              <a:rPr b="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нравственных</a:t>
            </a:r>
            <a:r>
              <a:rPr b="0" spc="-2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отношений </a:t>
            </a:r>
            <a:r>
              <a:rPr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и</a:t>
            </a:r>
            <a:r>
              <a:rPr b="0" spc="-4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чувств</a:t>
            </a:r>
            <a:r>
              <a:rPr b="0" spc="-4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сопричастности</a:t>
            </a:r>
            <a:r>
              <a:rPr b="0" spc="-4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к</a:t>
            </a:r>
            <a:r>
              <a:rPr b="0" spc="-4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семье,</a:t>
            </a:r>
            <a:r>
              <a:rPr b="0" spc="-4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b="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родному</a:t>
            </a:r>
            <a:r>
              <a:rPr b="0" spc="-45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дому.</a:t>
            </a:r>
            <a:endParaRPr b="0" spc="-10" dirty="0"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50541" y="1883847"/>
            <a:ext cx="510476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Times New Roman" panose="02020603050405020304"/>
                <a:cs typeface="Times New Roman" panose="02020603050405020304"/>
              </a:rPr>
              <a:t>Задачи: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93675" indent="-180975">
              <a:lnSpc>
                <a:spcPct val="100000"/>
              </a:lnSpc>
              <a:buFont typeface="Lucida Sans Unicode" panose="020B0602030504020204"/>
              <a:buChar char="▪"/>
              <a:tabLst>
                <a:tab pos="193675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Формировать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у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детей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представление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о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семье.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 marR="44450" indent="180975">
              <a:lnSpc>
                <a:spcPct val="100000"/>
              </a:lnSpc>
              <a:buFont typeface="Lucida Sans Unicode" panose="020B0602030504020204"/>
              <a:buChar char="▪"/>
              <a:tabLst>
                <a:tab pos="193675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Воспитывать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у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детей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любовь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уважение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к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членам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семьи,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формировать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умение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проявлять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заботу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о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родных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людях.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 marR="73025" indent="180975">
              <a:lnSpc>
                <a:spcPct val="100000"/>
              </a:lnSpc>
              <a:buFont typeface="Lucida Sans Unicode" panose="020B0602030504020204"/>
              <a:buChar char="▪"/>
              <a:tabLst>
                <a:tab pos="193675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Обобщать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отношения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детей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родителями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опытом</a:t>
            </a:r>
            <a:r>
              <a:rPr sz="20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совместной</a:t>
            </a:r>
            <a:r>
              <a:rPr sz="20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творческой</a:t>
            </a:r>
            <a:r>
              <a:rPr sz="20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деятельности.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 marR="311150" indent="180975">
              <a:lnSpc>
                <a:spcPct val="100000"/>
              </a:lnSpc>
              <a:buFont typeface="Lucida Sans Unicode" panose="020B0602030504020204"/>
              <a:buChar char="▪"/>
              <a:tabLst>
                <a:tab pos="193675" algn="l"/>
              </a:tabLst>
            </a:pP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Способствовать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активному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вовлечению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родителей</a:t>
            </a:r>
            <a:r>
              <a:rPr sz="20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0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совместную</a:t>
            </a:r>
            <a:r>
              <a:rPr sz="20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деятельность</a:t>
            </a:r>
            <a:r>
              <a:rPr sz="20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с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ребёнком</a:t>
            </a:r>
            <a:r>
              <a:rPr sz="2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условиях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семьи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детского</a:t>
            </a:r>
            <a:r>
              <a:rPr sz="2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сада.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 marR="502285" indent="180975">
              <a:lnSpc>
                <a:spcPct val="100000"/>
              </a:lnSpc>
              <a:buFont typeface="Lucida Sans Unicode" panose="020B0602030504020204"/>
              <a:buChar char="▪"/>
              <a:tabLst>
                <a:tab pos="193675" algn="l"/>
              </a:tabLst>
            </a:pP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Установление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партнёрских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отношений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с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семьёй</a:t>
            </a:r>
            <a:r>
              <a:rPr sz="2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каждого</a:t>
            </a:r>
            <a:r>
              <a:rPr sz="2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ребёнка.</a:t>
            </a:r>
            <a:endParaRPr sz="20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2143115"/>
            <a:ext cx="3114506" cy="410091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436293" y="1668226"/>
            <a:ext cx="4812030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405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 panose="02020603050405020304"/>
                <a:cs typeface="Times New Roman" panose="02020603050405020304"/>
              </a:rPr>
              <a:t>Тип</a:t>
            </a:r>
            <a:r>
              <a:rPr sz="2400" b="1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dirty="0">
                <a:latin typeface="Times New Roman" panose="02020603050405020304"/>
                <a:cs typeface="Times New Roman" panose="02020603050405020304"/>
              </a:rPr>
              <a:t>проекта:</a:t>
            </a:r>
            <a:r>
              <a:rPr sz="2400" b="1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познавательный,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краткосрочный</a:t>
            </a:r>
            <a:r>
              <a:rPr sz="24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(две</a:t>
            </a:r>
            <a:r>
              <a:rPr sz="24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недели).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Times New Roman" panose="02020603050405020304"/>
                <a:cs typeface="Times New Roman" panose="02020603050405020304"/>
              </a:rPr>
              <a:t>Вид</a:t>
            </a:r>
            <a:r>
              <a:rPr sz="2400" b="1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dirty="0">
                <a:latin typeface="Times New Roman" panose="02020603050405020304"/>
                <a:cs typeface="Times New Roman" panose="02020603050405020304"/>
              </a:rPr>
              <a:t>проекта:</a:t>
            </a:r>
            <a:r>
              <a:rPr sz="2400" b="1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семейный,</a:t>
            </a:r>
            <a:r>
              <a:rPr sz="24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групповой.</a:t>
            </a: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400">
              <a:latin typeface="Times New Roman" panose="02020603050405020304"/>
              <a:cs typeface="Times New Roman" panose="02020603050405020304"/>
            </a:endParaRPr>
          </a:p>
          <a:p>
            <a:pPr marL="12700" marR="64770">
              <a:lnSpc>
                <a:spcPct val="100000"/>
              </a:lnSpc>
            </a:pPr>
            <a:r>
              <a:rPr sz="2400" b="1" dirty="0">
                <a:latin typeface="Times New Roman" panose="02020603050405020304"/>
                <a:cs typeface="Times New Roman" panose="02020603050405020304"/>
              </a:rPr>
              <a:t>Участники</a:t>
            </a:r>
            <a:r>
              <a:rPr sz="2400" b="1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b="1" dirty="0">
                <a:latin typeface="Times New Roman" panose="02020603050405020304"/>
                <a:cs typeface="Times New Roman" panose="02020603050405020304"/>
              </a:rPr>
              <a:t>проекта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:</a:t>
            </a:r>
            <a:r>
              <a:rPr sz="24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дети</a:t>
            </a:r>
            <a:r>
              <a:rPr sz="24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ясельной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группы</a:t>
            </a:r>
            <a:r>
              <a:rPr sz="2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«Теремок»</a:t>
            </a:r>
            <a:r>
              <a:rPr sz="2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24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родители, </a:t>
            </a:r>
            <a:r>
              <a:rPr sz="2400" dirty="0">
                <a:latin typeface="Times New Roman" panose="02020603050405020304"/>
                <a:cs typeface="Times New Roman" panose="02020603050405020304"/>
              </a:rPr>
              <a:t>воспитатели</a:t>
            </a:r>
            <a:r>
              <a:rPr sz="24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400" spc="-10" dirty="0">
                <a:latin typeface="Times New Roman" panose="02020603050405020304"/>
                <a:cs typeface="Times New Roman" panose="02020603050405020304"/>
              </a:rPr>
              <a:t>группы.</a:t>
            </a:r>
            <a:endParaRPr sz="24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2571743"/>
            <a:ext cx="2307247" cy="350100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8181" y="213816"/>
            <a:ext cx="4182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Формы</a:t>
            </a:r>
            <a:r>
              <a:rPr spc="-9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организации</a:t>
            </a:r>
            <a:r>
              <a:rPr spc="-8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проекта:</a:t>
            </a:r>
            <a:endParaRPr spc="-10" dirty="0">
              <a:solidFill>
                <a:srgbClr val="00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50539" y="799315"/>
            <a:ext cx="4954270" cy="3743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930" indent="-193675">
              <a:lnSpc>
                <a:spcPct val="100000"/>
              </a:lnSpc>
              <a:spcBef>
                <a:spcPts val="100"/>
              </a:spcBef>
              <a:buSzPct val="95000"/>
              <a:buAutoNum type="arabicPeriod"/>
              <a:tabLst>
                <a:tab pos="20193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Опросы</a:t>
            </a:r>
            <a:r>
              <a:rPr sz="20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родителей.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 marR="5080" indent="254000">
              <a:lnSpc>
                <a:spcPct val="100000"/>
              </a:lnSpc>
              <a:buSzPct val="95000"/>
              <a:buAutoNum type="arabicPeriod"/>
              <a:tabLst>
                <a:tab pos="26670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Реализация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занятий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тему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«Моя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дружная семья».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6700" indent="-254000">
              <a:lnSpc>
                <a:spcPct val="100000"/>
              </a:lnSpc>
              <a:buSzPct val="95000"/>
              <a:buAutoNum type="arabicPeriod"/>
              <a:tabLst>
                <a:tab pos="26670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Сюжетные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дидактические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игры.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6700" indent="-254000">
              <a:lnSpc>
                <a:spcPct val="100000"/>
              </a:lnSpc>
              <a:buSzPct val="95000"/>
              <a:buAutoNum type="arabicPeriod"/>
              <a:tabLst>
                <a:tab pos="26670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Беседы</a:t>
            </a:r>
            <a:r>
              <a:rPr sz="2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детьми.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6700" indent="-254000">
              <a:lnSpc>
                <a:spcPct val="100000"/>
              </a:lnSpc>
              <a:spcBef>
                <a:spcPts val="480"/>
              </a:spcBef>
              <a:buSzPct val="95000"/>
              <a:buAutoNum type="arabicPeriod"/>
              <a:tabLst>
                <a:tab pos="26670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Чтение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художественной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литературы.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6700" indent="-254000">
              <a:lnSpc>
                <a:spcPct val="100000"/>
              </a:lnSpc>
              <a:spcBef>
                <a:spcPts val="480"/>
              </a:spcBef>
              <a:buSzPct val="95000"/>
              <a:buAutoNum type="arabicPeriod"/>
              <a:tabLst>
                <a:tab pos="266700" algn="l"/>
              </a:tabLst>
            </a:pP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Двигательная</a:t>
            </a:r>
            <a:r>
              <a:rPr sz="2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активность.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6700" indent="-254000">
              <a:lnSpc>
                <a:spcPct val="100000"/>
              </a:lnSpc>
              <a:spcBef>
                <a:spcPts val="480"/>
              </a:spcBef>
              <a:buSzPct val="95000"/>
              <a:buAutoNum type="arabicPeriod"/>
              <a:tabLst>
                <a:tab pos="266700" algn="l"/>
              </a:tabLst>
            </a:pP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Самостоятельная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деятельность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детей.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6700" indent="-254000">
              <a:lnSpc>
                <a:spcPct val="100000"/>
              </a:lnSpc>
              <a:spcBef>
                <a:spcPts val="480"/>
              </a:spcBef>
              <a:buSzPct val="95000"/>
              <a:buAutoNum type="arabicPeriod"/>
              <a:tabLst>
                <a:tab pos="26670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Рассматривание</a:t>
            </a:r>
            <a:r>
              <a:rPr sz="20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фотоальбомов.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393700" indent="-381000">
              <a:lnSpc>
                <a:spcPct val="100000"/>
              </a:lnSpc>
              <a:spcBef>
                <a:spcPts val="480"/>
              </a:spcBef>
              <a:buAutoNum type="arabicPeriod" startAt="10"/>
              <a:tabLst>
                <a:tab pos="393700" algn="l"/>
              </a:tabLst>
            </a:pP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Консультации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для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родителей.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393700" indent="-381000">
              <a:lnSpc>
                <a:spcPct val="100000"/>
              </a:lnSpc>
              <a:spcBef>
                <a:spcPts val="480"/>
              </a:spcBef>
              <a:buAutoNum type="arabicPeriod" startAt="10"/>
              <a:tabLst>
                <a:tab pos="39370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Выставка</a:t>
            </a:r>
            <a:r>
              <a:rPr sz="20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детских</a:t>
            </a:r>
            <a:r>
              <a:rPr sz="20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рисунков.</a:t>
            </a:r>
            <a:endParaRPr sz="20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2571743"/>
            <a:ext cx="2464313" cy="32849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41832" y="382342"/>
            <a:ext cx="39154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Этапы</a:t>
            </a:r>
            <a:r>
              <a:rPr spc="-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реализации</a:t>
            </a:r>
            <a:r>
              <a:rPr spc="-8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проекта:</a:t>
            </a:r>
            <a:endParaRPr spc="-10" dirty="0">
              <a:solidFill>
                <a:srgbClr val="00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21847" y="955153"/>
            <a:ext cx="6356985" cy="398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I</a:t>
            </a:r>
            <a:r>
              <a:rPr sz="2000" b="1" u="sng" spc="-15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этап</a:t>
            </a:r>
            <a:r>
              <a:rPr sz="2000" b="1" u="sng" spc="-15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000" b="1" u="sng" spc="-15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подготовительный: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6700" indent="-254000">
              <a:lnSpc>
                <a:spcPct val="100000"/>
              </a:lnSpc>
              <a:buAutoNum type="arabicPeriod"/>
              <a:tabLst>
                <a:tab pos="26670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Опрос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детей</a:t>
            </a:r>
            <a:r>
              <a:rPr sz="2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совместно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родителями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0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проблеме.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66700" indent="-254000">
              <a:lnSpc>
                <a:spcPct val="100000"/>
              </a:lnSpc>
              <a:buAutoNum type="arabicPeriod"/>
              <a:tabLst>
                <a:tab pos="26670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Определение</a:t>
            </a:r>
            <a:r>
              <a:rPr sz="20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целей</a:t>
            </a:r>
            <a:r>
              <a:rPr sz="20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0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задач.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 marR="831850" indent="254000">
              <a:lnSpc>
                <a:spcPct val="100000"/>
              </a:lnSpc>
              <a:buAutoNum type="arabicPeriod"/>
              <a:tabLst>
                <a:tab pos="26670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Создание</a:t>
            </a:r>
            <a:r>
              <a:rPr sz="20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необходимых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условий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для</a:t>
            </a:r>
            <a:r>
              <a:rPr sz="20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реализации проекта.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II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этап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основной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(практический):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469900" marR="5080" indent="-4572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Внедрение</a:t>
            </a:r>
            <a:r>
              <a:rPr sz="20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0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20" dirty="0">
                <a:latin typeface="Times New Roman" panose="02020603050405020304"/>
                <a:cs typeface="Times New Roman" panose="02020603050405020304"/>
              </a:rPr>
              <a:t>воспитательно-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образовательный</a:t>
            </a:r>
            <a:r>
              <a:rPr sz="20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процесс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эффективных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методов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приемов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0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расширению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знаний</a:t>
            </a:r>
            <a:r>
              <a:rPr sz="2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дошкольников</a:t>
            </a:r>
            <a:r>
              <a:rPr sz="2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о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семье.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469265" indent="-456565">
              <a:lnSpc>
                <a:spcPct val="100000"/>
              </a:lnSpc>
              <a:buAutoNum type="arabicPeriod"/>
              <a:tabLst>
                <a:tab pos="469265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Практическая</a:t>
            </a:r>
            <a:r>
              <a:rPr sz="20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часть.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III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этап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-</a:t>
            </a:r>
            <a:r>
              <a:rPr sz="2000" b="1" u="sng" spc="-15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Times New Roman" panose="02020603050405020304"/>
                <a:cs typeface="Times New Roman" panose="02020603050405020304"/>
              </a:rPr>
              <a:t>заключительный: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12700" marR="193675" indent="254000">
              <a:lnSpc>
                <a:spcPct val="100000"/>
              </a:lnSpc>
              <a:buAutoNum type="arabicPeriod"/>
              <a:tabLst>
                <a:tab pos="26670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Выставка</a:t>
            </a:r>
            <a:r>
              <a:rPr sz="20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детских</a:t>
            </a:r>
            <a:r>
              <a:rPr sz="20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рисунков</a:t>
            </a:r>
            <a:r>
              <a:rPr sz="20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«Солнышко</a:t>
            </a:r>
            <a:r>
              <a:rPr sz="20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для</a:t>
            </a:r>
            <a:r>
              <a:rPr sz="20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любимой мамы».</a:t>
            </a:r>
            <a:endParaRPr sz="20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-1" y="3068959"/>
            <a:ext cx="2842444" cy="37890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17481" y="382342"/>
            <a:ext cx="28225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Реализация</a:t>
            </a:r>
            <a:r>
              <a:rPr spc="-1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проекта</a:t>
            </a:r>
            <a:endParaRPr spc="-10" dirty="0">
              <a:solidFill>
                <a:srgbClr val="000000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ПОЗНАВАТЕЛЬНОЕ</a:t>
            </a:r>
            <a:r>
              <a:rPr dirty="0"/>
              <a:t> </a:t>
            </a:r>
            <a:r>
              <a:rPr spc="-10" dirty="0"/>
              <a:t>РАЗВИТИЕ:</a:t>
            </a:r>
            <a:endParaRPr spc="-10" dirty="0"/>
          </a:p>
          <a:p>
            <a:pPr marL="12700" marR="5080" indent="163195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175895" algn="l"/>
              </a:tabLst>
            </a:pPr>
            <a:r>
              <a:rPr dirty="0"/>
              <a:t>Беседы:</a:t>
            </a:r>
            <a:r>
              <a:rPr spc="-40" dirty="0"/>
              <a:t> </a:t>
            </a:r>
            <a:r>
              <a:rPr dirty="0"/>
              <a:t>«Что</a:t>
            </a:r>
            <a:r>
              <a:rPr spc="-35" dirty="0"/>
              <a:t> </a:t>
            </a:r>
            <a:r>
              <a:rPr dirty="0"/>
              <a:t>такое</a:t>
            </a:r>
            <a:r>
              <a:rPr spc="-40" dirty="0"/>
              <a:t> </a:t>
            </a:r>
            <a:r>
              <a:rPr dirty="0"/>
              <a:t>семья»,</a:t>
            </a:r>
            <a:r>
              <a:rPr spc="-35" dirty="0"/>
              <a:t> </a:t>
            </a:r>
            <a:r>
              <a:rPr dirty="0"/>
              <a:t>«Мама</a:t>
            </a:r>
            <a:r>
              <a:rPr spc="-40" dirty="0"/>
              <a:t> </a:t>
            </a:r>
            <a:r>
              <a:rPr dirty="0"/>
              <a:t>–</a:t>
            </a:r>
            <a:r>
              <a:rPr spc="-35" dirty="0"/>
              <a:t> </a:t>
            </a:r>
            <a:r>
              <a:rPr dirty="0"/>
              <a:t>самый</a:t>
            </a:r>
            <a:r>
              <a:rPr spc="-40" dirty="0"/>
              <a:t> </a:t>
            </a:r>
            <a:r>
              <a:rPr spc="-10" dirty="0"/>
              <a:t>дорогой </a:t>
            </a:r>
            <a:r>
              <a:rPr dirty="0"/>
              <a:t>человек</a:t>
            </a:r>
            <a:r>
              <a:rPr spc="-35" dirty="0"/>
              <a:t> </a:t>
            </a:r>
            <a:r>
              <a:rPr dirty="0"/>
              <a:t>на</a:t>
            </a:r>
            <a:r>
              <a:rPr spc="-35" dirty="0"/>
              <a:t> </a:t>
            </a:r>
            <a:r>
              <a:rPr dirty="0"/>
              <a:t>свете»,</a:t>
            </a:r>
            <a:r>
              <a:rPr spc="-35" dirty="0"/>
              <a:t> </a:t>
            </a:r>
            <a:r>
              <a:rPr dirty="0"/>
              <a:t>«Бабушки</a:t>
            </a:r>
            <a:r>
              <a:rPr spc="-30" dirty="0"/>
              <a:t> </a:t>
            </a:r>
            <a:r>
              <a:rPr dirty="0"/>
              <a:t>и</a:t>
            </a:r>
            <a:r>
              <a:rPr spc="-35" dirty="0"/>
              <a:t> </a:t>
            </a:r>
            <a:r>
              <a:rPr dirty="0"/>
              <a:t>внуки»,</a:t>
            </a:r>
            <a:r>
              <a:rPr spc="-35" dirty="0"/>
              <a:t> </a:t>
            </a:r>
            <a:r>
              <a:rPr dirty="0"/>
              <a:t>«Расскажи,</a:t>
            </a:r>
            <a:r>
              <a:rPr spc="-30" dirty="0"/>
              <a:t> </a:t>
            </a:r>
            <a:r>
              <a:rPr dirty="0"/>
              <a:t>с</a:t>
            </a:r>
            <a:r>
              <a:rPr spc="-35" dirty="0"/>
              <a:t> </a:t>
            </a:r>
            <a:r>
              <a:rPr dirty="0"/>
              <a:t>кем</a:t>
            </a:r>
            <a:r>
              <a:rPr spc="-35" dirty="0"/>
              <a:t> </a:t>
            </a:r>
            <a:r>
              <a:rPr spc="-25" dirty="0"/>
              <a:t>ты </a:t>
            </a:r>
            <a:r>
              <a:rPr dirty="0"/>
              <a:t>живёшь»</a:t>
            </a:r>
            <a:r>
              <a:rPr spc="-25" dirty="0"/>
              <a:t> </a:t>
            </a:r>
            <a:r>
              <a:rPr dirty="0"/>
              <a:t>с</a:t>
            </a:r>
            <a:r>
              <a:rPr spc="-20" dirty="0"/>
              <a:t> </a:t>
            </a:r>
            <a:r>
              <a:rPr spc="-10" dirty="0"/>
              <a:t>использованием</a:t>
            </a:r>
            <a:r>
              <a:rPr spc="-20" dirty="0"/>
              <a:t> </a:t>
            </a:r>
            <a:r>
              <a:rPr dirty="0"/>
              <a:t>альбома</a:t>
            </a:r>
            <a:r>
              <a:rPr spc="-20" dirty="0"/>
              <a:t> </a:t>
            </a:r>
            <a:r>
              <a:rPr dirty="0"/>
              <a:t>«Моя</a:t>
            </a:r>
            <a:r>
              <a:rPr spc="-20" dirty="0"/>
              <a:t> </a:t>
            </a:r>
            <a:r>
              <a:rPr dirty="0"/>
              <a:t>семья»</a:t>
            </a:r>
            <a:r>
              <a:rPr dirty="0">
                <a:latin typeface="Calibri" panose="020F0502020204030204"/>
                <a:cs typeface="Calibri" panose="020F0502020204030204"/>
              </a:rPr>
              <a:t>,</a:t>
            </a:r>
            <a:r>
              <a:rPr spc="-20" dirty="0">
                <a:latin typeface="Calibri" panose="020F0502020204030204"/>
                <a:cs typeface="Calibri" panose="020F0502020204030204"/>
              </a:rPr>
              <a:t> </a:t>
            </a:r>
            <a:r>
              <a:rPr dirty="0"/>
              <a:t>«Я</a:t>
            </a:r>
            <a:r>
              <a:rPr spc="-20" dirty="0"/>
              <a:t> </a:t>
            </a:r>
            <a:r>
              <a:rPr dirty="0"/>
              <a:t>и</a:t>
            </a:r>
            <a:r>
              <a:rPr spc="-25" dirty="0"/>
              <a:t> моя</a:t>
            </a:r>
            <a:endParaRPr spc="-25" dirty="0"/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pc="-10" dirty="0"/>
              <a:t>семья»</a:t>
            </a:r>
            <a:endParaRPr spc="-10" dirty="0"/>
          </a:p>
          <a:p>
            <a:pPr marL="118110" indent="-116205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118110" algn="l"/>
              </a:tabLst>
            </a:pPr>
            <a:r>
              <a:rPr dirty="0"/>
              <a:t>Рассматривание</a:t>
            </a:r>
            <a:r>
              <a:rPr spc="-50" dirty="0"/>
              <a:t> </a:t>
            </a:r>
            <a:r>
              <a:rPr dirty="0"/>
              <a:t>альбомов</a:t>
            </a:r>
            <a:r>
              <a:rPr spc="-55" dirty="0"/>
              <a:t> </a:t>
            </a:r>
            <a:r>
              <a:rPr dirty="0"/>
              <a:t>«Моя</a:t>
            </a:r>
            <a:r>
              <a:rPr spc="-45" dirty="0"/>
              <a:t> </a:t>
            </a:r>
            <a:r>
              <a:rPr dirty="0"/>
              <a:t>семья»,</a:t>
            </a:r>
            <a:r>
              <a:rPr spc="-50" dirty="0"/>
              <a:t> </a:t>
            </a:r>
            <a:r>
              <a:rPr dirty="0"/>
              <a:t>«Мой</a:t>
            </a:r>
            <a:r>
              <a:rPr spc="-50" dirty="0"/>
              <a:t> </a:t>
            </a:r>
            <a:r>
              <a:rPr spc="-10" dirty="0"/>
              <a:t>дом»,</a:t>
            </a:r>
            <a:endParaRPr spc="-10" dirty="0"/>
          </a:p>
          <a:p>
            <a:pPr marL="12700">
              <a:lnSpc>
                <a:spcPct val="100000"/>
              </a:lnSpc>
            </a:pPr>
            <a:r>
              <a:rPr spc="-10" dirty="0"/>
              <a:t>«Профессии»</a:t>
            </a:r>
            <a:endParaRPr spc="-10" dirty="0"/>
          </a:p>
          <a:p>
            <a:pPr>
              <a:lnSpc>
                <a:spcPct val="100000"/>
              </a:lnSpc>
              <a:spcBef>
                <a:spcPts val="90"/>
              </a:spcBef>
            </a:p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РЕЧЕВОЕ</a:t>
            </a:r>
            <a:r>
              <a:rPr spc="-60" dirty="0"/>
              <a:t> </a:t>
            </a:r>
            <a:r>
              <a:rPr spc="-10" dirty="0"/>
              <a:t>РАЗВИТИЕ:</a:t>
            </a:r>
            <a:endParaRPr spc="-10" dirty="0"/>
          </a:p>
          <a:p>
            <a:pPr marL="12700" marR="626745" indent="163195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175895" algn="l"/>
              </a:tabLst>
            </a:pPr>
            <a:r>
              <a:rPr dirty="0"/>
              <a:t>Чтение:</a:t>
            </a:r>
            <a:r>
              <a:rPr spc="-50" dirty="0"/>
              <a:t> </a:t>
            </a:r>
            <a:r>
              <a:rPr dirty="0"/>
              <a:t>К.</a:t>
            </a:r>
            <a:r>
              <a:rPr spc="-50" dirty="0"/>
              <a:t> </a:t>
            </a:r>
            <a:r>
              <a:rPr dirty="0"/>
              <a:t>Ушинский</a:t>
            </a:r>
            <a:r>
              <a:rPr spc="-50" dirty="0"/>
              <a:t> </a:t>
            </a:r>
            <a:r>
              <a:rPr dirty="0"/>
              <a:t>«Петушок</a:t>
            </a:r>
            <a:r>
              <a:rPr spc="-50" dirty="0"/>
              <a:t> </a:t>
            </a:r>
            <a:r>
              <a:rPr dirty="0"/>
              <a:t>с</a:t>
            </a:r>
            <a:r>
              <a:rPr spc="-45" dirty="0"/>
              <a:t> </a:t>
            </a:r>
            <a:r>
              <a:rPr dirty="0"/>
              <a:t>семьёй»;</a:t>
            </a:r>
            <a:r>
              <a:rPr spc="-50" dirty="0"/>
              <a:t> </a:t>
            </a:r>
            <a:r>
              <a:rPr spc="-10" dirty="0"/>
              <a:t>русские </a:t>
            </a:r>
            <a:r>
              <a:rPr dirty="0"/>
              <a:t>народные</a:t>
            </a:r>
            <a:r>
              <a:rPr spc="-50" dirty="0"/>
              <a:t> </a:t>
            </a:r>
            <a:r>
              <a:rPr dirty="0"/>
              <a:t>сказки</a:t>
            </a:r>
            <a:r>
              <a:rPr spc="-90" dirty="0"/>
              <a:t> </a:t>
            </a:r>
            <a:r>
              <a:rPr dirty="0"/>
              <a:t>«Волк</a:t>
            </a:r>
            <a:r>
              <a:rPr spc="-45" dirty="0"/>
              <a:t> </a:t>
            </a:r>
            <a:r>
              <a:rPr dirty="0"/>
              <a:t>и</a:t>
            </a:r>
            <a:r>
              <a:rPr spc="-50" dirty="0"/>
              <a:t> </a:t>
            </a:r>
            <a:r>
              <a:rPr dirty="0"/>
              <a:t>козлята»,</a:t>
            </a:r>
            <a:r>
              <a:rPr spc="-50" dirty="0"/>
              <a:t> </a:t>
            </a:r>
            <a:r>
              <a:rPr dirty="0"/>
              <a:t>Л.</a:t>
            </a:r>
            <a:r>
              <a:rPr spc="-45" dirty="0"/>
              <a:t> </a:t>
            </a:r>
            <a:r>
              <a:rPr dirty="0"/>
              <a:t>Толстой</a:t>
            </a:r>
            <a:r>
              <a:rPr spc="-55" dirty="0"/>
              <a:t> </a:t>
            </a:r>
            <a:r>
              <a:rPr spc="-20" dirty="0"/>
              <a:t>«Три </a:t>
            </a:r>
            <a:r>
              <a:rPr dirty="0"/>
              <a:t>медведя»,</a:t>
            </a:r>
            <a:r>
              <a:rPr spc="-35" dirty="0"/>
              <a:t> </a:t>
            </a:r>
            <a:r>
              <a:rPr dirty="0"/>
              <a:t>Л.</a:t>
            </a:r>
            <a:r>
              <a:rPr spc="-30" dirty="0"/>
              <a:t> </a:t>
            </a:r>
            <a:r>
              <a:rPr dirty="0"/>
              <a:t>Квитко</a:t>
            </a:r>
            <a:r>
              <a:rPr spc="-30" dirty="0"/>
              <a:t> </a:t>
            </a:r>
            <a:r>
              <a:rPr spc="-10" dirty="0"/>
              <a:t>«Бабушкины</a:t>
            </a:r>
            <a:r>
              <a:rPr spc="-30" dirty="0"/>
              <a:t> </a:t>
            </a:r>
            <a:r>
              <a:rPr dirty="0"/>
              <a:t>руки»</a:t>
            </a:r>
            <a:r>
              <a:rPr spc="-30" dirty="0"/>
              <a:t> </a:t>
            </a:r>
            <a:r>
              <a:rPr spc="-50" dirty="0"/>
              <a:t>.</a:t>
            </a:r>
            <a:endParaRPr spc="-50" dirty="0"/>
          </a:p>
          <a:p>
            <a:pPr marL="12700" marR="355600" indent="163195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175895" algn="l"/>
              </a:tabLst>
            </a:pPr>
            <a:r>
              <a:rPr dirty="0"/>
              <a:t>Чтение</a:t>
            </a:r>
            <a:r>
              <a:rPr spc="-25" dirty="0"/>
              <a:t> </a:t>
            </a:r>
            <a:r>
              <a:rPr spc="-10" dirty="0"/>
              <a:t>стихотворений</a:t>
            </a:r>
            <a:r>
              <a:rPr spc="-20" dirty="0"/>
              <a:t> </a:t>
            </a:r>
            <a:r>
              <a:rPr dirty="0"/>
              <a:t>о</a:t>
            </a:r>
            <a:r>
              <a:rPr spc="-20" dirty="0"/>
              <a:t> </a:t>
            </a:r>
            <a:r>
              <a:rPr dirty="0"/>
              <a:t>семье</a:t>
            </a:r>
            <a:r>
              <a:rPr spc="-20" dirty="0"/>
              <a:t> </a:t>
            </a:r>
            <a:r>
              <a:rPr dirty="0"/>
              <a:t>«Стихи</a:t>
            </a:r>
            <a:r>
              <a:rPr spc="-20" dirty="0"/>
              <a:t> </a:t>
            </a:r>
            <a:r>
              <a:rPr dirty="0"/>
              <a:t>о</a:t>
            </a:r>
            <a:r>
              <a:rPr spc="-20" dirty="0"/>
              <a:t> </a:t>
            </a:r>
            <a:r>
              <a:rPr dirty="0"/>
              <a:t>семье»,</a:t>
            </a:r>
            <a:r>
              <a:rPr spc="-20" dirty="0"/>
              <a:t> «Мой </a:t>
            </a:r>
            <a:r>
              <a:rPr dirty="0"/>
              <a:t>дом»,</a:t>
            </a:r>
            <a:r>
              <a:rPr spc="-25" dirty="0"/>
              <a:t> </a:t>
            </a:r>
            <a:r>
              <a:rPr dirty="0"/>
              <a:t>«Семь</a:t>
            </a:r>
            <a:r>
              <a:rPr spc="-20" dirty="0"/>
              <a:t> </a:t>
            </a:r>
            <a:r>
              <a:rPr dirty="0"/>
              <a:t>Я»,</a:t>
            </a:r>
            <a:r>
              <a:rPr spc="-20" dirty="0"/>
              <a:t> </a:t>
            </a:r>
            <a:r>
              <a:rPr dirty="0"/>
              <a:t>«У</a:t>
            </a:r>
            <a:r>
              <a:rPr spc="-20" dirty="0"/>
              <a:t> </a:t>
            </a:r>
            <a:r>
              <a:rPr dirty="0"/>
              <a:t>меня</a:t>
            </a:r>
            <a:r>
              <a:rPr spc="-20" dirty="0"/>
              <a:t> </a:t>
            </a:r>
            <a:r>
              <a:rPr dirty="0"/>
              <a:t>есть</a:t>
            </a:r>
            <a:r>
              <a:rPr spc="-25" dirty="0"/>
              <a:t> </a:t>
            </a:r>
            <a:r>
              <a:rPr dirty="0"/>
              <a:t>семья…»,</a:t>
            </a:r>
            <a:r>
              <a:rPr spc="-20" dirty="0"/>
              <a:t> </a:t>
            </a:r>
            <a:r>
              <a:rPr dirty="0"/>
              <a:t>«Уют»</a:t>
            </a:r>
            <a:r>
              <a:rPr spc="-20" dirty="0"/>
              <a:t> </a:t>
            </a:r>
            <a:r>
              <a:rPr dirty="0"/>
              <a:t>и</a:t>
            </a:r>
            <a:r>
              <a:rPr spc="-20" dirty="0"/>
              <a:t> </a:t>
            </a:r>
            <a:r>
              <a:rPr spc="-25" dirty="0"/>
              <a:t>др.</a:t>
            </a:r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2285991"/>
            <a:ext cx="2879879" cy="378903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793351" y="527180"/>
            <a:ext cx="5727065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СОЦИАЛЬНО-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КОММУНИКАТИВНОЕ</a:t>
            </a:r>
            <a:r>
              <a:rPr sz="1800" spc="1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РАЗВИТИЕ: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18110" indent="-116205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118110" algn="l"/>
              </a:tabLst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Дидактические</a:t>
            </a:r>
            <a:r>
              <a:rPr sz="1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игры:</a:t>
            </a:r>
            <a:r>
              <a:rPr sz="18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«Кого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как</a:t>
            </a:r>
            <a:r>
              <a:rPr sz="1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зовут»,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«Кто</a:t>
            </a:r>
            <a:r>
              <a:rPr sz="1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где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живёт»,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«Кто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что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делает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семье»,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«Маленькие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помощники».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2700" marR="467995" indent="-10795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118110" algn="l"/>
              </a:tabLst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	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Сюжетные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игры: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«Дом»,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«Дочки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матери»,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«Едем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гости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к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бабушке»,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«Готовим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обед,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как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мама».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75895" indent="-163195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175895" algn="l"/>
              </a:tabLst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Драматизация</a:t>
            </a:r>
            <a:r>
              <a:rPr sz="18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русской</a:t>
            </a:r>
            <a:r>
              <a:rPr sz="1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народной</a:t>
            </a:r>
            <a:r>
              <a:rPr sz="1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сказки</a:t>
            </a:r>
            <a:r>
              <a:rPr sz="18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«Колобок»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2700" marR="339725" indent="163195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175895" algn="l"/>
              </a:tabLst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Игровая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ситуация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«Мама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варит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суп»,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«У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нас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гостях бабушка».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75895" indent="-163195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175895" algn="l"/>
              </a:tabLst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Пальчиковые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игры: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«Пирожки»,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«Дружная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семья»,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«Дом»,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«Семья»,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«Кто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живёт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у</a:t>
            </a:r>
            <a:r>
              <a:rPr sz="18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нас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квартире».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ХУДОЖЕСТВЕННО-ЭСТЕТИЧЕСКОЕ: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75895" indent="-163195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175895" algn="l"/>
              </a:tabLst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Рисование: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«Воздушные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шары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для</a:t>
            </a:r>
            <a:r>
              <a:rPr sz="18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братика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сестренки»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75895" indent="-163195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175895" algn="l"/>
              </a:tabLst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Рисование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нетрадиционной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технике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«Бусы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для</a:t>
            </a:r>
            <a:r>
              <a:rPr sz="18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мамы»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75895" indent="-163195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175895" algn="l"/>
              </a:tabLst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Лепка: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«Я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пеку,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пеку,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пеку…: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угощение</a:t>
            </a:r>
            <a:r>
              <a:rPr sz="18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для</a:t>
            </a:r>
            <a:r>
              <a:rPr sz="18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семьи».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Font typeface="Lucida Sans Unicode" panose="020B0602030504020204"/>
              <a:buChar char="▪"/>
            </a:pP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ФИЗИЧЕСКОЕ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РАЗВИТИЕ: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170180" indent="-157480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170180" algn="l"/>
              </a:tabLst>
            </a:pPr>
            <a:r>
              <a:rPr sz="1800" dirty="0">
                <a:latin typeface="Times New Roman" panose="02020603050405020304"/>
                <a:cs typeface="Times New Roman" panose="02020603050405020304"/>
              </a:rPr>
              <a:t>Утренняя</a:t>
            </a:r>
            <a:r>
              <a:rPr sz="1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гимнастика</a:t>
            </a:r>
            <a:r>
              <a:rPr sz="1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«Дружная</a:t>
            </a:r>
            <a:r>
              <a:rPr sz="18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семья»</a:t>
            </a:r>
            <a:endParaRPr sz="1800">
              <a:latin typeface="Times New Roman" panose="02020603050405020304"/>
              <a:cs typeface="Times New Roman" panose="02020603050405020304"/>
            </a:endParaRPr>
          </a:p>
          <a:p>
            <a:pPr marL="298450" marR="732155" indent="-285750">
              <a:lnSpc>
                <a:spcPct val="100000"/>
              </a:lnSpc>
              <a:buSzPct val="89000"/>
              <a:buFont typeface="Lucida Sans Unicode" panose="020B0602030504020204"/>
              <a:buChar char="▪"/>
              <a:tabLst>
                <a:tab pos="298450" algn="l"/>
              </a:tabLst>
            </a:pP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Физкультминутки: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«Семья»,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«Кто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живет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у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latin typeface="Times New Roman" panose="02020603050405020304"/>
                <a:cs typeface="Times New Roman" panose="02020603050405020304"/>
              </a:rPr>
              <a:t>нас</a:t>
            </a:r>
            <a:r>
              <a:rPr sz="18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1800" spc="-10" dirty="0">
                <a:latin typeface="Times New Roman" panose="02020603050405020304"/>
                <a:cs typeface="Times New Roman" panose="02020603050405020304"/>
              </a:rPr>
              <a:t>квартире?»</a:t>
            </a:r>
            <a:endParaRPr sz="18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4582</Words>
  <Application>WPS Presentation</Application>
  <PresentationFormat>On-screen Show (4:3)</PresentationFormat>
  <Paragraphs>158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Arial</vt:lpstr>
      <vt:lpstr>SimSun</vt:lpstr>
      <vt:lpstr>Wingdings</vt:lpstr>
      <vt:lpstr>Times New Roman</vt:lpstr>
      <vt:lpstr>Georgia</vt:lpstr>
      <vt:lpstr>Lucida Sans Unicode</vt:lpstr>
      <vt:lpstr>Calibri</vt:lpstr>
      <vt:lpstr>Microsoft YaHei</vt:lpstr>
      <vt:lpstr>Arial Unicode MS</vt:lpstr>
      <vt:lpstr>Times New Roman</vt:lpstr>
      <vt:lpstr>Office Theme</vt:lpstr>
      <vt:lpstr>ПРОЕКТ	«МОЯ СЕМЬЯ»</vt:lpstr>
      <vt:lpstr>Что	семья	наш	лучший друг	на	большой	планете!</vt:lpstr>
      <vt:lpstr>Актуальность</vt:lpstr>
      <vt:lpstr>Цель: формирование духовно-нравственных отношений и чувств сопричастности к семье, родному дому.</vt:lpstr>
      <vt:lpstr>PowerPoint 演示文稿</vt:lpstr>
      <vt:lpstr>Формы организации проекта:</vt:lpstr>
      <vt:lpstr>Этапы реализации проекта:</vt:lpstr>
      <vt:lpstr>Реализация проекта</vt:lpstr>
      <vt:lpstr>PowerPoint 演示文稿</vt:lpstr>
      <vt:lpstr>PowerPoint 演示文稿</vt:lpstr>
      <vt:lpstr>PowerPoint 演示文稿</vt:lpstr>
      <vt:lpstr>PowerPoint 演示文稿</vt:lpstr>
      <vt:lpstr>Нетрадиционная техника рисования:</vt:lpstr>
      <vt:lpstr>Рисование: «Воздушные шары для братика и сестренки»</vt:lpstr>
      <vt:lpstr>PowerPoint 演示文稿</vt:lpstr>
      <vt:lpstr>угощение для семьи»</vt:lpstr>
      <vt:lpstr>Игровая деятельность</vt:lpstr>
      <vt:lpstr>Драматизация русской народной сказки «Колобок»</vt:lpstr>
      <vt:lpstr>«Солнышко для любимой мамы»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	«МОЯ СЕМЬЯ»</dc:title>
  <dc:creator/>
  <cp:lastModifiedBy>User</cp:lastModifiedBy>
  <cp:revision>1</cp:revision>
  <dcterms:created xsi:type="dcterms:W3CDTF">2025-05-27T15:54:53Z</dcterms:created>
  <dcterms:modified xsi:type="dcterms:W3CDTF">2025-05-27T15:54:53Z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2025-03-12T05:00:00Z</vt:filetime>
  </property>
  <property fmtid="{D5CDD505-2E9C-101B-9397-08002B2CF9AE}" pid="3" name="Creator">
    <vt:lpwstr>www.smallpdf.com</vt:lpwstr>
  </property>
  <property fmtid="{D5CDD505-2E9C-101B-9397-08002B2CF9AE}" pid="4" name="LastSaved">
    <vt:filetime>2025-05-27T05:00:00Z</vt:filetime>
  </property>
  <property fmtid="{D5CDD505-2E9C-101B-9397-08002B2CF9AE}" pid="5" name="Producer">
    <vt:lpwstr>www.smallpdf.com</vt:lpwstr>
  </property>
  <property fmtid="{D5CDD505-2E9C-101B-9397-08002B2CF9AE}" pid="6" name="ICV">
    <vt:lpwstr>E8190FF4578B4F5CBDE6EE8A51D87BA1_12</vt:lpwstr>
  </property>
  <property fmtid="{D5CDD505-2E9C-101B-9397-08002B2CF9AE}" pid="7" name="KSOProductBuildVer">
    <vt:lpwstr>1049-12.2.0.21179</vt:lpwstr>
  </property>
</Properties>
</file>