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8" r:id="rId2"/>
    <p:sldId id="257" r:id="rId3"/>
    <p:sldId id="259" r:id="rId4"/>
    <p:sldId id="260" r:id="rId5"/>
    <p:sldId id="262" r:id="rId6"/>
    <p:sldId id="261" r:id="rId7"/>
    <p:sldId id="263" r:id="rId8"/>
    <p:sldId id="287" r:id="rId9"/>
    <p:sldId id="288" r:id="rId10"/>
    <p:sldId id="269" r:id="rId11"/>
    <p:sldId id="289" r:id="rId12"/>
    <p:sldId id="290" r:id="rId13"/>
    <p:sldId id="268" r:id="rId14"/>
    <p:sldId id="291" r:id="rId15"/>
    <p:sldId id="292" r:id="rId16"/>
    <p:sldId id="277" r:id="rId17"/>
    <p:sldId id="295" r:id="rId18"/>
    <p:sldId id="296" r:id="rId19"/>
    <p:sldId id="278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272" r:id="rId29"/>
    <p:sldId id="294" r:id="rId30"/>
    <p:sldId id="293" r:id="rId31"/>
    <p:sldId id="281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  <p:sldId id="323" r:id="rId51"/>
    <p:sldId id="324" r:id="rId5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CC00"/>
    <a:srgbClr val="CC9900"/>
    <a:srgbClr val="000000"/>
    <a:srgbClr val="990000"/>
    <a:srgbClr val="DDDDDD"/>
    <a:srgbClr val="EAEAEA"/>
    <a:srgbClr val="FFCCCC"/>
    <a:srgbClr val="FF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109" d="100"/>
          <a:sy n="109" d="100"/>
        </p:scale>
        <p:origin x="170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1C168D-7FB6-4A31-8F69-26236C6D9B75}" type="datetimeFigureOut">
              <a:rPr lang="ru-RU" smtClean="0"/>
              <a:t>28.04.2021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8A565-4D92-4D2F-B37F-F6C729CA23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78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8A565-4D92-4D2F-B37F-F6C729CA239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21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DB5A2-EAF5-4AEE-9788-CA61C2D479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35BC9-1A30-4A15-A002-B65E07F99C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CB467-1CA9-4CD3-ABD5-D3FC6A8798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F7415-5475-4609-A7A1-2DEC27BFD4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F4E53-9C22-4D0D-ADCD-64202C274E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0D884B-B845-4F28-BE5D-777F2328D1C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1FE94-0186-4E18-99E0-B81276BB2D4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28832-EAD7-40C6-960B-1D81086DB3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2CA00B-285F-40B5-821D-1BFE85D1EF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A7B8C-A972-4B6E-8174-DE70B64829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ABB7F-3587-460C-9A10-215A5C2C4BD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05679953-D045-4FA0-A876-E573FC073FE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37.xml"/><Relationship Id="rId3" Type="http://schemas.openxmlformats.org/officeDocument/2006/relationships/slide" Target="slide7.xml"/><Relationship Id="rId7" Type="http://schemas.openxmlformats.org/officeDocument/2006/relationships/slide" Target="slide19.xml"/><Relationship Id="rId12" Type="http://schemas.openxmlformats.org/officeDocument/2006/relationships/slide" Target="slide34.xml"/><Relationship Id="rId17" Type="http://schemas.openxmlformats.org/officeDocument/2006/relationships/slide" Target="slide49.xml"/><Relationship Id="rId2" Type="http://schemas.openxmlformats.org/officeDocument/2006/relationships/slide" Target="slide4.xml"/><Relationship Id="rId16" Type="http://schemas.openxmlformats.org/officeDocument/2006/relationships/slide" Target="slide4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11" Type="http://schemas.openxmlformats.org/officeDocument/2006/relationships/slide" Target="slide31.xml"/><Relationship Id="rId5" Type="http://schemas.openxmlformats.org/officeDocument/2006/relationships/slide" Target="slide13.xml"/><Relationship Id="rId15" Type="http://schemas.openxmlformats.org/officeDocument/2006/relationships/slide" Target="slide43.xml"/><Relationship Id="rId10" Type="http://schemas.openxmlformats.org/officeDocument/2006/relationships/slide" Target="slide28.xml"/><Relationship Id="rId4" Type="http://schemas.openxmlformats.org/officeDocument/2006/relationships/slide" Target="slide10.xml"/><Relationship Id="rId9" Type="http://schemas.openxmlformats.org/officeDocument/2006/relationships/slide" Target="slide25.xml"/><Relationship Id="rId14" Type="http://schemas.openxmlformats.org/officeDocument/2006/relationships/slide" Target="slide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35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8.xml"/><Relationship Id="rId5" Type="http://schemas.openxmlformats.org/officeDocument/2006/relationships/slide" Target="slide36.xml"/><Relationship Id="rId4" Type="http://schemas.openxmlformats.org/officeDocument/2006/relationships/slide" Target="slide3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49.xml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audio" Target="../media/audio1.wav"/><Relationship Id="rId7" Type="http://schemas.openxmlformats.org/officeDocument/2006/relationships/slide" Target="slide35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5" Type="http://schemas.openxmlformats.org/officeDocument/2006/relationships/slide" Target="slide42.xml"/><Relationship Id="rId4" Type="http://schemas.openxmlformats.org/officeDocument/2006/relationships/slide" Target="slide3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slide" Target="slide32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5" Type="http://schemas.openxmlformats.org/officeDocument/2006/relationships/slide" Target="slide35.xml"/><Relationship Id="rId4" Type="http://schemas.openxmlformats.org/officeDocument/2006/relationships/slide" Target="slide3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slide" Target="slide32.xml"/><Relationship Id="rId2" Type="http://schemas.openxmlformats.org/officeDocument/2006/relationships/slide" Target="slide4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48.xml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7" Type="http://schemas.openxmlformats.org/officeDocument/2006/relationships/slide" Target="slide32.xml"/><Relationship Id="rId2" Type="http://schemas.openxmlformats.org/officeDocument/2006/relationships/slide" Target="slide5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1.xml"/><Relationship Id="rId5" Type="http://schemas.openxmlformats.org/officeDocument/2006/relationships/slide" Target="slide35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4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slide" Target="slide9.xml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773066" y="2348880"/>
            <a:ext cx="554465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accent2"/>
                </a:solidFill>
              </a:rPr>
              <a:t>Игра-викторина </a:t>
            </a:r>
            <a:endParaRPr lang="ru-RU" sz="4000" dirty="0" smtClean="0">
              <a:solidFill>
                <a:schemeClr val="accent2"/>
              </a:solidFill>
            </a:endParaRPr>
          </a:p>
          <a:p>
            <a:pPr algn="ctr"/>
            <a:r>
              <a:rPr lang="ru-RU" sz="4000" dirty="0" smtClean="0">
                <a:solidFill>
                  <a:schemeClr val="accent2"/>
                </a:solidFill>
              </a:rPr>
              <a:t>«Я - патриот своей страны»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9712" y="5793232"/>
            <a:ext cx="6173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Воспитатель: </a:t>
            </a:r>
            <a:r>
              <a:rPr lang="ru-RU" sz="2400" dirty="0" smtClean="0">
                <a:solidFill>
                  <a:schemeClr val="accent2"/>
                </a:solidFill>
              </a:rPr>
              <a:t>Котик </a:t>
            </a:r>
            <a:r>
              <a:rPr lang="ru-RU" sz="2400" dirty="0" smtClean="0">
                <a:solidFill>
                  <a:schemeClr val="accent2"/>
                </a:solidFill>
              </a:rPr>
              <a:t>Анастасия Сергеевна, МБДОУ №92 «Веснушка»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900113" y="1321604"/>
            <a:ext cx="691224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</a:rPr>
              <a:t/>
            </a:r>
            <a:br>
              <a:rPr lang="ru-RU" sz="2800" dirty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А.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Принц Владимир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  <a:hlinkClick r:id="rId2" action="ppaction://hlinksldjump"/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Чиновник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Президент 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3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Г.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Король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323528" y="404664"/>
            <a:ext cx="648072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3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70236" y="478413"/>
            <a:ext cx="55261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omic Sans MS" pitchFamily="66" charset="0"/>
              </a:rPr>
              <a:t>Кто является главой нашего государства?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6676">
            <a:off x="511039" y="566206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023381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52772" y="526232"/>
            <a:ext cx="554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Президент!!!</a:t>
            </a:r>
            <a:endParaRPr lang="ru-RU" sz="60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73016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1700808"/>
            <a:ext cx="2757289" cy="4021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8829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893333" y="2276872"/>
            <a:ext cx="712946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Атлас</a:t>
            </a:r>
            <a:r>
              <a:rPr lang="ru-RU" sz="2800" dirty="0">
                <a:solidFill>
                  <a:schemeClr val="accent2"/>
                </a:solidFill>
              </a:rPr>
              <a:t/>
            </a:r>
            <a:br>
              <a:rPr lang="ru-RU" sz="2800" dirty="0">
                <a:solidFill>
                  <a:schemeClr val="accent2"/>
                </a:solidFill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Герб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3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Глобус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 err="1" smtClean="0">
                <a:solidFill>
                  <a:schemeClr val="accent2"/>
                </a:solidFill>
                <a:hlinkClick r:id="rId2" action="ppaction://hlinksldjump"/>
              </a:rPr>
              <a:t>Г.Кремль</a:t>
            </a:r>
            <a:r>
              <a:rPr lang="ru-RU" sz="2800" dirty="0" smtClean="0">
                <a:solidFill>
                  <a:schemeClr val="accent2"/>
                </a:solidFill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172064" y="344675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Он дополняет гимн и флаг</a:t>
            </a:r>
            <a:r>
              <a:rPr lang="ru-RU" sz="2400" dirty="0" smtClean="0">
                <a:latin typeface="Comic Sans MS" pitchFamily="66" charset="0"/>
              </a:rPr>
              <a:t>,</a:t>
            </a:r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Любой страны то главный знак</a:t>
            </a:r>
            <a:r>
              <a:rPr lang="ru-RU" sz="2400" dirty="0" smtClean="0">
                <a:latin typeface="Comic Sans MS" pitchFamily="66" charset="0"/>
              </a:rPr>
              <a:t>.</a:t>
            </a:r>
            <a:endParaRPr lang="ru-RU" sz="2400" dirty="0">
              <a:latin typeface="Comic Sans MS" pitchFamily="66" charset="0"/>
            </a:endParaRPr>
          </a:p>
          <a:p>
            <a:r>
              <a:rPr lang="ru-RU" sz="2400" dirty="0">
                <a:latin typeface="Comic Sans MS" pitchFamily="66" charset="0"/>
              </a:rPr>
              <a:t>У России он особый, ты назвать его попробуй.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154894" y="344675"/>
            <a:ext cx="792088" cy="7441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6" y="749333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00274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99792" y="772487"/>
            <a:ext cx="5544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Герб</a:t>
            </a:r>
            <a:endParaRPr lang="ru-RU" sz="6000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3869531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 r="18750"/>
          <a:stretch/>
        </p:blipFill>
        <p:spPr bwMode="auto">
          <a:xfrm>
            <a:off x="3588976" y="1788150"/>
            <a:ext cx="3935774" cy="3240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9399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115616" y="1772816"/>
            <a:ext cx="691673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40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4000" dirty="0" smtClean="0">
                <a:solidFill>
                  <a:schemeClr val="accent2"/>
                </a:solidFill>
                <a:hlinkClick r:id="rId2" action="ppaction://hlinksldjump"/>
              </a:rPr>
              <a:t>1 мая</a:t>
            </a:r>
            <a:endParaRPr lang="ru-RU" sz="4000" dirty="0" smtClean="0">
              <a:solidFill>
                <a:schemeClr val="accent2"/>
              </a:solidFill>
            </a:endParaRPr>
          </a:p>
          <a:p>
            <a:endParaRPr lang="ru-RU" sz="4000" dirty="0">
              <a:solidFill>
                <a:schemeClr val="accent2"/>
              </a:solidFill>
            </a:endParaRPr>
          </a:p>
          <a:p>
            <a:r>
              <a:rPr lang="ru-RU" sz="4000" dirty="0">
                <a:solidFill>
                  <a:schemeClr val="accent2"/>
                </a:solidFill>
                <a:hlinkClick r:id="rId2" action="ppaction://hlinksldjump"/>
              </a:rPr>
              <a:t>Б. </a:t>
            </a:r>
            <a:r>
              <a:rPr lang="ru-RU" sz="4000" dirty="0" smtClean="0">
                <a:solidFill>
                  <a:schemeClr val="accent2"/>
                </a:solidFill>
                <a:hlinkClick r:id="rId2" action="ppaction://hlinksldjump"/>
              </a:rPr>
              <a:t>12 июня</a:t>
            </a:r>
            <a:endParaRPr lang="ru-RU" sz="4000" dirty="0" smtClean="0">
              <a:solidFill>
                <a:schemeClr val="accent2"/>
              </a:solidFill>
            </a:endParaRPr>
          </a:p>
          <a:p>
            <a:endParaRPr lang="ru-RU" sz="4000" dirty="0">
              <a:solidFill>
                <a:schemeClr val="accent2"/>
              </a:solidFill>
            </a:endParaRPr>
          </a:p>
          <a:p>
            <a:r>
              <a:rPr lang="ru-RU" sz="40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В. </a:t>
            </a:r>
            <a:r>
              <a:rPr lang="ru-RU" sz="40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22 августа </a:t>
            </a:r>
            <a:endParaRPr lang="ru-RU" sz="4000" dirty="0">
              <a:solidFill>
                <a:schemeClr val="accent2"/>
              </a:solidFill>
            </a:endParaRPr>
          </a:p>
          <a:p>
            <a:r>
              <a:rPr lang="ru-RU" sz="4000" dirty="0">
                <a:solidFill>
                  <a:schemeClr val="accent2"/>
                </a:solidFill>
              </a:rPr>
              <a:t/>
            </a:r>
            <a:br>
              <a:rPr lang="ru-RU" sz="4000" dirty="0">
                <a:solidFill>
                  <a:schemeClr val="accent2"/>
                </a:solidFill>
              </a:rPr>
            </a:b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548680"/>
            <a:ext cx="67726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0000"/>
                </a:solidFill>
                <a:latin typeface="Comic Sans MS" pitchFamily="66" charset="0"/>
              </a:rPr>
              <a:t>Когда наша страна отмечает День Государственного флага</a:t>
            </a:r>
            <a:r>
              <a:rPr lang="ru-RU" sz="3200" dirty="0" smtClean="0">
                <a:solidFill>
                  <a:srgbClr val="000000"/>
                </a:solidFill>
                <a:latin typeface="Comic Sans MS" pitchFamily="66" charset="0"/>
              </a:rPr>
              <a:t>?</a:t>
            </a:r>
            <a:endParaRPr lang="ru-RU" sz="32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395536" y="548680"/>
            <a:ext cx="720080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" y="754791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21739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87624" y="1020762"/>
            <a:ext cx="7488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C00000"/>
                </a:solidFill>
              </a:rPr>
              <a:t>22 августа 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считается Днём Государственного флага Российской 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Федерации!</a:t>
            </a:r>
            <a:endParaRPr lang="ru-R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73016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305277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208201" y="2276872"/>
            <a:ext cx="5982792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. Белого, синего,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красного.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/>
              </a:rPr>
              <a:t>Голубого, розового, зеленого.</a:t>
            </a:r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4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/>
              </a:rPr>
              <a:t>Красного, синего, белого.</a:t>
            </a:r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4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/>
              </a:rPr>
              <a:t>Г. 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/>
              </a:rPr>
              <a:t>Желтого, синего, зеленого.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8328" y="620688"/>
            <a:ext cx="53900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Comic Sans MS" pitchFamily="66" charset="0"/>
              </a:rPr>
              <a:t>Из каких цветов состоит флаг нашей страны?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395536" y="620688"/>
            <a:ext cx="812665" cy="64807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927850" y="2513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68313" y="476250"/>
            <a:ext cx="8353425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/>
            <a:r>
              <a:rPr lang="ru-RU" sz="3200" dirty="0"/>
              <a:t>Правила игры:</a:t>
            </a:r>
          </a:p>
          <a:p>
            <a:pPr marL="342900" indent="-342900">
              <a:buFontTx/>
              <a:buAutoNum type="arabicPeriod"/>
            </a:pPr>
            <a:r>
              <a:rPr lang="ru-RU" sz="2400" dirty="0">
                <a:solidFill>
                  <a:schemeClr val="accent2"/>
                </a:solidFill>
              </a:rPr>
              <a:t>Кнопка            - начало игры     </a:t>
            </a:r>
            <a:r>
              <a:rPr lang="ru-RU" sz="2400" dirty="0" smtClean="0">
                <a:solidFill>
                  <a:schemeClr val="accent2"/>
                </a:solidFill>
              </a:rPr>
              <a:t>               </a:t>
            </a:r>
            <a:endParaRPr lang="ru-RU" sz="2400" dirty="0">
              <a:solidFill>
                <a:schemeClr val="accent2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2400" dirty="0">
                <a:solidFill>
                  <a:schemeClr val="accent2"/>
                </a:solidFill>
              </a:rPr>
              <a:t> Выбери </a:t>
            </a:r>
            <a:r>
              <a:rPr lang="ru-RU" sz="2400" dirty="0" smtClean="0">
                <a:solidFill>
                  <a:schemeClr val="accent2"/>
                </a:solidFill>
              </a:rPr>
              <a:t>категорию</a:t>
            </a:r>
            <a:endParaRPr lang="ru-RU" sz="2400" dirty="0">
              <a:solidFill>
                <a:schemeClr val="accent2"/>
              </a:solidFill>
            </a:endParaRPr>
          </a:p>
          <a:p>
            <a:pPr marL="342900" indent="-342900"/>
            <a:endParaRPr lang="en-US" sz="2400" dirty="0">
              <a:solidFill>
                <a:schemeClr val="accent2"/>
              </a:solidFill>
            </a:endParaRPr>
          </a:p>
          <a:p>
            <a:pPr marL="342900" indent="-342900"/>
            <a:r>
              <a:rPr lang="ru-RU" sz="2400" dirty="0">
                <a:solidFill>
                  <a:schemeClr val="accent2"/>
                </a:solidFill>
              </a:rPr>
              <a:t>3. На кнопках </a:t>
            </a:r>
            <a:r>
              <a:rPr lang="en-US" sz="2400" dirty="0">
                <a:solidFill>
                  <a:schemeClr val="accent2"/>
                </a:solidFill>
              </a:rPr>
              <a:t>               </a:t>
            </a:r>
            <a:r>
              <a:rPr lang="ru-RU" sz="2400" dirty="0">
                <a:solidFill>
                  <a:schemeClr val="accent2"/>
                </a:solidFill>
              </a:rPr>
              <a:t>дано количество баллов, которое ты получишь за правильный ответ</a:t>
            </a:r>
          </a:p>
          <a:p>
            <a:pPr marL="342900" indent="-342900"/>
            <a:r>
              <a:rPr lang="ru-RU" sz="2400" dirty="0">
                <a:solidFill>
                  <a:schemeClr val="accent2"/>
                </a:solidFill>
              </a:rPr>
              <a:t>4. Нажав кнопку, ты попадёшь на страницу с выбранным вопросом</a:t>
            </a:r>
          </a:p>
          <a:p>
            <a:pPr marL="342900" indent="-342900"/>
            <a:r>
              <a:rPr lang="ru-RU" sz="2400" dirty="0">
                <a:solidFill>
                  <a:schemeClr val="accent2"/>
                </a:solidFill>
              </a:rPr>
              <a:t>5. В</a:t>
            </a:r>
            <a:r>
              <a:rPr lang="ru-RU" sz="2400" dirty="0" smtClean="0">
                <a:solidFill>
                  <a:schemeClr val="accent2"/>
                </a:solidFill>
              </a:rPr>
              <a:t>ыбираешь </a:t>
            </a:r>
            <a:r>
              <a:rPr lang="ru-RU" sz="2400" dirty="0">
                <a:solidFill>
                  <a:schemeClr val="accent2"/>
                </a:solidFill>
              </a:rPr>
              <a:t>правильный ответ</a:t>
            </a:r>
          </a:p>
          <a:p>
            <a:pPr marL="342900" indent="-342900"/>
            <a:r>
              <a:rPr lang="ru-RU" sz="2400" dirty="0">
                <a:solidFill>
                  <a:schemeClr val="accent2"/>
                </a:solidFill>
              </a:rPr>
              <a:t>6. Если ответ не верен, нажми на </a:t>
            </a:r>
            <a:r>
              <a:rPr lang="ru-RU" sz="2400" dirty="0" smtClean="0">
                <a:solidFill>
                  <a:srgbClr val="FF0000"/>
                </a:solidFill>
              </a:rPr>
              <a:t>замечание «Подумай ещё»</a:t>
            </a:r>
          </a:p>
          <a:p>
            <a:pPr marL="342900" indent="-342900"/>
            <a:r>
              <a:rPr lang="ru-RU" sz="2400" dirty="0" smtClean="0">
                <a:solidFill>
                  <a:schemeClr val="accent2"/>
                </a:solidFill>
              </a:rPr>
              <a:t> </a:t>
            </a:r>
          </a:p>
          <a:p>
            <a:pPr marL="342900" indent="-342900"/>
            <a:r>
              <a:rPr lang="ru-RU" sz="2400" dirty="0" smtClean="0">
                <a:solidFill>
                  <a:schemeClr val="accent2"/>
                </a:solidFill>
              </a:rPr>
              <a:t>7</a:t>
            </a:r>
            <a:r>
              <a:rPr lang="ru-RU" sz="2400" dirty="0">
                <a:solidFill>
                  <a:schemeClr val="accent2"/>
                </a:solidFill>
              </a:rPr>
              <a:t>. Кнопка </a:t>
            </a:r>
            <a:r>
              <a:rPr lang="ru-RU" sz="2400" dirty="0" smtClean="0">
                <a:solidFill>
                  <a:schemeClr val="accent2"/>
                </a:solidFill>
              </a:rPr>
              <a:t>           вернёт </a:t>
            </a:r>
            <a:r>
              <a:rPr lang="ru-RU" sz="2400" dirty="0">
                <a:solidFill>
                  <a:schemeClr val="accent2"/>
                </a:solidFill>
              </a:rPr>
              <a:t>тебя к вопросам викторины</a:t>
            </a:r>
          </a:p>
          <a:p>
            <a:pPr marL="342900" indent="-342900"/>
            <a:endParaRPr lang="ru-RU" sz="2400" dirty="0">
              <a:solidFill>
                <a:schemeClr val="accent2"/>
              </a:solidFill>
            </a:endParaRPr>
          </a:p>
          <a:p>
            <a:pPr marL="342900" indent="-342900"/>
            <a:endParaRPr lang="ru-RU" sz="2400" dirty="0">
              <a:solidFill>
                <a:schemeClr val="accent2"/>
              </a:solidFill>
            </a:endParaRPr>
          </a:p>
          <a:p>
            <a:pPr marL="342900" indent="-342900"/>
            <a:endParaRPr lang="ru-RU" sz="2400" dirty="0">
              <a:solidFill>
                <a:schemeClr val="accent2"/>
              </a:solidFill>
            </a:endParaRPr>
          </a:p>
          <a:p>
            <a:pPr marL="342900" indent="-342900"/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3081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51050" y="4927387"/>
            <a:ext cx="720725" cy="504825"/>
          </a:xfrm>
          <a:prstGeom prst="actionButtonReturn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635375" y="5516563"/>
            <a:ext cx="1882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Удачи!</a:t>
            </a:r>
          </a:p>
        </p:txBody>
      </p:sp>
      <p:sp>
        <p:nvSpPr>
          <p:cNvPr id="3084" name="AutoShape 12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8143900" y="5857892"/>
            <a:ext cx="615978" cy="595296"/>
          </a:xfrm>
          <a:prstGeom prst="actionButtonDocumen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85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27050" y="827666"/>
            <a:ext cx="568724" cy="513102"/>
          </a:xfrm>
          <a:prstGeom prst="actionButtonForwardNex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8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28596" y="5786454"/>
            <a:ext cx="647700" cy="649288"/>
          </a:xfrm>
          <a:prstGeom prst="actionButtonForwardNex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087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771775" y="1773238"/>
            <a:ext cx="720725" cy="647700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70" y="970329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380276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35988"/>
            <a:ext cx="669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Comic Sans MS" pitchFamily="66" charset="0"/>
              </a:rPr>
              <a:t>Белого, синего, красного!!!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30" y="1539875"/>
            <a:ext cx="4477420" cy="27983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024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208201" y="2061429"/>
            <a:ext cx="8260343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Будущее страны.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Красота, роскошь.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Мир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,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чистота, 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непорочность,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совершенство.</a:t>
            </a:r>
            <a:endParaRPr lang="ru-RU" sz="2800" dirty="0">
              <a:solidFill>
                <a:schemeClr val="accent2"/>
              </a:solidFill>
              <a:hlinkClick r:id="rId2" action="ppaction://hlinksldjump"/>
            </a:endParaRPr>
          </a:p>
          <a:p>
            <a:endParaRPr lang="ru-RU" sz="2800" dirty="0" smtClean="0">
              <a:solidFill>
                <a:schemeClr val="accent2"/>
              </a:solidFill>
              <a:hlinkClick r:id="rId2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Г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Свобода, надежда.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8328" y="620688"/>
            <a:ext cx="53900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omic Sans MS" pitchFamily="66" charset="0"/>
              </a:rPr>
              <a:t>Какое значение имеет белый цвет на флаге?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539552" y="651698"/>
            <a:ext cx="576064" cy="68907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682588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4831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0396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21855" y="1280319"/>
            <a:ext cx="6462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Мир, чистота, непорочность,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совершенство!!!</a:t>
            </a:r>
            <a:endParaRPr lang="ru-RU" sz="3200" dirty="0">
              <a:solidFill>
                <a:schemeClr val="accent6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38384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208201" y="2276873"/>
            <a:ext cx="826034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А. Любовь.</a:t>
            </a:r>
            <a:endParaRPr lang="ru-RU" sz="2800" dirty="0" smtClean="0">
              <a:solidFill>
                <a:schemeClr val="accent2"/>
              </a:solidFill>
              <a:hlinkClick r:id="rId3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3" action="ppaction://hlinksldjump"/>
              </a:rPr>
              <a:t> </a:t>
            </a: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>Энергия, сила, кровь</a:t>
            </a:r>
            <a:r>
              <a:rPr lang="ru-RU" sz="2800" dirty="0" smtClean="0">
                <a:solidFill>
                  <a:schemeClr val="accent2"/>
                </a:solidFill>
              </a:rPr>
              <a:t>.</a:t>
            </a:r>
          </a:p>
          <a:p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5" name="applause.wav"/>
                </a:hlinkClick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5" name="applause.wav"/>
                </a:hlinkClick>
              </a:rPr>
              <a:t>Богатство, равенство.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 smtClean="0">
              <a:solidFill>
                <a:schemeClr val="accent2"/>
              </a:solidFill>
              <a:hlinkClick r:id="rId3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Г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Яркость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, искренность и тепло.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78328" y="620688"/>
            <a:ext cx="53900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Comic Sans MS" pitchFamily="66" charset="0"/>
              </a:rPr>
              <a:t>Какое значение имеет красный цвет на флаге?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4" name="Овал 3"/>
          <p:cNvSpPr/>
          <p:nvPr/>
        </p:nvSpPr>
        <p:spPr bwMode="auto">
          <a:xfrm>
            <a:off x="539552" y="651698"/>
            <a:ext cx="576064" cy="68907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latin typeface="Comic Sans MS" pitchFamily="66" charset="0"/>
              </a:rPr>
              <a:t>4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37424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768642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17000" y="692696"/>
            <a:ext cx="64624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Comic Sans MS" pitchFamily="66" charset="0"/>
              </a:rPr>
              <a:t>Красный </a:t>
            </a:r>
            <a:r>
              <a:rPr lang="ru-RU" sz="4000" dirty="0">
                <a:solidFill>
                  <a:srgbClr val="FF0000"/>
                </a:solidFill>
                <a:latin typeface="Comic Sans MS" pitchFamily="66" charset="0"/>
              </a:rPr>
              <a:t>цвет </a:t>
            </a: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символизирует энергию, силу, кровь, пролитую за 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Отечество!!!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678296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900113" y="1819165"/>
            <a:ext cx="524669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Золотой орёл.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Кенгуру 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и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страус-эму.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В. Золотой двуглавый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орёл.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Г. Чёрная лиса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9767" y="43525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latin typeface="Comic Sans MS" pitchFamily="66" charset="0"/>
              </a:rPr>
              <a:t>Что изображено на Российском гербе?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539552" y="480963"/>
            <a:ext cx="648072" cy="689489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latin typeface="Comic Sans MS" pitchFamily="66" charset="0"/>
              </a:rPr>
              <a:t>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" y="551656"/>
            <a:ext cx="5091113" cy="532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39938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AutoShape 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700449"/>
            <a:ext cx="1151732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12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9" y="692150"/>
            <a:ext cx="1042987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2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127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79015" y="692150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128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24637" y="700449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4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20" name="Управляющая кнопка: домой 19">
            <a:hlinkClick r:id="" action="ppaction://hlinkshowjump?jump=endshow" highlightClick="1"/>
          </p:cNvPr>
          <p:cNvSpPr/>
          <p:nvPr/>
        </p:nvSpPr>
        <p:spPr bwMode="auto">
          <a:xfrm>
            <a:off x="8001024" y="5857892"/>
            <a:ext cx="714380" cy="642942"/>
          </a:xfrm>
          <a:prstGeom prst="actionButtonHome">
            <a:avLst/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Овал 2"/>
          <p:cNvSpPr/>
          <p:nvPr/>
        </p:nvSpPr>
        <p:spPr bwMode="auto">
          <a:xfrm>
            <a:off x="251520" y="584986"/>
            <a:ext cx="2149201" cy="115015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dirty="0" err="1" smtClean="0">
                <a:solidFill>
                  <a:srgbClr val="800000"/>
                </a:solidFill>
                <a:latin typeface="Comic Sans MS" pitchFamily="66" charset="0"/>
              </a:rPr>
              <a:t>Государст</a:t>
            </a:r>
            <a:r>
              <a:rPr lang="ru-RU" dirty="0" smtClean="0">
                <a:solidFill>
                  <a:srgbClr val="800000"/>
                </a:solidFill>
                <a:latin typeface="Comic Sans MS" pitchFamily="66" charset="0"/>
              </a:rPr>
              <a:t>-венные </a:t>
            </a:r>
            <a:r>
              <a:rPr lang="ru-RU" dirty="0">
                <a:solidFill>
                  <a:srgbClr val="800000"/>
                </a:solidFill>
                <a:latin typeface="Comic Sans MS" pitchFamily="66" charset="0"/>
              </a:rPr>
              <a:t>Символы </a:t>
            </a:r>
          </a:p>
        </p:txBody>
      </p:sp>
      <p:sp>
        <p:nvSpPr>
          <p:cNvPr id="29" name="Овал 28"/>
          <p:cNvSpPr/>
          <p:nvPr/>
        </p:nvSpPr>
        <p:spPr bwMode="auto">
          <a:xfrm>
            <a:off x="251519" y="2060848"/>
            <a:ext cx="2149201" cy="115015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400" dirty="0" smtClean="0">
                <a:solidFill>
                  <a:srgbClr val="800000"/>
                </a:solidFill>
                <a:latin typeface="Comic Sans MS" pitchFamily="66" charset="0"/>
              </a:rPr>
              <a:t>Флаг</a:t>
            </a:r>
            <a:endParaRPr lang="ru-RU" sz="44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30" name="Овал 29"/>
          <p:cNvSpPr/>
          <p:nvPr/>
        </p:nvSpPr>
        <p:spPr bwMode="auto">
          <a:xfrm>
            <a:off x="251518" y="3501008"/>
            <a:ext cx="2149201" cy="115015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4000" dirty="0" smtClean="0">
                <a:solidFill>
                  <a:srgbClr val="800000"/>
                </a:solidFill>
                <a:latin typeface="Comic Sans MS" pitchFamily="66" charset="0"/>
              </a:rPr>
              <a:t>Герб</a:t>
            </a:r>
            <a:endParaRPr lang="ru-RU" sz="40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sp>
        <p:nvSpPr>
          <p:cNvPr id="32" name="AutoShape 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2101482"/>
            <a:ext cx="1151732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3" name="AutoShape 6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9" y="2093183"/>
            <a:ext cx="1042987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2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4" name="AutoShape 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79015" y="2093183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5" name="AutoShape 8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24637" y="2101482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4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7" name="AutoShape 5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3604336"/>
            <a:ext cx="1151732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8" name="AutoShape 6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9" y="3596037"/>
            <a:ext cx="1042987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2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39" name="AutoShape 7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79015" y="3596037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0" name="AutoShape 8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24637" y="3604336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4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7" name="Овал 46"/>
          <p:cNvSpPr/>
          <p:nvPr/>
        </p:nvSpPr>
        <p:spPr bwMode="auto">
          <a:xfrm>
            <a:off x="251520" y="4983110"/>
            <a:ext cx="2149201" cy="1150152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1600" dirty="0" err="1" smtClean="0">
                <a:solidFill>
                  <a:srgbClr val="800000"/>
                </a:solidFill>
                <a:latin typeface="Comic Sans MS" pitchFamily="66" charset="0"/>
              </a:rPr>
              <a:t>Неофициаль-ные</a:t>
            </a:r>
            <a:r>
              <a:rPr lang="ru-RU" sz="1600" dirty="0" smtClean="0">
                <a:solidFill>
                  <a:srgbClr val="800000"/>
                </a:solidFill>
                <a:latin typeface="Comic Sans MS" pitchFamily="66" charset="0"/>
              </a:rPr>
              <a:t> </a:t>
            </a:r>
            <a:r>
              <a:rPr lang="ru-RU" sz="1600" dirty="0">
                <a:solidFill>
                  <a:srgbClr val="800000"/>
                </a:solidFill>
                <a:latin typeface="Comic Sans MS" pitchFamily="66" charset="0"/>
              </a:rPr>
              <a:t>символы</a:t>
            </a:r>
          </a:p>
        </p:txBody>
      </p:sp>
      <p:sp>
        <p:nvSpPr>
          <p:cNvPr id="48" name="AutoShape 5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555776" y="4960875"/>
            <a:ext cx="1151732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1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9" name="AutoShape 6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40969" y="4952576"/>
            <a:ext cx="1042987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2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0" name="AutoShape 7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279015" y="4952576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3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1" name="AutoShape 8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624637" y="4960875"/>
            <a:ext cx="1042988" cy="1042988"/>
          </a:xfrm>
          <a:prstGeom prst="actionButtonBlank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4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32" grpId="0" animBg="1"/>
      <p:bldP spid="33" grpId="0" animBg="1"/>
      <p:bldP spid="34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86411" y="615846"/>
            <a:ext cx="5325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Золотой двуглавый орёл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574868"/>
            <a:ext cx="3215715" cy="35208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344242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1988840"/>
            <a:ext cx="5688111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На запад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На восток 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 smtClean="0">
              <a:solidFill>
                <a:schemeClr val="accent2"/>
              </a:solidFill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На </a:t>
            </a:r>
            <a:r>
              <a:rPr lang="ru-RU" sz="2800" dirty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запад, и на </a:t>
            </a:r>
            <a:r>
              <a:rPr lang="ru-RU" sz="2800" dirty="0" smtClean="0">
                <a:solidFill>
                  <a:schemeClr val="accent2"/>
                </a:solidFill>
                <a:hlinkClick r:id="rId3" action="ppaction://hlinksldjump">
                  <a:snd r:embed="rId4" name="applause.wav"/>
                </a:hlinkClick>
              </a:rPr>
              <a:t>восток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Г.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На север 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67544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548680"/>
            <a:ext cx="4878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itchFamily="66" charset="0"/>
              </a:rPr>
              <a:t>Куда смотрит двуглавый орёл на гербе России?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551656"/>
            <a:ext cx="5091113" cy="532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6108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855788" y="548680"/>
            <a:ext cx="61725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Comic Sans MS" pitchFamily="66" charset="0"/>
              </a:rPr>
              <a:t>Орёл – символ непобедимости и силы. Двуглавый орёл, охраняя государство, смотрит и на запад, и на </a:t>
            </a:r>
            <a:r>
              <a:rPr lang="ru-RU" sz="3200" dirty="0" smtClean="0">
                <a:solidFill>
                  <a:srgbClr val="C00000"/>
                </a:solidFill>
                <a:latin typeface="Comic Sans MS" pitchFamily="66" charset="0"/>
              </a:rPr>
              <a:t>восток!!!</a:t>
            </a:r>
            <a:endParaRPr lang="ru-RU" sz="32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443517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6081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2419726"/>
            <a:ext cx="56881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А. 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Пётр 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Первый</a:t>
            </a:r>
            <a:endParaRPr lang="ru-RU" sz="2800" dirty="0">
              <a:solidFill>
                <a:schemeClr val="accent2"/>
              </a:solidFill>
              <a:hlinkClick r:id="rId3" action="ppaction://hlinksldjump"/>
            </a:endParaRPr>
          </a:p>
          <a:p>
            <a:endParaRPr lang="ru-RU" sz="2800" dirty="0">
              <a:solidFill>
                <a:schemeClr val="accent2"/>
              </a:solidFill>
              <a:hlinkClick r:id="rId3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>Б). </a:t>
            </a:r>
            <a:r>
              <a:rPr lang="ru-RU" sz="2800" dirty="0">
                <a:solidFill>
                  <a:schemeClr val="accent2"/>
                </a:solidFill>
                <a:hlinkClick r:id="rId4" action="ppaction://hlinksldjump">
                  <a:snd r:embed="rId5" name="applause.wav"/>
                </a:hlinkClick>
              </a:rPr>
              <a:t>Георгий Победоносец</a:t>
            </a:r>
            <a:endParaRPr lang="ru-RU" sz="2800" dirty="0">
              <a:solidFill>
                <a:schemeClr val="accent2"/>
              </a:solidFill>
              <a:hlinkClick r:id="rId3" action="ppaction://hlinksldjump"/>
            </a:endParaRPr>
          </a:p>
          <a:p>
            <a:endParaRPr lang="ru-RU" sz="2800" dirty="0">
              <a:solidFill>
                <a:schemeClr val="accent2"/>
              </a:solidFill>
              <a:hlinkClick r:id="rId3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В). 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Просто воин </a:t>
            </a:r>
            <a:endParaRPr lang="ru-RU" sz="2800" dirty="0" smtClean="0">
              <a:solidFill>
                <a:schemeClr val="accent2"/>
              </a:solidFill>
              <a:hlinkClick r:id="rId3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Comic Sans MS" pitchFamily="66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647110"/>
            <a:ext cx="61206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Comic Sans MS" pitchFamily="66" charset="0"/>
              </a:rPr>
              <a:t>Кто изображён на груди </a:t>
            </a:r>
            <a:r>
              <a:rPr lang="ru-RU" sz="2800" dirty="0" smtClean="0">
                <a:latin typeface="Comic Sans MS" pitchFamily="66" charset="0"/>
              </a:rPr>
              <a:t>орла?</a:t>
            </a:r>
            <a:endParaRPr lang="ru-RU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893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551656"/>
            <a:ext cx="5091113" cy="532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82873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56323" y="598036"/>
            <a:ext cx="62150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Всадник - это святой Георгий Победоносец на коне. Копьём всадник поражает дракона, что символизирует победу добра над злом. Святой Георгий издавна был покровителем Москвы – столицей Российской Федерации. Это изображение и стало гербом Москвы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26809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2419726"/>
            <a:ext cx="56881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А.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Щит </a:t>
            </a:r>
            <a:endParaRPr lang="ru-RU" sz="2800" dirty="0">
              <a:solidFill>
                <a:schemeClr val="accent2"/>
              </a:solidFill>
              <a:hlinkClick r:id="rId4" action="ppaction://hlinksldjump"/>
            </a:endParaRPr>
          </a:p>
          <a:p>
            <a:endParaRPr lang="ru-RU" sz="2800" dirty="0" smtClean="0">
              <a:solidFill>
                <a:schemeClr val="accent2"/>
              </a:solidFill>
              <a:hlinkClick r:id="rId5" action="ppaction://hlinksldjump">
                <a:snd r:embed="rId3" name="applause.wav"/>
              </a:hlinkClick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6" action="ppaction://hlinksldjump">
                  <a:snd r:embed="rId3" name="applause.wav"/>
                </a:hlinkClick>
              </a:rPr>
              <a:t>Б). Кольчуга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7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6" action="ppaction://hlinksldjump"/>
              </a:rPr>
              <a:t>В). Шлем</a:t>
            </a:r>
            <a:endParaRPr lang="ru-RU" sz="2800" dirty="0" smtClean="0">
              <a:solidFill>
                <a:schemeClr val="accent2"/>
              </a:solidFill>
              <a:hlinkClick r:id="rId4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Comic Sans MS" pitchFamily="66" charset="0"/>
              </a:rPr>
              <a:t>4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404664"/>
            <a:ext cx="5886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Comic Sans MS" pitchFamily="66" charset="0"/>
              </a:rPr>
              <a:t>Очертание, какого старинного доспеха напоминает герб?</a:t>
            </a:r>
          </a:p>
        </p:txBody>
      </p:sp>
    </p:spTree>
    <p:extLst>
      <p:ext uri="{BB962C8B-B14F-4D97-AF65-F5344CB8AC3E}">
        <p14:creationId xmlns:p14="http://schemas.microsoft.com/office/powerpoint/2010/main" val="185361680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18" y="332656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826053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56465" y="312877"/>
            <a:ext cx="59990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800000"/>
                </a:solidFill>
                <a:latin typeface="Comic Sans MS" pitchFamily="66" charset="0"/>
              </a:rPr>
              <a:t>Щит!!!</a:t>
            </a:r>
            <a:endParaRPr lang="ru-RU" sz="40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3869531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910" l="8060" r="952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728648"/>
            <a:ext cx="31908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25906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2060848"/>
            <a:ext cx="67687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solidFill>
                  <a:srgbClr val="333399"/>
                </a:solidFill>
                <a:hlinkClick r:id="rId2" action="ppaction://hlinksldjump"/>
              </a:rPr>
              <a:t>А. Гимн</a:t>
            </a:r>
            <a:br>
              <a:rPr lang="ru-RU" sz="2800" dirty="0" smtClean="0">
                <a:solidFill>
                  <a:srgbClr val="333399"/>
                </a:solidFill>
                <a:hlinkClick r:id="rId2" action="ppaction://hlinksldjump"/>
              </a:rPr>
            </a:br>
            <a:endParaRPr lang="ru-RU" sz="2800" dirty="0" smtClean="0">
              <a:solidFill>
                <a:srgbClr val="333399"/>
              </a:solidFill>
              <a:hlinkClick r:id="rId2" action="ppaction://hlinksldjump"/>
            </a:endParaRPr>
          </a:p>
          <a:p>
            <a:pPr lvl="0"/>
            <a:r>
              <a:rPr lang="ru-RU" sz="2800" dirty="0" smtClean="0">
                <a:solidFill>
                  <a:srgbClr val="333399"/>
                </a:solidFill>
                <a:hlinkClick r:id="rId2" action="ppaction://hlinksldjump"/>
              </a:rPr>
              <a:t>Б. Герб</a:t>
            </a:r>
            <a:br>
              <a:rPr lang="ru-RU" sz="2800" dirty="0" smtClean="0">
                <a:solidFill>
                  <a:srgbClr val="333399"/>
                </a:solidFill>
                <a:hlinkClick r:id="rId2" action="ppaction://hlinksldjump"/>
              </a:rPr>
            </a:br>
            <a:endParaRPr lang="ru-RU" sz="2800" dirty="0" smtClean="0">
              <a:solidFill>
                <a:srgbClr val="333399"/>
              </a:solidFill>
            </a:endParaRPr>
          </a:p>
          <a:p>
            <a:pPr lvl="0"/>
            <a:r>
              <a:rPr lang="ru-RU" sz="2800" dirty="0" smtClean="0">
                <a:solidFill>
                  <a:srgbClr val="333399"/>
                </a:solidFill>
                <a:hlinkClick r:id="rId3" action="ppaction://hlinksldjump">
                  <a:snd r:embed="rId4" name="applause.wav"/>
                </a:hlinkClick>
              </a:rPr>
              <a:t>В. Флаг</a:t>
            </a:r>
            <a:r>
              <a:rPr lang="ru-RU" sz="2800" dirty="0" smtClean="0">
                <a:solidFill>
                  <a:srgbClr val="333399"/>
                </a:solidFill>
                <a:hlinkClick r:id="rId5" action="ppaction://hlinksldjump"/>
              </a:rPr>
              <a:t/>
            </a:r>
            <a:br>
              <a:rPr lang="ru-RU" sz="2800" dirty="0" smtClean="0">
                <a:solidFill>
                  <a:srgbClr val="333399"/>
                </a:solidFill>
                <a:hlinkClick r:id="rId5" action="ppaction://hlinksldjump"/>
              </a:rPr>
            </a:br>
            <a:endParaRPr lang="ru-RU" sz="2800" dirty="0" smtClean="0">
              <a:solidFill>
                <a:srgbClr val="333399"/>
              </a:solidFill>
            </a:endParaRPr>
          </a:p>
          <a:p>
            <a:pPr lvl="0"/>
            <a:endParaRPr lang="ru-RU" sz="2800" dirty="0">
              <a:solidFill>
                <a:srgbClr val="333399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7664" y="945594"/>
            <a:ext cx="6552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Какой символ нашего государства называют </a:t>
            </a:r>
            <a:r>
              <a:rPr lang="ru-RU" sz="2800" dirty="0" err="1" smtClean="0"/>
              <a:t>триколором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 bwMode="auto">
          <a:xfrm>
            <a:off x="395536" y="548680"/>
            <a:ext cx="936104" cy="873967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1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2419726"/>
            <a:ext cx="56881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А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. Кубик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4" action="ppaction://hlinksldjump">
                <a:snd r:embed="rId3" name="applause.wav"/>
              </a:hlinkClick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5" action="ppaction://hlinksldjump">
                  <a:snd r:embed="rId3" name="applause.wav"/>
                </a:hlinkClick>
              </a:rPr>
              <a:t>Б). </a:t>
            </a:r>
            <a:r>
              <a:rPr lang="ru-RU" sz="2800" dirty="0">
                <a:solidFill>
                  <a:schemeClr val="accent2"/>
                </a:solidFill>
                <a:hlinkClick r:id="rId5" action="ppaction://hlinksldjump">
                  <a:snd r:embed="rId3" name="applause.wav"/>
                </a:hlinkClick>
              </a:rPr>
              <a:t>Матрёшка </a:t>
            </a:r>
            <a:endParaRPr lang="ru-RU" sz="2800" dirty="0">
              <a:solidFill>
                <a:schemeClr val="accent2"/>
              </a:solidFill>
              <a:hlinkClick r:id="rId6" action="ppaction://hlinksldjump">
                <a:snd r:embed="rId3" name="applause.wav"/>
              </a:hlinkClick>
            </a:endParaRPr>
          </a:p>
          <a:p>
            <a:endParaRPr lang="ru-RU" sz="2800" dirty="0">
              <a:solidFill>
                <a:schemeClr val="accent2"/>
              </a:solidFill>
              <a:hlinkClick r:id="rId7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В). Лошадка</a:t>
            </a:r>
            <a:endParaRPr lang="ru-RU" sz="2800" dirty="0" smtClean="0">
              <a:solidFill>
                <a:schemeClr val="accent2"/>
              </a:solidFill>
              <a:hlinkClick r:id="rId8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Comic Sans MS" pitchFamily="66" charset="0"/>
              </a:rPr>
              <a:t>1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1382" y="447055"/>
            <a:ext cx="6271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Comic Sans MS" pitchFamily="66" charset="0"/>
              </a:rPr>
              <a:t>Эта деревянная игрушка популярна во всём мире. Её воспринимают как символ России. </a:t>
            </a:r>
          </a:p>
        </p:txBody>
      </p:sp>
    </p:spTree>
    <p:extLst>
      <p:ext uri="{BB962C8B-B14F-4D97-AF65-F5344CB8AC3E}">
        <p14:creationId xmlns:p14="http://schemas.microsoft.com/office/powerpoint/2010/main" val="77407857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9937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5546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69258" y="1020762"/>
            <a:ext cx="59990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Comic Sans MS" pitchFamily="66" charset="0"/>
              </a:rPr>
              <a:t>Матрёшка!!!</a:t>
            </a:r>
            <a:endParaRPr lang="ru-RU" sz="4000" dirty="0">
              <a:latin typeface="Comic Sans MS" pitchFamily="66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50" b="99875" l="5375" r="954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834" y="1852688"/>
            <a:ext cx="3384376" cy="359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9166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2419726"/>
            <a:ext cx="56881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А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. Сани.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4" action="ppaction://hlinksldjump">
                <a:snd r:embed="rId3" name="applause.wav"/>
              </a:hlinkClick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applause.wav"/>
                </a:hlinkClick>
              </a:rPr>
              <a:t>Б). Четверня.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5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6" action="ppaction://hlinksldjump">
                  <a:snd r:embed="rId3" name="applause.wav"/>
                </a:hlinkClick>
              </a:rPr>
              <a:t>В). Тройка.</a:t>
            </a:r>
            <a:endParaRPr lang="ru-RU" sz="2800" dirty="0" smtClean="0">
              <a:solidFill>
                <a:schemeClr val="accent2"/>
              </a:solidFill>
              <a:hlinkClick r:id="rId7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Comic Sans MS" pitchFamily="66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6176" y="551234"/>
            <a:ext cx="73442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Русская традиционная упряжка, соединяющая коней с санями. Достойный символ России, олицетворяющий русскую удалую и загадочную душу.</a:t>
            </a:r>
          </a:p>
        </p:txBody>
      </p:sp>
    </p:spTree>
    <p:extLst>
      <p:ext uri="{BB962C8B-B14F-4D97-AF65-F5344CB8AC3E}">
        <p14:creationId xmlns:p14="http://schemas.microsoft.com/office/powerpoint/2010/main" val="896714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3" y="692696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7336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69258" y="363821"/>
            <a:ext cx="59990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Comic Sans MS" pitchFamily="66" charset="0"/>
              </a:rPr>
              <a:t>Тройка!!!</a:t>
            </a:r>
            <a:endParaRPr lang="ru-RU" sz="4000" dirty="0"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17032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675" y="1280319"/>
            <a:ext cx="4045248" cy="3438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40338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2419726"/>
            <a:ext cx="56881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.  Утюг.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3" action="ppaction://hlinksldjump">
                <a:snd r:embed="rId4" name="applause.wav"/>
              </a:hlinkClick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5" action="ppaction://hlinksldjump">
                  <a:snd r:embed="rId4" name="applause.wav"/>
                </a:hlinkClick>
              </a:rPr>
              <a:t>Б). Самовар.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6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В). Стол</a:t>
            </a:r>
            <a:endParaRPr lang="ru-RU" sz="2800" dirty="0" smtClean="0">
              <a:solidFill>
                <a:schemeClr val="accent2"/>
              </a:solidFill>
              <a:hlinkClick r:id="rId7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Comic Sans MS" pitchFamily="66" charset="0"/>
              </a:rPr>
              <a:t>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75415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Он вошёл в обиход русского народа в XIX веке. Символ гостеприимного дома и семейного уюта.</a:t>
            </a:r>
          </a:p>
        </p:txBody>
      </p:sp>
    </p:spTree>
    <p:extLst>
      <p:ext uri="{BB962C8B-B14F-4D97-AF65-F5344CB8AC3E}">
        <p14:creationId xmlns:p14="http://schemas.microsoft.com/office/powerpoint/2010/main" val="32460775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9937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49553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059832" y="548680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800000"/>
                </a:solidFill>
                <a:latin typeface="Comic Sans MS" pitchFamily="66" charset="0"/>
              </a:rPr>
              <a:t>Самовар!!!</a:t>
            </a:r>
            <a:endParaRPr lang="ru-RU" sz="4000" dirty="0">
              <a:solidFill>
                <a:srgbClr val="800000"/>
              </a:solidFill>
              <a:latin typeface="Comic Sans MS" pitchFamily="66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333" b="990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628253"/>
            <a:ext cx="3630316" cy="363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18725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476177" y="2419726"/>
            <a:ext cx="568811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А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.  Дуб.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3" action="ppaction://hlinksldjump">
                <a:snd r:embed="rId4" name="applause.wav"/>
              </a:hlinkClick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Б). Клён.</a:t>
            </a:r>
            <a:endParaRPr lang="ru-RU" sz="2800" dirty="0" smtClean="0">
              <a:solidFill>
                <a:schemeClr val="accent2"/>
              </a:solidFill>
            </a:endParaRPr>
          </a:p>
          <a:p>
            <a:endParaRPr lang="ru-RU" sz="2800" dirty="0">
              <a:solidFill>
                <a:schemeClr val="accent2"/>
              </a:solidFill>
              <a:hlinkClick r:id="rId5" action="ppaction://hlinksldjump"/>
            </a:endParaRPr>
          </a:p>
          <a:p>
            <a:r>
              <a:rPr lang="ru-RU" sz="2800" dirty="0" smtClean="0">
                <a:solidFill>
                  <a:schemeClr val="accent2"/>
                </a:solidFill>
                <a:hlinkClick r:id="rId6" action="ppaction://hlinksldjump">
                  <a:snd r:embed="rId4" name="applause.wav"/>
                </a:hlinkClick>
              </a:rPr>
              <a:t>В). Берёза.</a:t>
            </a:r>
            <a:endParaRPr lang="ru-RU" sz="2800" dirty="0" smtClean="0">
              <a:solidFill>
                <a:schemeClr val="accent2"/>
              </a:solidFill>
              <a:hlinkClick r:id="rId7" action="ppaction://hlinksldjump"/>
            </a:endParaRPr>
          </a:p>
        </p:txBody>
      </p:sp>
      <p:sp>
        <p:nvSpPr>
          <p:cNvPr id="2" name="Овал 1"/>
          <p:cNvSpPr/>
          <p:nvPr/>
        </p:nvSpPr>
        <p:spPr bwMode="auto">
          <a:xfrm>
            <a:off x="458207" y="548680"/>
            <a:ext cx="792088" cy="72008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>
                <a:latin typeface="Comic Sans MS" pitchFamily="66" charset="0"/>
              </a:rPr>
              <a:t>4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548680"/>
            <a:ext cx="5742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omic Sans MS" pitchFamily="66" charset="0"/>
              </a:rPr>
              <a:t>Какое дерево считается символом </a:t>
            </a:r>
            <a:r>
              <a:rPr lang="ru-RU" sz="2400" dirty="0">
                <a:latin typeface="Comic Sans MS" pitchFamily="66" charset="0"/>
              </a:rPr>
              <a:t>малой родины, русской </a:t>
            </a:r>
            <a:r>
              <a:rPr lang="ru-RU" sz="2400" dirty="0" smtClean="0">
                <a:latin typeface="Comic Sans MS" pitchFamily="66" charset="0"/>
              </a:rPr>
              <a:t>глубинки?</a:t>
            </a:r>
            <a:endParaRPr lang="ru-RU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1541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33" y="554831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4830"/>
            <a:ext cx="5091113" cy="531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90382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915816" y="539027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Берёза!!!</a:t>
            </a:r>
            <a:endParaRPr lang="ru-RU" sz="40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6889" l="9967" r="97010">
                        <a14:foregroundMark x1="40532" y1="12889" x2="67110" y2="8000"/>
                        <a14:foregroundMark x1="21595" y1="27111" x2="19934" y2="23111"/>
                        <a14:foregroundMark x1="76744" y1="74667" x2="76744" y2="74667"/>
                        <a14:foregroundMark x1="76744" y1="67778" x2="82392" y2="67111"/>
                        <a14:foregroundMark x1="80066" y1="51333" x2="85714" y2="55778"/>
                        <a14:foregroundMark x1="82392" y1="42000" x2="90698" y2="38000"/>
                        <a14:foregroundMark x1="80399" y1="40000" x2="83721" y2="34889"/>
                        <a14:foregroundMark x1="75748" y1="25778" x2="83056" y2="2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37429"/>
            <a:ext cx="2867025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1354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530708" y="702580"/>
            <a:ext cx="24114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</a:rPr>
              <a:t>Флаг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5556" y1="84615" x2="25556" y2="84615"/>
                        <a14:foregroundMark x1="25556" y1="84615" x2="60222" y2="78571"/>
                        <a14:foregroundMark x1="61556" y1="75549" x2="82222" y2="46429"/>
                        <a14:foregroundMark x1="74222" y1="50549" x2="81778" y2="41758"/>
                        <a14:foregroundMark x1="70222" y1="83242" x2="86667" y2="53846"/>
                        <a14:foregroundMark x1="85778" y1="49725" x2="86667" y2="44505"/>
                        <a14:foregroundMark x1="66889" y1="87363" x2="68444" y2="87363"/>
                        <a14:foregroundMark x1="50889" y1="34890" x2="48667" y2="23901"/>
                        <a14:foregroundMark x1="25556" y1="48626" x2="22889" y2="39011"/>
                        <a14:foregroundMark x1="71778" y1="85440" x2="90222" y2="51374"/>
                        <a14:foregroundMark x1="42444" y1="7692" x2="45333" y2="549"/>
                        <a14:foregroundMark x1="11556" y1="16758" x2="8222" y2="16209"/>
                        <a14:foregroundMark x1="82000" y1="57418" x2="89111" y2="50000"/>
                        <a14:foregroundMark x1="83778" y1="68681" x2="86667" y2="66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10" y="3756738"/>
            <a:ext cx="3360926" cy="271861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734" y="1549137"/>
            <a:ext cx="4185414" cy="2781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874713" y="1879491"/>
            <a:ext cx="72263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breeze.wav"/>
                </a:hlinkClick>
              </a:rPr>
              <a:t>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3" name="breeze.wav"/>
                </a:hlinkClick>
              </a:rPr>
              <a:t>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>
                  <a:snd r:embed="rId3" name="breeze.wav"/>
                </a:hlinkClick>
              </a:rPr>
              <a:t>Полька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>
                  <a:snd r:embed="rId4" name="voltage.wav"/>
                </a:hlinkClick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>
                  <a:snd r:embed="rId4" name="voltage.wav"/>
                </a:hlinkClick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5" action="ppaction://hlinksldjump">
                  <a:snd r:embed="rId6" name="applause.wav"/>
                </a:hlinkClick>
              </a:rPr>
              <a:t>Б. </a:t>
            </a:r>
            <a:r>
              <a:rPr lang="ru-RU" sz="2800" dirty="0" smtClean="0">
                <a:solidFill>
                  <a:schemeClr val="accent2"/>
                </a:solidFill>
                <a:hlinkClick r:id="rId5" action="ppaction://hlinksldjump">
                  <a:snd r:embed="rId6" name="applause.wav"/>
                </a:hlinkClick>
              </a:rPr>
              <a:t>Гимн</a:t>
            </a:r>
            <a:r>
              <a:rPr lang="ru-RU" sz="2800" dirty="0">
                <a:solidFill>
                  <a:schemeClr val="accent2"/>
                </a:solidFill>
                <a:hlinkClick r:id="rId5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5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В.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Российская</a:t>
            </a:r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/>
            </a:r>
            <a:br>
              <a:rPr lang="ru-RU" sz="2800" dirty="0">
                <a:solidFill>
                  <a:schemeClr val="accent2"/>
                </a:solidFill>
                <a:hlinkClick r:id="rId2" action="ppaction://hlinksldjump"/>
              </a:rPr>
            </a:br>
            <a:endParaRPr lang="ru-RU" sz="2800" dirty="0">
              <a:solidFill>
                <a:schemeClr val="accent2"/>
              </a:solidFill>
            </a:endParaRPr>
          </a:p>
          <a:p>
            <a:r>
              <a:rPr lang="ru-RU" sz="2800" dirty="0">
                <a:solidFill>
                  <a:schemeClr val="accent2"/>
                </a:solidFill>
                <a:hlinkClick r:id="rId2" action="ppaction://hlinksldjump"/>
              </a:rPr>
              <a:t>Г. </a:t>
            </a:r>
            <a:r>
              <a:rPr lang="ru-RU" sz="2800" dirty="0" smtClean="0">
                <a:solidFill>
                  <a:schemeClr val="accent2"/>
                </a:solidFill>
                <a:hlinkClick r:id="rId2" action="ppaction://hlinksldjump"/>
              </a:rPr>
              <a:t>Катюша</a:t>
            </a:r>
            <a:endParaRPr lang="ru-RU" sz="2800" dirty="0">
              <a:solidFill>
                <a:schemeClr val="accent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3608" y="479668"/>
            <a:ext cx="7956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Как называется торжественная песня, символ государственного единства, исполняемая в особо торжественных случаях? </a:t>
            </a:r>
          </a:p>
        </p:txBody>
      </p:sp>
      <p:sp>
        <p:nvSpPr>
          <p:cNvPr id="3" name="Овал 2"/>
          <p:cNvSpPr/>
          <p:nvPr/>
        </p:nvSpPr>
        <p:spPr bwMode="auto">
          <a:xfrm>
            <a:off x="93634" y="479668"/>
            <a:ext cx="781080" cy="717084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5580063" y="2852738"/>
            <a:ext cx="2520950" cy="1800225"/>
          </a:xfrm>
          <a:prstGeom prst="cloudCallout">
            <a:avLst>
              <a:gd name="adj1" fmla="val -65806"/>
              <a:gd name="adj2" fmla="val -39949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5867400" y="3213100"/>
            <a:ext cx="20326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  <a:hlinkClick r:id="rId2" action="ppaction://hlinksldjump"/>
              </a:rPr>
              <a:t>Подумайте, </a:t>
            </a:r>
          </a:p>
          <a:p>
            <a:r>
              <a:rPr lang="ru-RU" sz="2400" dirty="0" smtClean="0">
                <a:solidFill>
                  <a:schemeClr val="accent2"/>
                </a:solidFill>
                <a:hlinkClick r:id="rId2" action="ppaction://hlinksldjump"/>
              </a:rPr>
              <a:t>Еще!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4468" y1="30556" x2="15319" y2="11111"/>
                        <a14:foregroundMark x1="24681" y1="18651" x2="28936" y2="7540"/>
                        <a14:foregroundMark x1="43830" y1="48016" x2="42553" y2="28968"/>
                        <a14:foregroundMark x1="68085" y1="46032" x2="79149" y2="37302"/>
                        <a14:foregroundMark x1="53191" y1="93254" x2="70213" y2="63889"/>
                        <a14:foregroundMark x1="36170" y1="92460" x2="30638" y2="82540"/>
                        <a14:foregroundMark x1="7234" y1="15476" x2="5106" y2="18254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04038">
            <a:off x="985235" y="617516"/>
            <a:ext cx="4168864" cy="44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0203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671638" y="10207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800">
              <a:solidFill>
                <a:schemeClr val="accent2"/>
              </a:solidFill>
            </a:endParaRPr>
          </a:p>
        </p:txBody>
      </p:sp>
      <p:sp>
        <p:nvSpPr>
          <p:cNvPr id="7175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24750" y="5229225"/>
            <a:ext cx="719138" cy="719138"/>
          </a:xfrm>
          <a:prstGeom prst="actionButtonReturn">
            <a:avLst/>
          </a:prstGeom>
          <a:solidFill>
            <a:srgbClr val="800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99792" y="1272164"/>
            <a:ext cx="33123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Comic Sans MS" pitchFamily="66" charset="0"/>
              </a:rPr>
              <a:t>Гимн!!!</a:t>
            </a:r>
            <a:endParaRPr lang="ru-RU" sz="6000" dirty="0">
              <a:latin typeface="Comic Sans MS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6969">
            <a:off x="755576" y="3068960"/>
            <a:ext cx="3359150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5458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634</Words>
  <Application>Microsoft Office PowerPoint</Application>
  <PresentationFormat>Экран (4:3)</PresentationFormat>
  <Paragraphs>202</Paragraphs>
  <Slides>51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5" baseType="lpstr">
      <vt:lpstr>Arial</vt:lpstr>
      <vt:lpstr>Calibri</vt:lpstr>
      <vt:lpstr>Comic Sans MS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Win10</cp:lastModifiedBy>
  <cp:revision>46</cp:revision>
  <dcterms:created xsi:type="dcterms:W3CDTF">2011-07-23T14:00:30Z</dcterms:created>
  <dcterms:modified xsi:type="dcterms:W3CDTF">2021-04-28T12:32:40Z</dcterms:modified>
</cp:coreProperties>
</file>