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8" r:id="rId2"/>
    <p:sldId id="257" r:id="rId3"/>
    <p:sldId id="259" r:id="rId4"/>
    <p:sldId id="260" r:id="rId5"/>
    <p:sldId id="262" r:id="rId6"/>
    <p:sldId id="261" r:id="rId7"/>
    <p:sldId id="263" r:id="rId8"/>
    <p:sldId id="287" r:id="rId9"/>
    <p:sldId id="288" r:id="rId10"/>
    <p:sldId id="269" r:id="rId11"/>
    <p:sldId id="289" r:id="rId12"/>
    <p:sldId id="290" r:id="rId13"/>
    <p:sldId id="268" r:id="rId14"/>
    <p:sldId id="291" r:id="rId15"/>
    <p:sldId id="292" r:id="rId16"/>
    <p:sldId id="277" r:id="rId17"/>
    <p:sldId id="295" r:id="rId18"/>
    <p:sldId id="296" r:id="rId19"/>
    <p:sldId id="278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272" r:id="rId29"/>
    <p:sldId id="294" r:id="rId30"/>
    <p:sldId id="281" r:id="rId31"/>
    <p:sldId id="306" r:id="rId32"/>
    <p:sldId id="307" r:id="rId33"/>
    <p:sldId id="309" r:id="rId34"/>
    <p:sldId id="310" r:id="rId35"/>
    <p:sldId id="312" r:id="rId36"/>
    <p:sldId id="313" r:id="rId37"/>
    <p:sldId id="315" r:id="rId38"/>
    <p:sldId id="316" r:id="rId39"/>
    <p:sldId id="317" r:id="rId40"/>
    <p:sldId id="318" r:id="rId41"/>
    <p:sldId id="319" r:id="rId42"/>
    <p:sldId id="321" r:id="rId43"/>
    <p:sldId id="322" r:id="rId44"/>
    <p:sldId id="324" r:id="rId45"/>
    <p:sldId id="325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00000"/>
    <a:srgbClr val="FFFF00"/>
    <a:srgbClr val="990000"/>
    <a:srgbClr val="CCCC00"/>
    <a:srgbClr val="CC9900"/>
    <a:srgbClr val="000000"/>
    <a:srgbClr val="DDDDDD"/>
    <a:srgbClr val="EAEAE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60"/>
  </p:normalViewPr>
  <p:slideViewPr>
    <p:cSldViewPr>
      <p:cViewPr varScale="1">
        <p:scale>
          <a:sx n="109" d="100"/>
          <a:sy n="109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C168D-7FB6-4A31-8F69-26236C6D9B75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8A565-4D92-4D2F-B37F-F6C729CA23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8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8A565-4D92-4D2F-B37F-F6C729CA239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21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DB5A2-EAF5-4AEE-9788-CA61C2D479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35BC9-1A30-4A15-A002-B65E07F99C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CB467-1CA9-4CD3-ABD5-D3FC6A8798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F7415-5475-4609-A7A1-2DEC27BFD4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F4E53-9C22-4D0D-ADCD-64202C274E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D884B-B845-4F28-BE5D-777F2328D1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FE94-0186-4E18-99E0-B81276BB2D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28832-EAD7-40C6-960B-1D81086DB3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CA00B-285F-40B5-821D-1BFE85D1EF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A7B8C-A972-4B6E-8174-DE70B64829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BB7F-3587-460C-9A10-215A5C2C4B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05679953-D045-4FA0-A876-E573FC073FE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4.xml"/><Relationship Id="rId3" Type="http://schemas.openxmlformats.org/officeDocument/2006/relationships/slide" Target="slide7.xml"/><Relationship Id="rId7" Type="http://schemas.openxmlformats.org/officeDocument/2006/relationships/slide" Target="slide19.xml"/><Relationship Id="rId12" Type="http://schemas.openxmlformats.org/officeDocument/2006/relationships/slide" Target="slide32.xml"/><Relationship Id="rId17" Type="http://schemas.openxmlformats.org/officeDocument/2006/relationships/slide" Target="slide43.xml"/><Relationship Id="rId2" Type="http://schemas.openxmlformats.org/officeDocument/2006/relationships/slide" Target="slide4.xml"/><Relationship Id="rId16" Type="http://schemas.openxmlformats.org/officeDocument/2006/relationships/slide" Target="slide4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30.xml"/><Relationship Id="rId5" Type="http://schemas.openxmlformats.org/officeDocument/2006/relationships/slide" Target="slide13.xml"/><Relationship Id="rId15" Type="http://schemas.openxmlformats.org/officeDocument/2006/relationships/slide" Target="slide38.xml"/><Relationship Id="rId10" Type="http://schemas.openxmlformats.org/officeDocument/2006/relationships/slide" Target="slide28.xml"/><Relationship Id="rId4" Type="http://schemas.openxmlformats.org/officeDocument/2006/relationships/slide" Target="slide10.xml"/><Relationship Id="rId9" Type="http://schemas.openxmlformats.org/officeDocument/2006/relationships/slide" Target="slide25.xml"/><Relationship Id="rId14" Type="http://schemas.openxmlformats.org/officeDocument/2006/relationships/slide" Target="slide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32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0.xml"/><Relationship Id="rId5" Type="http://schemas.openxmlformats.org/officeDocument/2006/relationships/slide" Target="slide35.xml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5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4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" Target="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1419" y="5517232"/>
            <a:ext cx="6173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Воспитатель: Леонова Анастасия Сергеевна, МБДОУ №92 «Веснушка»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936" y="2104403"/>
            <a:ext cx="943977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Игра-викторина 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«Умники и умницы города Сургута»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491880" y="1772816"/>
            <a:ext cx="309634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</a:rPr>
              <a:t/>
            </a:r>
            <a:br>
              <a:rPr lang="ru-RU" sz="2800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  <a:t>А. </a:t>
            </a: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  <a:t>Хорёк</a:t>
            </a:r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  <a:t/>
            </a:r>
            <a:b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</a:br>
            <a:endParaRPr lang="ru-RU" sz="3600" dirty="0">
              <a:solidFill>
                <a:schemeClr val="accent2"/>
              </a:solidFill>
              <a:latin typeface="Comic Sans MS" pitchFamily="66" charset="0"/>
              <a:hlinkClick r:id="rId2" action="ppaction://hlinksldjump"/>
            </a:endParaRPr>
          </a:p>
          <a:p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3" action="ppaction://hlinksldjump">
                  <a:snd r:embed="rId4" name="applause.wav"/>
                </a:hlinkClick>
              </a:rPr>
              <a:t>Б. </a:t>
            </a: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  <a:hlinkClick r:id="rId3" action="ppaction://hlinksldjump">
                  <a:snd r:embed="rId4" name="applause.wav"/>
                </a:hlinkClick>
              </a:rPr>
              <a:t>Лисица</a:t>
            </a:r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3" action="ppaction://hlinksldjump">
                  <a:snd r:embed="rId4" name="applause.wav"/>
                </a:hlinkClick>
              </a:rPr>
              <a:t/>
            </a:r>
            <a:b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3" action="ppaction://hlinksldjump">
                  <a:snd r:embed="rId4" name="applause.wav"/>
                </a:hlinkClick>
              </a:rPr>
            </a:br>
            <a:endParaRPr lang="ru-RU" sz="3600" dirty="0">
              <a:solidFill>
                <a:schemeClr val="accent2"/>
              </a:solidFill>
              <a:latin typeface="Comic Sans MS" pitchFamily="66" charset="0"/>
            </a:endParaRPr>
          </a:p>
          <a:p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  <a:t>В. </a:t>
            </a: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  <a:hlinkClick r:id="rId2" action="ppaction://hlinksldjump"/>
              </a:rPr>
              <a:t>Медведь </a:t>
            </a:r>
            <a: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>
                  <a:snd r:embed="rId4" name="applause.wav"/>
                </a:hlinkClick>
              </a:rPr>
              <a:t/>
            </a:r>
            <a:br>
              <a:rPr lang="ru-RU" sz="3600" dirty="0">
                <a:solidFill>
                  <a:schemeClr val="accent2"/>
                </a:solidFill>
                <a:latin typeface="Comic Sans MS" pitchFamily="66" charset="0"/>
                <a:hlinkClick r:id="rId2" action="ppaction://hlinksldjump">
                  <a:snd r:embed="rId4" name="applause.wav"/>
                </a:hlinkClick>
              </a:rPr>
            </a:br>
            <a:endParaRPr lang="ru-RU" sz="36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323528" y="404664"/>
            <a:ext cx="648072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795295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Какой зверь изображен на гербе города Сургута?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6676">
            <a:off x="511039" y="566206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2338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39875"/>
            <a:ext cx="3905250" cy="2596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8829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926869" y="2924944"/>
            <a:ext cx="712946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2003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>Б. 2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/>
              </a:rPr>
              <a:t>018</a:t>
            </a:r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4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/>
              </a:rPr>
              <a:t>2011</a:t>
            </a: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154894" y="344675"/>
            <a:ext cx="792088" cy="7441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552464"/>
            <a:ext cx="69791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8000"/>
                </a:solidFill>
                <a:latin typeface="Comic Sans MS" pitchFamily="66" charset="0"/>
              </a:rPr>
              <a:t>В каком году был утверждён современный герб города Сургута?</a:t>
            </a:r>
            <a:endParaRPr lang="ru-RU" sz="4000" dirty="0">
              <a:solidFill>
                <a:srgbClr val="008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6" y="749333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0274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99792" y="772487"/>
            <a:ext cx="59766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Герб Сургута  </a:t>
            </a:r>
            <a:r>
              <a:rPr lang="ru-RU" sz="6000" b="0" dirty="0">
                <a:solidFill>
                  <a:srgbClr val="008000"/>
                </a:solidFill>
                <a:latin typeface="arial"/>
              </a:rPr>
              <a:t>Утвержден 20 ноября 2003 года</a:t>
            </a:r>
            <a:r>
              <a:rPr lang="ru-RU" sz="6000" dirty="0" smtClean="0">
                <a:solidFill>
                  <a:srgbClr val="008000"/>
                </a:solidFill>
                <a:latin typeface="Comic Sans MS" pitchFamily="66" charset="0"/>
              </a:rPr>
              <a:t> </a:t>
            </a:r>
            <a:endParaRPr lang="ru-RU" sz="60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3869531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399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151" y="2780928"/>
            <a:ext cx="69167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40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Пим</a:t>
            </a:r>
            <a:endParaRPr lang="ru-RU" sz="4000" dirty="0" smtClean="0">
              <a:solidFill>
                <a:schemeClr val="accent2"/>
              </a:solidFill>
            </a:endParaRPr>
          </a:p>
          <a:p>
            <a:endParaRPr lang="ru-RU" sz="4000" dirty="0">
              <a:solidFill>
                <a:schemeClr val="accent2"/>
              </a:solidFill>
            </a:endParaRPr>
          </a:p>
          <a:p>
            <a:r>
              <a:rPr lang="ru-RU" sz="40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Замятина</a:t>
            </a:r>
            <a:endParaRPr lang="ru-RU" sz="4000" dirty="0" smtClean="0">
              <a:solidFill>
                <a:schemeClr val="accent2"/>
              </a:solidFill>
            </a:endParaRPr>
          </a:p>
          <a:p>
            <a:endParaRPr lang="ru-RU" sz="4000" dirty="0">
              <a:solidFill>
                <a:schemeClr val="accent2"/>
              </a:solidFill>
            </a:endParaRPr>
          </a:p>
          <a:p>
            <a:r>
              <a:rPr lang="ru-RU" sz="40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</a:t>
            </a:r>
            <a:r>
              <a:rPr lang="ru-RU" sz="40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. </a:t>
            </a:r>
            <a:r>
              <a:rPr lang="ru-RU" sz="40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Обь</a:t>
            </a:r>
            <a:r>
              <a:rPr lang="ru-RU" sz="4000" dirty="0">
                <a:solidFill>
                  <a:schemeClr val="accent2"/>
                </a:solidFill>
              </a:rPr>
              <a:t/>
            </a:r>
            <a:br>
              <a:rPr lang="ru-RU" sz="4000" dirty="0">
                <a:solidFill>
                  <a:schemeClr val="accent2"/>
                </a:solidFill>
              </a:rPr>
            </a:b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395536" y="548680"/>
            <a:ext cx="720080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551097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Через какую реку построен большой </a:t>
            </a:r>
            <a:r>
              <a:rPr lang="ru-RU" sz="4000" dirty="0" err="1">
                <a:solidFill>
                  <a:srgbClr val="008000"/>
                </a:solidFill>
                <a:latin typeface="Comic Sans MS" pitchFamily="66" charset="0"/>
              </a:rPr>
              <a:t>сургутский</a:t>
            </a:r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 мост?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" y="75479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1739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52" y="3869531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20763"/>
            <a:ext cx="5711681" cy="3613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05277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707904" y="2276872"/>
            <a:ext cx="511256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А. Памятник трём богатырям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 smtClean="0">
              <a:solidFill>
                <a:schemeClr val="accent2"/>
              </a:solidFill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Б. Памятник </a:t>
            </a:r>
            <a:r>
              <a:rPr lang="ru-RU" sz="2800" dirty="0" err="1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снователям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 города Сургута 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Памятник Завоевателям города Сургута </a:t>
            </a:r>
          </a:p>
          <a:p>
            <a:endParaRPr lang="ru-RU" sz="2800" dirty="0">
              <a:solidFill>
                <a:schemeClr val="accent2"/>
              </a:solidFill>
              <a:hlinkClick r:id="rId2" action="ppaction://hlinksldjump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251520" y="162899"/>
            <a:ext cx="812665" cy="64807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75856" y="62068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8000"/>
                </a:solidFill>
                <a:latin typeface="Comic Sans MS" pitchFamily="66" charset="0"/>
              </a:rPr>
              <a:t>Как называется этот памятник? </a:t>
            </a:r>
            <a:endParaRPr lang="ru-RU" sz="36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289185"/>
            <a:ext cx="3669610" cy="5360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927850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115616" y="548680"/>
            <a:ext cx="7413987" cy="57554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3200" dirty="0"/>
              <a:t>Правила игры:</a:t>
            </a:r>
          </a:p>
          <a:p>
            <a:pPr marL="342900" indent="-342900">
              <a:buFontTx/>
              <a:buAutoNum type="arabicPeriod"/>
            </a:pPr>
            <a:r>
              <a:rPr lang="ru-RU" sz="2400" dirty="0">
                <a:solidFill>
                  <a:srgbClr val="008000"/>
                </a:solidFill>
              </a:rPr>
              <a:t>Кнопка            - начало игры     </a:t>
            </a:r>
            <a:r>
              <a:rPr lang="ru-RU" sz="2400" dirty="0" smtClean="0">
                <a:solidFill>
                  <a:srgbClr val="008000"/>
                </a:solidFill>
              </a:rPr>
              <a:t>               </a:t>
            </a:r>
            <a:endParaRPr lang="ru-RU" sz="2400" dirty="0">
              <a:solidFill>
                <a:srgbClr val="00800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400" dirty="0">
                <a:solidFill>
                  <a:srgbClr val="008000"/>
                </a:solidFill>
              </a:rPr>
              <a:t> Выбери </a:t>
            </a:r>
            <a:r>
              <a:rPr lang="ru-RU" sz="2400" dirty="0" smtClean="0">
                <a:solidFill>
                  <a:srgbClr val="008000"/>
                </a:solidFill>
              </a:rPr>
              <a:t>категорию</a:t>
            </a:r>
            <a:endParaRPr lang="ru-RU" sz="2400" dirty="0">
              <a:solidFill>
                <a:srgbClr val="008000"/>
              </a:solidFill>
            </a:endParaRPr>
          </a:p>
          <a:p>
            <a:pPr marL="342900" indent="-342900"/>
            <a:endParaRPr lang="en-US" sz="2400" dirty="0">
              <a:solidFill>
                <a:srgbClr val="008000"/>
              </a:solidFill>
            </a:endParaRPr>
          </a:p>
          <a:p>
            <a:pPr marL="342900" indent="-342900"/>
            <a:r>
              <a:rPr lang="ru-RU" sz="2400" dirty="0">
                <a:solidFill>
                  <a:srgbClr val="008000"/>
                </a:solidFill>
              </a:rPr>
              <a:t>3. На кнопках </a:t>
            </a:r>
            <a:r>
              <a:rPr lang="en-US" sz="2400" dirty="0">
                <a:solidFill>
                  <a:srgbClr val="008000"/>
                </a:solidFill>
              </a:rPr>
              <a:t>               </a:t>
            </a:r>
            <a:r>
              <a:rPr lang="ru-RU" sz="2400" dirty="0">
                <a:solidFill>
                  <a:srgbClr val="008000"/>
                </a:solidFill>
              </a:rPr>
              <a:t>дано количество баллов, которое ты получишь за правильный ответ</a:t>
            </a:r>
          </a:p>
          <a:p>
            <a:pPr marL="342900" indent="-342900"/>
            <a:r>
              <a:rPr lang="ru-RU" sz="2400" dirty="0">
                <a:solidFill>
                  <a:srgbClr val="008000"/>
                </a:solidFill>
              </a:rPr>
              <a:t>4. Нажав кнопку, ты попадёшь на страницу с выбранным вопросом</a:t>
            </a:r>
          </a:p>
          <a:p>
            <a:pPr marL="342900" indent="-342900"/>
            <a:r>
              <a:rPr lang="ru-RU" sz="2400" dirty="0">
                <a:solidFill>
                  <a:srgbClr val="008000"/>
                </a:solidFill>
              </a:rPr>
              <a:t>5. В</a:t>
            </a:r>
            <a:r>
              <a:rPr lang="ru-RU" sz="2400" dirty="0" smtClean="0">
                <a:solidFill>
                  <a:srgbClr val="008000"/>
                </a:solidFill>
              </a:rPr>
              <a:t>ыбираешь </a:t>
            </a:r>
            <a:r>
              <a:rPr lang="ru-RU" sz="2400" dirty="0">
                <a:solidFill>
                  <a:srgbClr val="008000"/>
                </a:solidFill>
              </a:rPr>
              <a:t>правильный ответ</a:t>
            </a:r>
          </a:p>
          <a:p>
            <a:pPr marL="342900" indent="-342900"/>
            <a:r>
              <a:rPr lang="ru-RU" sz="2400" dirty="0">
                <a:solidFill>
                  <a:srgbClr val="008000"/>
                </a:solidFill>
              </a:rPr>
              <a:t>6. Если ответ не верен, нажми н</a:t>
            </a:r>
            <a:r>
              <a:rPr lang="ru-RU" sz="2400" dirty="0">
                <a:solidFill>
                  <a:schemeClr val="accent2"/>
                </a:solidFill>
              </a:rPr>
              <a:t>а </a:t>
            </a:r>
            <a:r>
              <a:rPr lang="ru-RU" sz="2400" dirty="0" smtClean="0">
                <a:solidFill>
                  <a:srgbClr val="FF0000"/>
                </a:solidFill>
              </a:rPr>
              <a:t>замечание «Подумай ещё»</a:t>
            </a:r>
          </a:p>
          <a:p>
            <a:pPr marL="342900" indent="-342900"/>
            <a:r>
              <a:rPr lang="ru-RU" sz="2400" dirty="0" smtClean="0">
                <a:solidFill>
                  <a:schemeClr val="accent2"/>
                </a:solidFill>
              </a:rPr>
              <a:t> </a:t>
            </a:r>
          </a:p>
          <a:p>
            <a:pPr marL="342900" indent="-342900"/>
            <a:r>
              <a:rPr lang="ru-RU" sz="2400" dirty="0" smtClean="0">
                <a:solidFill>
                  <a:srgbClr val="008000"/>
                </a:solidFill>
              </a:rPr>
              <a:t>7</a:t>
            </a:r>
            <a:r>
              <a:rPr lang="ru-RU" sz="2400" dirty="0">
                <a:solidFill>
                  <a:srgbClr val="008000"/>
                </a:solidFill>
              </a:rPr>
              <a:t>. Кнопка </a:t>
            </a:r>
            <a:r>
              <a:rPr lang="ru-RU" sz="2400" dirty="0" smtClean="0">
                <a:solidFill>
                  <a:srgbClr val="008000"/>
                </a:solidFill>
              </a:rPr>
              <a:t>           вернёт </a:t>
            </a:r>
            <a:r>
              <a:rPr lang="ru-RU" sz="2400" dirty="0">
                <a:solidFill>
                  <a:srgbClr val="008000"/>
                </a:solidFill>
              </a:rPr>
              <a:t>тебя к вопросам </a:t>
            </a:r>
            <a:r>
              <a:rPr lang="ru-RU" sz="2400" dirty="0" smtClean="0">
                <a:solidFill>
                  <a:srgbClr val="008000"/>
                </a:solidFill>
              </a:rPr>
              <a:t>викторины</a:t>
            </a:r>
            <a:endParaRPr lang="ru-RU" sz="2400" dirty="0">
              <a:solidFill>
                <a:schemeClr val="accent2"/>
              </a:solidFill>
            </a:endParaRPr>
          </a:p>
          <a:p>
            <a:pPr marL="342900" indent="-342900"/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308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67016" y="5028046"/>
            <a:ext cx="720725" cy="504825"/>
          </a:xfrm>
          <a:prstGeom prst="actionButtonReturn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635375" y="5516563"/>
            <a:ext cx="1882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Удачи!</a:t>
            </a:r>
          </a:p>
        </p:txBody>
      </p:sp>
      <p:sp>
        <p:nvSpPr>
          <p:cNvPr id="3085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47775" y="1046216"/>
            <a:ext cx="428081" cy="513102"/>
          </a:xfrm>
          <a:prstGeom prst="actionButtonForwardNex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8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91227" y="5979458"/>
            <a:ext cx="647700" cy="649288"/>
          </a:xfrm>
          <a:prstGeom prst="actionButtonForwardNex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87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87741" y="1952923"/>
            <a:ext cx="644725" cy="576114"/>
          </a:xfrm>
          <a:prstGeom prst="actionButtonBlank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70" y="970329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8027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615498"/>
            <a:ext cx="44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Памятник основателям города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04585"/>
            <a:ext cx="2580456" cy="3771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024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403648" y="2996952"/>
            <a:ext cx="82603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А. Памятник нефти</a:t>
            </a: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Б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. Памятный обелиск </a:t>
            </a:r>
            <a:r>
              <a:rPr lang="ru-RU" sz="2800" dirty="0" err="1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Сургутянам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 </a:t>
            </a:r>
            <a:endParaRPr lang="ru-RU" sz="2800" dirty="0" smtClean="0">
              <a:solidFill>
                <a:schemeClr val="accent2"/>
              </a:solidFill>
              <a:hlinkClick r:id="rId2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Памятник Гоголю 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539552" y="651698"/>
            <a:ext cx="576064" cy="68907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9767" y="651698"/>
            <a:ext cx="588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8000"/>
                </a:solidFill>
                <a:latin typeface="Comic Sans MS" pitchFamily="66" charset="0"/>
              </a:rPr>
              <a:t>Какая </a:t>
            </a:r>
            <a:r>
              <a:rPr lang="ru-RU" sz="3600" dirty="0">
                <a:solidFill>
                  <a:srgbClr val="008000"/>
                </a:solidFill>
                <a:latin typeface="Comic Sans MS" pitchFamily="66" charset="0"/>
              </a:rPr>
              <a:t>из перечисленных достопримечательностей </a:t>
            </a:r>
            <a:r>
              <a:rPr lang="ru-RU" sz="3600" dirty="0" smtClean="0">
                <a:solidFill>
                  <a:srgbClr val="008000"/>
                </a:solidFill>
                <a:latin typeface="Comic Sans MS" pitchFamily="66" charset="0"/>
              </a:rPr>
              <a:t>существует в Сургуте</a:t>
            </a:r>
            <a:r>
              <a:rPr lang="ru-RU" sz="3600" dirty="0">
                <a:solidFill>
                  <a:srgbClr val="008000"/>
                </a:solidFill>
                <a:latin typeface="Comic Sans MS" pitchFamily="66" charset="0"/>
              </a:rPr>
              <a:t>?</a:t>
            </a:r>
          </a:p>
          <a:p>
            <a:pPr algn="ctr"/>
            <a:r>
              <a:rPr lang="ru-RU" sz="3600" b="0" dirty="0">
                <a:solidFill>
                  <a:srgbClr val="008000"/>
                </a:solidFill>
                <a:latin typeface="Comic Sans MS" pitchFamily="66" charset="0"/>
              </a:rPr>
              <a:t/>
            </a:r>
            <a:br>
              <a:rPr lang="ru-RU" sz="3600" b="0" dirty="0">
                <a:solidFill>
                  <a:srgbClr val="008000"/>
                </a:solidFill>
                <a:latin typeface="Comic Sans MS" pitchFamily="66" charset="0"/>
              </a:rPr>
            </a:br>
            <a:endParaRPr lang="ru-RU" sz="3600" dirty="0">
              <a:solidFill>
                <a:srgbClr val="008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588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483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0396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49833" y="5805264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05" y="4229100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3084" y="1280319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8000"/>
                </a:solidFill>
                <a:latin typeface="Comic Sans MS" pitchFamily="66" charset="0"/>
              </a:rPr>
              <a:t> </a:t>
            </a:r>
            <a:endParaRPr lang="ru-RU" sz="24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3084" y="957153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Памятный обелиск </a:t>
            </a:r>
            <a:r>
              <a:rPr lang="ru-RU" sz="2800" dirty="0" err="1">
                <a:solidFill>
                  <a:srgbClr val="008000"/>
                </a:solidFill>
                <a:latin typeface="Comic Sans MS" pitchFamily="66" charset="0"/>
              </a:rPr>
              <a:t>сургутянам</a:t>
            </a:r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, ушедшим на фронт в 1941-1945 гг.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69226"/>
            <a:ext cx="4801966" cy="291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38384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 bwMode="auto">
          <a:xfrm>
            <a:off x="539552" y="651698"/>
            <a:ext cx="576064" cy="68907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Comic Sans MS" pitchFamily="66" charset="0"/>
              </a:rPr>
              <a:t>4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5122" name="Picture 2" descr="ÐÐ°ÑÑÐ¸Ð½ÐºÐ¸ Ð¿Ð¾ Ð·Ð°Ð¿ÑÐ¾ÑÑ Ð¿Ð°Ð¼ÑÑÐ½Ð¸Ðº Ð¿ÑÑÐºÐ¸Ð½Ñ Ð² ÑÑÑÐ³ÑÑ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40768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29636" y="28595"/>
            <a:ext cx="62987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8000"/>
                </a:solidFill>
                <a:latin typeface="Comic Sans MS" pitchFamily="66" charset="0"/>
              </a:rPr>
              <a:t>Какому поэту  установлен этот  памятник? </a:t>
            </a:r>
            <a:endParaRPr lang="ru-RU" sz="40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768" y="2798940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3" action="ppaction://hlinksldjump"/>
              </a:rPr>
              <a:t>А. </a:t>
            </a:r>
            <a:r>
              <a:rPr lang="ru-RU" sz="2400" u="sng" dirty="0" err="1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3" action="ppaction://hlinksldjump"/>
              </a:rPr>
              <a:t>С.А.Есенину</a:t>
            </a:r>
            <a:endParaRPr lang="ru-RU" sz="2400" u="sng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2400" u="sng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3" action="ppaction://hlinksldjump"/>
              </a:rPr>
              <a:t>Б. </a:t>
            </a:r>
            <a:r>
              <a:rPr lang="ru-RU" sz="2400" u="sng" dirty="0" err="1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3" action="ppaction://hlinksldjump"/>
              </a:rPr>
              <a:t>Ф.И.Тютчеву</a:t>
            </a:r>
            <a:endParaRPr lang="ru-RU" sz="2400" u="sng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2400" u="sng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4" action="ppaction://hlinksldjump">
                  <a:snd r:embed="rId5" name="applause.wav"/>
                </a:hlinkClick>
              </a:rPr>
              <a:t>В. </a:t>
            </a:r>
            <a:r>
              <a:rPr lang="ru-RU" sz="2400" u="sng" dirty="0" err="1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4" action="ppaction://hlinksldjump">
                  <a:snd r:embed="rId5" name="applause.wav"/>
                </a:hlinkClick>
              </a:rPr>
              <a:t>А.С.Пушкину</a:t>
            </a:r>
            <a:r>
              <a:rPr lang="ru-RU" sz="2400" u="sng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hlinkClick r:id="rId4" action="ppaction://hlinksldjump">
                  <a:snd r:embed="rId5" name="applause.wav"/>
                </a:hlinkClick>
              </a:rPr>
              <a:t> </a:t>
            </a:r>
            <a:endParaRPr lang="ru-RU" sz="2400" u="sng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742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68642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48680"/>
            <a:ext cx="748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8000"/>
                </a:solidFill>
                <a:latin typeface="Comic Sans MS" pitchFamily="66" charset="0"/>
              </a:rPr>
              <a:t>23 октября 2001 года был установлен памятник А. С. Пушкину. На нем изображен сам поэт и парящая над ним муза</a:t>
            </a:r>
            <a:r>
              <a:rPr lang="ru-RU" sz="2400" dirty="0" smtClean="0">
                <a:solidFill>
                  <a:srgbClr val="008000"/>
                </a:solidFill>
                <a:latin typeface="Comic Sans MS" pitchFamily="66" charset="0"/>
              </a:rPr>
              <a:t>.</a:t>
            </a:r>
            <a:endParaRPr lang="ru-RU" sz="24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2850629" cy="4396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78296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 bwMode="auto">
          <a:xfrm>
            <a:off x="539552" y="480963"/>
            <a:ext cx="648072" cy="68948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Comic Sans MS" pitchFamily="66" charset="0"/>
              </a:rPr>
              <a:t>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692696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Кто на ветке шишки грыз</a:t>
            </a:r>
          </a:p>
          <a:p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И бросал объедки вниз?</a:t>
            </a:r>
          </a:p>
          <a:p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Кто по елкам ловко скачет</a:t>
            </a:r>
          </a:p>
          <a:p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И взлетает на дубы?</a:t>
            </a:r>
          </a:p>
          <a:p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Кто в дупле орехи прячет,</a:t>
            </a:r>
          </a:p>
          <a:p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Сушит на зиму грибы?</a:t>
            </a:r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2771800" y="5589240"/>
            <a:ext cx="324086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ответ 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17" y="1114766"/>
            <a:ext cx="7206770" cy="4782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58861" y="46843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Белка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007" y="5885099"/>
            <a:ext cx="828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3993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235287"/>
            <a:ext cx="1151732" cy="1042988"/>
          </a:xfrm>
          <a:prstGeom prst="actionButtonBlank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1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12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235287"/>
            <a:ext cx="1042987" cy="1042988"/>
          </a:xfrm>
          <a:prstGeom prst="actionButtonBlank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2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127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47680" y="243105"/>
            <a:ext cx="1042988" cy="1042988"/>
          </a:xfrm>
          <a:prstGeom prst="actionButtonBlank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3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128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12449" y="235287"/>
            <a:ext cx="1042988" cy="1042988"/>
          </a:xfrm>
          <a:prstGeom prst="actionButtonBlank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4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0" name="Управляющая кнопка: домой 19">
            <a:hlinkClick r:id="" action="ppaction://hlinkshowjump?jump=endshow" highlightClick="1"/>
          </p:cNvPr>
          <p:cNvSpPr/>
          <p:nvPr/>
        </p:nvSpPr>
        <p:spPr bwMode="auto">
          <a:xfrm>
            <a:off x="8244408" y="6093296"/>
            <a:ext cx="714380" cy="642942"/>
          </a:xfrm>
          <a:prstGeom prst="actionButtonHom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98232" y="4847538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29" name="Овал 28"/>
          <p:cNvSpPr/>
          <p:nvPr/>
        </p:nvSpPr>
        <p:spPr bwMode="auto">
          <a:xfrm>
            <a:off x="107504" y="260648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 smtClean="0">
              <a:solidFill>
                <a:srgbClr val="800000"/>
              </a:solidFill>
              <a:latin typeface="Comic Sans MS" pitchFamily="66" charset="0"/>
            </a:endParaRPr>
          </a:p>
          <a:p>
            <a:pPr algn="ctr"/>
            <a:r>
              <a:rPr lang="ru-RU" dirty="0" smtClean="0">
                <a:solidFill>
                  <a:srgbClr val="800000"/>
                </a:solidFill>
                <a:latin typeface="Comic Sans MS" pitchFamily="66" charset="0"/>
              </a:rPr>
              <a:t>Символика </a:t>
            </a:r>
            <a:endParaRPr lang="ru-RU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30" name="Овал 29"/>
          <p:cNvSpPr/>
          <p:nvPr/>
        </p:nvSpPr>
        <p:spPr bwMode="auto">
          <a:xfrm>
            <a:off x="135328" y="3242664"/>
            <a:ext cx="2149201" cy="1344661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>
                <a:solidFill>
                  <a:srgbClr val="800000"/>
                </a:solidFill>
                <a:latin typeface="Comic Sans MS" pitchFamily="66" charset="0"/>
              </a:rPr>
              <a:t>Природа и животный мир </a:t>
            </a:r>
            <a:endParaRPr lang="ru-RU" dirty="0">
              <a:solidFill>
                <a:srgbClr val="800000"/>
              </a:solidFill>
              <a:latin typeface="Comic Sans MS" pitchFamily="66" charset="0"/>
            </a:endParaRPr>
          </a:p>
          <a:p>
            <a:pPr algn="ctr"/>
            <a:endParaRPr lang="ru-RU" dirty="0" smtClean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32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1743437"/>
            <a:ext cx="1151732" cy="1042988"/>
          </a:xfrm>
          <a:prstGeom prst="actionButtonBlank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3" name="AutoShape 6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1743437"/>
            <a:ext cx="1042987" cy="1042988"/>
          </a:xfrm>
          <a:prstGeom prst="actionButtonBlank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4" name="AutoShape 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56420" y="1743437"/>
            <a:ext cx="1042988" cy="1042988"/>
          </a:xfrm>
          <a:prstGeom prst="actionButtonBlank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5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12449" y="1743437"/>
            <a:ext cx="1042988" cy="1042988"/>
          </a:xfrm>
          <a:prstGeom prst="actionButtonBlank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7" name="AutoShape 5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45191" y="3242664"/>
            <a:ext cx="1151732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8" name="AutoShape 6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63386" y="3242664"/>
            <a:ext cx="1042987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9" name="AutoShape 7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83239" y="3242664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0" name="AutoShape 8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00261" y="3242664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 bwMode="auto">
          <a:xfrm>
            <a:off x="0" y="1743437"/>
            <a:ext cx="2284529" cy="125351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solidFill>
                  <a:srgbClr val="800000"/>
                </a:solidFill>
                <a:latin typeface="Comic Sans MS" pitchFamily="66" charset="0"/>
              </a:rPr>
              <a:t>Достопримечательности  </a:t>
            </a:r>
            <a:endParaRPr lang="ru-RU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48" name="AutoShape 5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4760300"/>
            <a:ext cx="1151732" cy="1042988"/>
          </a:xfrm>
          <a:prstGeom prst="actionButtonBlank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1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9" name="AutoShape 6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8" y="4760300"/>
            <a:ext cx="1042987" cy="1042988"/>
          </a:xfrm>
          <a:prstGeom prst="actionButtonBlank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2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0" name="AutoShape 7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56420" y="4760300"/>
            <a:ext cx="1042988" cy="1042988"/>
          </a:xfrm>
          <a:prstGeom prst="actionButtonBlank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3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1" name="AutoShape 8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12449" y="4760300"/>
            <a:ext cx="1042988" cy="1042988"/>
          </a:xfrm>
          <a:prstGeom prst="actionButtonBlank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4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877" y="525636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Кот в мешке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67544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908719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Она ведь севера царица,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Вкусна, красна, ну, просто класс,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Зимой холодной пригодится,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Баланс веществ поддержит в </a:t>
            </a:r>
            <a:r>
              <a:rPr lang="ru-RU" sz="3200" dirty="0" smtClean="0">
                <a:solidFill>
                  <a:srgbClr val="008000"/>
                </a:solidFill>
                <a:latin typeface="Comic Sans MS" pitchFamily="66" charset="0"/>
              </a:rPr>
              <a:t>нас.</a:t>
            </a:r>
            <a:endParaRPr lang="ru-RU" sz="3200" i="0" dirty="0">
              <a:solidFill>
                <a:srgbClr val="008000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5519393"/>
            <a:ext cx="295232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  <a:hlinkClick r:id="rId2" action="ppaction://hlinksldjump"/>
              </a:rPr>
              <a:t>ОТВЕТ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47864" y="100699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Брусника!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41" y="1988840"/>
            <a:ext cx="5536109" cy="3383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6081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54868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Он растёт у нас в Сибири,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самый лучший хвойник в мире.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Шишек урожай хороший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собирают в день погожий.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Шишки и орешки эти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любят взрослые и дети.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Как же он красив и щедр</a:t>
            </a:r>
          </a:p>
          <a:p>
            <a:r>
              <a:rPr lang="ru-RU" sz="2800" dirty="0">
                <a:solidFill>
                  <a:srgbClr val="008000"/>
                </a:solidFill>
                <a:latin typeface="Comic Sans MS" pitchFamily="66" charset="0"/>
              </a:rPr>
              <a:t>Великан известный.</a:t>
            </a:r>
            <a:r>
              <a:rPr lang="ru-RU" dirty="0">
                <a:solidFill>
                  <a:srgbClr val="008000"/>
                </a:solidFill>
                <a:latin typeface="Arial"/>
              </a:rPr>
              <a:t> </a:t>
            </a:r>
            <a:endParaRPr lang="ru-RU" i="0" dirty="0">
              <a:solidFill>
                <a:srgbClr val="008000"/>
              </a:solidFill>
              <a:effectLst/>
              <a:latin typeface="Arial"/>
            </a:endParaRPr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3059832" y="5949280"/>
            <a:ext cx="2952328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ОТВЕТ</a:t>
            </a:r>
            <a:endParaRPr lang="ru-RU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893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186" y="764704"/>
            <a:ext cx="4325466" cy="5367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2680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4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89732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Не страшны ему метели, 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Гнезда вьет зимой на ели, 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Крик его отрывист, прост, </a:t>
            </a:r>
          </a:p>
          <a:p>
            <a:r>
              <a:rPr lang="ru-RU" sz="3200" dirty="0">
                <a:solidFill>
                  <a:srgbClr val="008000"/>
                </a:solidFill>
                <a:latin typeface="Comic Sans MS" pitchFamily="66" charset="0"/>
              </a:rPr>
              <a:t>Кривоносый красный ... </a:t>
            </a:r>
          </a:p>
        </p:txBody>
      </p:sp>
      <p:pic>
        <p:nvPicPr>
          <p:cNvPr id="921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941167"/>
            <a:ext cx="2974975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6168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56465" y="312877"/>
            <a:ext cx="59990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800000"/>
                </a:solidFill>
                <a:latin typeface="Comic Sans MS" pitchFamily="66" charset="0"/>
              </a:rPr>
              <a:t>Клёст!!!</a:t>
            </a:r>
            <a:endParaRPr lang="ru-RU" sz="40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614" y="1260768"/>
            <a:ext cx="5782608" cy="3968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2590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1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412776"/>
            <a:ext cx="70202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008000"/>
                </a:solidFill>
                <a:latin typeface="Comic Sans MS" pitchFamily="66" charset="0"/>
              </a:rPr>
              <a:t>Назовите коренное населения нашего города Сургута </a:t>
            </a:r>
          </a:p>
        </p:txBody>
      </p:sp>
      <p:pic>
        <p:nvPicPr>
          <p:cNvPr id="1126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702" y="4077072"/>
            <a:ext cx="2974975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07857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63212" y="5552642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59832" y="818970"/>
            <a:ext cx="3837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Comic Sans MS" pitchFamily="66" charset="0"/>
              </a:rPr>
              <a:t>Ханты, Манси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1661864"/>
            <a:ext cx="6119333" cy="3933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9166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674026" y="3059088"/>
            <a:ext cx="568811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dirty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3200" dirty="0" smtClean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3200" dirty="0" err="1" smtClean="0">
                <a:solidFill>
                  <a:schemeClr val="accent2"/>
                </a:solidFill>
                <a:hlinkClick r:id="rId2" action="ppaction://hlinksldjump"/>
              </a:rPr>
              <a:t>Сургуты</a:t>
            </a:r>
            <a:r>
              <a:rPr lang="ru-RU" sz="3200" dirty="0" smtClean="0">
                <a:solidFill>
                  <a:schemeClr val="accent2"/>
                </a:solidFill>
                <a:hlinkClick r:id="rId2" action="ppaction://hlinksldjump"/>
              </a:rPr>
              <a:t> </a:t>
            </a:r>
            <a:endParaRPr lang="ru-RU" sz="3200" dirty="0" smtClean="0">
              <a:solidFill>
                <a:schemeClr val="accent2"/>
              </a:solidFill>
            </a:endParaRPr>
          </a:p>
          <a:p>
            <a:endParaRPr lang="ru-RU" sz="3200" dirty="0">
              <a:solidFill>
                <a:schemeClr val="accent2"/>
              </a:solidFill>
              <a:hlinkClick r:id="rId3" action="ppaction://hlinksldjump">
                <a:snd r:embed="rId4" name="applause.wav"/>
              </a:hlinkClick>
            </a:endParaRPr>
          </a:p>
          <a:p>
            <a:r>
              <a:rPr lang="ru-RU" sz="3200" dirty="0" smtClean="0">
                <a:solidFill>
                  <a:schemeClr val="accent2"/>
                </a:solidFill>
                <a:hlinkClick r:id="rId2" action="ppaction://hlinksldjump"/>
              </a:rPr>
              <a:t>Б). </a:t>
            </a:r>
            <a:r>
              <a:rPr lang="ru-RU" sz="3200" dirty="0" err="1" smtClean="0">
                <a:solidFill>
                  <a:schemeClr val="accent2"/>
                </a:solidFill>
                <a:hlinkClick r:id="rId2" action="ppaction://hlinksldjump"/>
              </a:rPr>
              <a:t>Сургутчане</a:t>
            </a:r>
            <a:endParaRPr lang="ru-RU" sz="3200" dirty="0" smtClean="0">
              <a:solidFill>
                <a:schemeClr val="accent2"/>
              </a:solidFill>
            </a:endParaRPr>
          </a:p>
          <a:p>
            <a:endParaRPr lang="ru-RU" sz="3200" dirty="0">
              <a:solidFill>
                <a:schemeClr val="accent2"/>
              </a:solidFill>
              <a:hlinkClick r:id="rId5" action="ppaction://hlinksldjump"/>
            </a:endParaRPr>
          </a:p>
          <a:p>
            <a:r>
              <a:rPr lang="ru-RU" sz="3200" dirty="0" smtClean="0">
                <a:solidFill>
                  <a:schemeClr val="accent2"/>
                </a:solidFill>
                <a:hlinkClick r:id="rId6" action="ppaction://hlinksldjump">
                  <a:snd r:embed="rId4" name="applause.wav"/>
                </a:hlinkClick>
              </a:rPr>
              <a:t>В). </a:t>
            </a:r>
            <a:r>
              <a:rPr lang="ru-RU" sz="3200" dirty="0" err="1" smtClean="0">
                <a:solidFill>
                  <a:schemeClr val="accent2"/>
                </a:solidFill>
                <a:hlinkClick r:id="rId6" action="ppaction://hlinksldjump">
                  <a:snd r:embed="rId4" name="applause.wav"/>
                </a:hlinkClick>
              </a:rPr>
              <a:t>Сургутяне</a:t>
            </a:r>
            <a:endParaRPr lang="ru-RU" sz="3200" dirty="0" smtClean="0">
              <a:solidFill>
                <a:schemeClr val="accent2"/>
              </a:solidFill>
              <a:hlinkClick r:id="rId7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8556" y="680264"/>
            <a:ext cx="60278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Как называют жителей города Сургут?</a:t>
            </a:r>
          </a:p>
        </p:txBody>
      </p:sp>
    </p:spTree>
    <p:extLst>
      <p:ext uri="{BB962C8B-B14F-4D97-AF65-F5344CB8AC3E}">
        <p14:creationId xmlns:p14="http://schemas.microsoft.com/office/powerpoint/2010/main" val="896714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3" y="692696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7336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3649" y="764704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8000"/>
                </a:solidFill>
                <a:latin typeface="Comic Sans MS" pitchFamily="66" charset="0"/>
              </a:rPr>
              <a:t>Найди герб Сургута </a:t>
            </a:r>
            <a:endParaRPr lang="ru-RU" sz="44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395536" y="548680"/>
            <a:ext cx="936104" cy="87396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1</a:t>
            </a:r>
          </a:p>
        </p:txBody>
      </p:sp>
      <p:pic>
        <p:nvPicPr>
          <p:cNvPr id="2050" name="Picture 2" descr="https://images.vector-images.com/86/surgut_city_coa_2003.gif">
            <a:hlinkClick r:id="rId2" action="ppaction://hlinksldjump">
              <a:snd r:embed="rId3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175" y="3363207"/>
            <a:ext cx="2069676" cy="253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305" y="33569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</a:t>
            </a:r>
            <a:endParaRPr lang="ru-RU" dirty="0"/>
          </a:p>
        </p:txBody>
      </p:sp>
      <p:pic>
        <p:nvPicPr>
          <p:cNvPr id="2051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22" y="1722481"/>
            <a:ext cx="2058540" cy="257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9888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pic>
        <p:nvPicPr>
          <p:cNvPr id="2053" name="Picture 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88840"/>
            <a:ext cx="194538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28184" y="19888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1938898"/>
            <a:ext cx="59990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err="1" smtClean="0">
                <a:solidFill>
                  <a:srgbClr val="008000"/>
                </a:solidFill>
                <a:latin typeface="Comic Sans MS" pitchFamily="66" charset="0"/>
              </a:rPr>
              <a:t>Сургутяне</a:t>
            </a:r>
            <a:r>
              <a:rPr lang="ru-RU" sz="6600" dirty="0" smtClean="0">
                <a:solidFill>
                  <a:srgbClr val="008000"/>
                </a:solidFill>
                <a:latin typeface="Comic Sans MS" pitchFamily="66" charset="0"/>
              </a:rPr>
              <a:t>!!!</a:t>
            </a:r>
            <a:endParaRPr lang="ru-RU" sz="66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0338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296935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Comic Sans MS" pitchFamily="66" charset="0"/>
              </a:rPr>
              <a:t>Это топливо, сырьё</a:t>
            </a:r>
          </a:p>
          <a:p>
            <a:pPr algn="ctr"/>
            <a:endParaRPr lang="ru-RU" sz="2800" dirty="0">
              <a:latin typeface="Comic Sans MS" pitchFamily="66" charset="0"/>
            </a:endParaRPr>
          </a:p>
          <a:p>
            <a:pPr algn="ctr"/>
            <a:r>
              <a:rPr lang="ru-RU" sz="2800" dirty="0">
                <a:latin typeface="Comic Sans MS" pitchFamily="66" charset="0"/>
              </a:rPr>
              <a:t>Из земли качают.</a:t>
            </a:r>
          </a:p>
          <a:p>
            <a:pPr algn="ctr"/>
            <a:endParaRPr lang="ru-RU" sz="2800" dirty="0">
              <a:latin typeface="Comic Sans MS" pitchFamily="66" charset="0"/>
            </a:endParaRPr>
          </a:p>
          <a:p>
            <a:pPr algn="ctr"/>
            <a:r>
              <a:rPr lang="ru-RU" sz="2800" dirty="0">
                <a:latin typeface="Comic Sans MS" pitchFamily="66" charset="0"/>
              </a:rPr>
              <a:t>«Черным золотом» его</a:t>
            </a:r>
          </a:p>
          <a:p>
            <a:pPr algn="ctr"/>
            <a:endParaRPr lang="ru-RU" sz="2800" dirty="0">
              <a:latin typeface="Comic Sans MS" pitchFamily="66" charset="0"/>
            </a:endParaRPr>
          </a:p>
          <a:p>
            <a:pPr algn="ctr"/>
            <a:r>
              <a:rPr lang="ru-RU" sz="2800" dirty="0">
                <a:latin typeface="Comic Sans MS" pitchFamily="66" charset="0"/>
              </a:rPr>
              <a:t>Люди величают.</a:t>
            </a:r>
          </a:p>
        </p:txBody>
      </p:sp>
      <p:pic>
        <p:nvPicPr>
          <p:cNvPr id="1331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76" y="4869160"/>
            <a:ext cx="2974975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0775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059832" y="548680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800000"/>
                </a:solidFill>
                <a:latin typeface="Comic Sans MS" pitchFamily="66" charset="0"/>
              </a:rPr>
              <a:t>Нефть!</a:t>
            </a:r>
            <a:endParaRPr lang="ru-RU" sz="40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70" y="3869531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25" y="1400641"/>
            <a:ext cx="4559494" cy="3604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872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4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268760"/>
            <a:ext cx="54360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Назовите фамилию человека, открывшего нефть в нашем округе и в </a:t>
            </a:r>
            <a:r>
              <a:rPr lang="ru-RU" sz="4000" dirty="0" smtClean="0">
                <a:solidFill>
                  <a:srgbClr val="008000"/>
                </a:solidFill>
                <a:latin typeface="Comic Sans MS" pitchFamily="66" charset="0"/>
              </a:rPr>
              <a:t>Сургуте.</a:t>
            </a:r>
            <a:endParaRPr lang="ru-RU" sz="4000" dirty="0">
              <a:solidFill>
                <a:srgbClr val="008000"/>
              </a:solidFill>
              <a:latin typeface="Comic Sans MS" pitchFamily="66" charset="0"/>
            </a:endParaRPr>
          </a:p>
        </p:txBody>
      </p:sp>
      <p:pic>
        <p:nvPicPr>
          <p:cNvPr id="1433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869160"/>
            <a:ext cx="2974975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154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4138613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955100"/>
            <a:ext cx="4019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>Фарман Салманов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04" y="1632296"/>
            <a:ext cx="3941043" cy="3956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1354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059" y="2625225"/>
            <a:ext cx="4044171" cy="344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692696"/>
            <a:ext cx="60649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Молодцы!!!!</a:t>
            </a:r>
          </a:p>
          <a:p>
            <a:pPr algn="ctr"/>
            <a:r>
              <a:rPr lang="ru-RU" sz="5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Подводим итоги!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242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33" y="55483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556" y1="84615" x2="25556" y2="84615"/>
                        <a14:foregroundMark x1="25556" y1="84615" x2="60222" y2="78571"/>
                        <a14:foregroundMark x1="61556" y1="75549" x2="82222" y2="46429"/>
                        <a14:foregroundMark x1="74222" y1="50549" x2="81778" y2="41758"/>
                        <a14:foregroundMark x1="70222" y1="83242" x2="86667" y2="53846"/>
                        <a14:foregroundMark x1="85778" y1="49725" x2="86667" y2="44505"/>
                        <a14:foregroundMark x1="66889" y1="87363" x2="68444" y2="87363"/>
                        <a14:foregroundMark x1="50889" y1="34890" x2="48667" y2="23901"/>
                        <a14:foregroundMark x1="25556" y1="48626" x2="22889" y2="39011"/>
                        <a14:foregroundMark x1="71778" y1="85440" x2="90222" y2="51374"/>
                        <a14:foregroundMark x1="42444" y1="7692" x2="45333" y2="549"/>
                        <a14:foregroundMark x1="11556" y1="16758" x2="8222" y2="16209"/>
                        <a14:foregroundMark x1="82000" y1="57418" x2="89111" y2="50000"/>
                        <a14:foregroundMark x1="83778" y1="68681" x2="86667" y2="6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10" y="3756738"/>
            <a:ext cx="3360926" cy="2718616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764704"/>
            <a:ext cx="4143829" cy="505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691680" y="2924944"/>
            <a:ext cx="72263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Красный и синий 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voltage.wav"/>
                </a:hlinkClick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voltage.wav"/>
                </a:hlinkClick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Жёлтый и синий</a:t>
            </a:r>
            <a:r>
              <a:rPr lang="ru-RU" sz="2800" dirty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</a:br>
            <a:endParaRPr lang="ru-RU" sz="2800" dirty="0">
              <a:solidFill>
                <a:schemeClr val="accent2"/>
              </a:solidFill>
              <a:hlinkClick r:id="rId4" action="ppaction://hlinksldjump">
                <a:snd r:embed="rId5" name="applause.wav"/>
              </a:hlinkClick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Оранжевый и зеленый</a:t>
            </a:r>
            <a:endParaRPr lang="ru-RU" sz="2800" dirty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771495"/>
            <a:ext cx="7956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000"/>
                </a:solidFill>
                <a:latin typeface="Comic Sans MS" pitchFamily="66" charset="0"/>
              </a:rPr>
              <a:t>Какие цвета присутствуют на флаге города Сургута?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93634" y="479668"/>
            <a:ext cx="781080" cy="71708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4468" y1="30556" x2="15319" y2="11111"/>
                        <a14:foregroundMark x1="24681" y1="18651" x2="28936" y2="7540"/>
                        <a14:foregroundMark x1="43830" y1="48016" x2="42553" y2="28968"/>
                        <a14:foregroundMark x1="68085" y1="46032" x2="79149" y2="37302"/>
                        <a14:foregroundMark x1="53191" y1="93254" x2="70213" y2="63889"/>
                        <a14:foregroundMark x1="36170" y1="92460" x2="30638" y2="82540"/>
                        <a14:foregroundMark x1="7234" y1="15476" x2="5106" y2="1825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4038">
            <a:off x="985235" y="617516"/>
            <a:ext cx="4168864" cy="44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0203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6969">
            <a:off x="84137" y="3432673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69227"/>
            <a:ext cx="5329740" cy="319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5458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512</Words>
  <Application>Microsoft Office PowerPoint</Application>
  <PresentationFormat>Экран (4:3)</PresentationFormat>
  <Paragraphs>174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Arial</vt:lpstr>
      <vt:lpstr>Calibri</vt:lpstr>
      <vt:lpstr>Comic Sans MS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Win10</cp:lastModifiedBy>
  <cp:revision>66</cp:revision>
  <dcterms:created xsi:type="dcterms:W3CDTF">2011-07-23T14:00:30Z</dcterms:created>
  <dcterms:modified xsi:type="dcterms:W3CDTF">2021-04-28T12:39:15Z</dcterms:modified>
</cp:coreProperties>
</file>