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media/image15.jpeg" ContentType="image/jpeg"/>
  <Override PartName="/ppt/media/image11.jpeg" ContentType="image/jpeg"/>
  <Override PartName="/ppt/media/image13.jpeg" ContentType="image/jpeg"/>
  <Override PartName="/ppt/media/image14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1.jpeg" ContentType="image/jpeg"/>
  <Override PartName="/ppt/media/image20.jpeg" ContentType="image/jpeg"/>
  <Override PartName="/ppt/media/image2.png" ContentType="image/png"/>
  <Override PartName="/ppt/media/image1.png" ContentType="image/png"/>
  <Override PartName="/ppt/media/image3.png" ContentType="image/png"/>
  <Override PartName="/ppt/media/image5.png" ContentType="image/png"/>
  <Override PartName="/ppt/media/image7.png" ContentType="image/png"/>
  <Override PartName="/ppt/media/image23.png" ContentType="image/png"/>
  <Override PartName="/ppt/media/image16.png" ContentType="image/png"/>
  <Override PartName="/ppt/media/image22.png" ContentType="image/png"/>
  <Override PartName="/ppt/media/image9.jpeg" ContentType="image/jpeg"/>
  <Override PartName="/ppt/media/image12.png" ContentType="image/png"/>
  <Override PartName="/ppt/media/image4.jpeg" ContentType="image/jpeg"/>
  <Override PartName="/ppt/media/image6.jpeg" ContentType="image/jpeg"/>
  <Override PartName="/ppt/media/image8.jpeg" ContentType="image/jpeg"/>
  <Override PartName="/ppt/media/image10.png" ContentType="image/png"/>
  <Override PartName="/ppt/notesSlides/_rels/notesSlide1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.xml.rels" ContentType="application/vnd.openxmlformats-package.relationships+xml"/>
  <Override PartName="/ppt/notesSlides/_rels/notesSlide7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6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8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8288000" cy="10287000"/>
  <p:notesSz cx="10287000" cy="1828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Open Sans"/>
              </a:rPr>
              <a:t>Для перемещения страницы щёлкните мышью</a:t>
            </a:r>
            <a:endParaRPr b="0" lang="ru-RU" sz="4400" spc="-1" strike="noStrike">
              <a:latin typeface="Open San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Open Sans"/>
              </a:rPr>
              <a:t>Для правки формата примечаний щёлкните мышью</a:t>
            </a:r>
            <a:endParaRPr b="0" lang="ru-RU" sz="2000" spc="-1" strike="noStrike">
              <a:latin typeface="Open Sans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empora LGC Uni"/>
              </a:rPr>
              <a:t>&lt;верхний колонтитул&gt;</a:t>
            </a:r>
            <a:endParaRPr b="0" lang="ru-RU" sz="1400" spc="-1" strike="noStrike">
              <a:latin typeface="Tempora LGC Un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/>
            <a:r>
              <a:rPr b="0" lang="ru-RU" sz="1400" spc="-1" strike="noStrike">
                <a:latin typeface="Tempora LGC Uni"/>
              </a:rPr>
              <a:t>&lt;дата/время&gt;</a:t>
            </a:r>
            <a:endParaRPr b="0" lang="ru-RU" sz="1400" spc="-1" strike="noStrike">
              <a:latin typeface="Tempora LGC Un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empora LGC Uni"/>
              </a:rPr>
              <a:t>&lt;нижний колонтитул&gt;</a:t>
            </a:r>
            <a:endParaRPr b="0" lang="ru-RU" sz="1400" spc="-1" strike="noStrike">
              <a:latin typeface="Tempora LGC Un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/>
            <a:fld id="{04EEBE23-DE9D-48ED-BBF1-984A8503690B}" type="slidenum">
              <a:rPr b="0" lang="ru-RU" sz="1400" spc="-1" strike="noStrike">
                <a:latin typeface="Tempora LGC Uni"/>
              </a:rPr>
              <a:t>&lt;номер&gt;</a:t>
            </a:fld>
            <a:endParaRPr b="0" lang="ru-RU" sz="1400" spc="-1" strike="noStrike">
              <a:latin typeface="Tempora LGC Un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B843D5D-B512-4CEC-B351-6AC3F72F7BCB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9159D754-E6D2-4ECD-A614-B45DC2E0B976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97FCCD1-D08C-48BD-8AA5-E12DA82B20CF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35F8CB3D-00E1-4416-A83F-4D544DFCAF0C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574B4B03-1AC9-4FA5-B68A-838E9CBD734B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26426232-A366-4065-86B2-D1688B588C38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CD34DD8-4848-4D74-B169-42FACF017035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CFF8202-3247-472F-A22F-7A5E4DB11BFB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89C7E025-5FE5-48D9-9139-DEDB3FF2E3FD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endParaRPr b="0" lang="ru-RU" sz="2000" spc="-1" strike="noStrike">
              <a:latin typeface="Open Sans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39655BB-D5A3-4286-B42F-93225FCEC5C7}" type="slidenum">
              <a:rPr b="0" lang="en-US" sz="18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latin typeface="Tempora LGC Uni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Open San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Open San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Open Sans"/>
              </a:rPr>
              <a:t>Для правки текста заглавия щёлкните мышью</a:t>
            </a:r>
            <a:endParaRPr b="0" lang="ru-RU" sz="4400" spc="-1" strike="noStrike">
              <a:latin typeface="Open San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Open Sans"/>
              </a:rPr>
              <a:t>Для правки структуры щёлкните мышью</a:t>
            </a:r>
            <a:endParaRPr b="0" lang="ru-RU" sz="3200" spc="-1" strike="noStrike">
              <a:latin typeface="Open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Open Sans"/>
              </a:rPr>
              <a:t>Второй уровень структуры</a:t>
            </a:r>
            <a:endParaRPr b="0" lang="ru-RU" sz="2800" spc="-1" strike="noStrike">
              <a:latin typeface="Open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Open Sans"/>
              </a:rPr>
              <a:t>Третий уровень структуры</a:t>
            </a:r>
            <a:endParaRPr b="0" lang="ru-RU" sz="2400" spc="-1" strike="noStrike">
              <a:latin typeface="Open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Open Sans"/>
              </a:rPr>
              <a:t>Четвёртый уровень структуры</a:t>
            </a:r>
            <a:endParaRPr b="0" lang="ru-RU" sz="2000" spc="-1" strike="noStrike">
              <a:latin typeface="Open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Open Sans"/>
              </a:rPr>
              <a:t>Пятый уровень структуры</a:t>
            </a:r>
            <a:endParaRPr b="0" lang="ru-RU" sz="2000" spc="-1" strike="noStrike">
              <a:latin typeface="Open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Open Sans"/>
              </a:rPr>
              <a:t>Шестой уровень структуры</a:t>
            </a:r>
            <a:endParaRPr b="0" lang="ru-RU" sz="2000" spc="-1" strike="noStrike">
              <a:latin typeface="Open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Open Sans"/>
              </a:rPr>
              <a:t>Седьмой уровень структуры</a:t>
            </a:r>
            <a:endParaRPr b="0" lang="ru-RU" sz="2000" spc="-1" strike="noStrike">
              <a:latin typeface="Open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d64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8286200" cy="10285200"/>
          </a:xfrm>
          <a:prstGeom prst="rect">
            <a:avLst/>
          </a:prstGeom>
          <a:ln w="0">
            <a:noFill/>
          </a:ln>
        </p:spPr>
      </p:pic>
      <p:sp>
        <p:nvSpPr>
          <p:cNvPr id="45" name="Text 0"/>
          <p:cNvSpPr/>
          <p:nvPr/>
        </p:nvSpPr>
        <p:spPr>
          <a:xfrm>
            <a:off x="663840" y="4258080"/>
            <a:ext cx="16958880" cy="39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en-US" sz="7710" spc="-1" strike="noStrike">
                <a:solidFill>
                  <a:srgbClr val="ffffff"/>
                </a:solidFill>
                <a:latin typeface="Arial"/>
                <a:ea typeface="Arial"/>
              </a:rPr>
              <a:t>Роль художественной литературы в развитии речи детей среднего дошкольного возраста</a:t>
            </a:r>
            <a:endParaRPr b="0" lang="ru-RU" sz="7710" spc="-1" strike="noStrike">
              <a:latin typeface="Open Sans"/>
            </a:endParaRPr>
          </a:p>
          <a:p>
            <a:pPr>
              <a:lnSpc>
                <a:spcPct val="100000"/>
              </a:lnSpc>
            </a:pPr>
            <a:endParaRPr b="0" lang="ru-RU" sz="7710" spc="-1" strike="noStrike">
              <a:latin typeface="Open Sans"/>
            </a:endParaRPr>
          </a:p>
          <a:p>
            <a:pPr>
              <a:lnSpc>
                <a:spcPct val="100000"/>
              </a:lnSpc>
            </a:pPr>
            <a:r>
              <a:rPr b="1" lang="en-US" sz="4800" spc="-1" strike="noStrike">
                <a:solidFill>
                  <a:srgbClr val="ffffff"/>
                </a:solidFill>
                <a:latin typeface="Arial"/>
                <a:ea typeface="Arial"/>
              </a:rPr>
              <a:t>Подготовила: Комилова М.Ф.</a:t>
            </a:r>
            <a:endParaRPr b="0" lang="ru-RU" sz="4800" spc="-1" strike="noStrike">
              <a:latin typeface="Open Sans"/>
            </a:endParaRPr>
          </a:p>
          <a:p>
            <a:pPr>
              <a:lnSpc>
                <a:spcPct val="100000"/>
              </a:lnSpc>
            </a:pPr>
            <a:r>
              <a:rPr b="1" lang="en-US" sz="4800" spc="-1" strike="noStrike">
                <a:solidFill>
                  <a:srgbClr val="ffffff"/>
                </a:solidFill>
                <a:latin typeface="Arial"/>
                <a:ea typeface="Arial"/>
              </a:rPr>
              <a:t>воспитатель</a:t>
            </a:r>
            <a:endParaRPr b="0" lang="ru-RU" sz="4800" spc="-1" strike="noStrike">
              <a:latin typeface="Open Sans"/>
            </a:endParaRPr>
          </a:p>
          <a:p>
            <a:pPr>
              <a:lnSpc>
                <a:spcPct val="100000"/>
              </a:lnSpc>
            </a:pPr>
            <a:endParaRPr b="0" lang="ru-RU" sz="4800" spc="-1" strike="noStrike">
              <a:latin typeface="Open Sans"/>
            </a:endParaRPr>
          </a:p>
          <a:p>
            <a:pPr>
              <a:lnSpc>
                <a:spcPct val="100000"/>
              </a:lnSpc>
            </a:pPr>
            <a:endParaRPr b="0" lang="ru-RU" sz="4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4800" spc="-1" strike="noStrike"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1e2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 0" descr="preencoded.png"/>
          <p:cNvPicPr/>
          <p:nvPr/>
        </p:nvPicPr>
        <p:blipFill>
          <a:blip r:embed="rId1"/>
          <a:stretch/>
        </p:blipFill>
        <p:spPr>
          <a:xfrm>
            <a:off x="0" y="-9720"/>
            <a:ext cx="18286200" cy="10285200"/>
          </a:xfrm>
          <a:prstGeom prst="rect">
            <a:avLst/>
          </a:prstGeom>
          <a:ln w="0">
            <a:noFill/>
          </a:ln>
        </p:spPr>
      </p:pic>
      <p:pic>
        <p:nvPicPr>
          <p:cNvPr id="93" name="Image 2" descr="preencoded.png"/>
          <p:cNvPicPr/>
          <p:nvPr/>
        </p:nvPicPr>
        <p:blipFill>
          <a:blip r:embed="rId2"/>
          <a:stretch/>
        </p:blipFill>
        <p:spPr>
          <a:xfrm>
            <a:off x="0" y="9720"/>
            <a:ext cx="18286200" cy="10285200"/>
          </a:xfrm>
          <a:prstGeom prst="rect">
            <a:avLst/>
          </a:prstGeom>
          <a:ln w="0">
            <a:noFill/>
          </a:ln>
        </p:spPr>
      </p:pic>
      <p:sp>
        <p:nvSpPr>
          <p:cNvPr id="94" name="Text 0"/>
          <p:cNvSpPr/>
          <p:nvPr/>
        </p:nvSpPr>
        <p:spPr>
          <a:xfrm>
            <a:off x="2268360" y="756000"/>
            <a:ext cx="14628600" cy="884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Дополнительная литература:</a:t>
            </a:r>
            <a:endParaRPr b="0" lang="ru-RU" sz="32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Песенки. </a:t>
            </a:r>
            <a:r>
              <a:rPr b="0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«Барабек», англ., обр. К. Чуковского; «Шалтай-Болтай», англ., обр. С. Маршака.</a:t>
            </a:r>
            <a:endParaRPr b="0" lang="ru-RU" sz="28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Народные сказки. </a:t>
            </a:r>
            <a:r>
              <a:rPr b="0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«Пастушок с дудочкой», пер. с уйгурск. Л. Кузьмина; «Как собака друга искала», мордов., обр. С. Фетисова; «Ивовый росток», пер. с япон. Н. Фельдман, под ред. С. Маршака; «Лисичка со скалочкой», рус., обр. М. Булатова; «Колосок», укр., обр. С. Могилевской </a:t>
            </a:r>
            <a:endParaRPr b="0" lang="ru-RU" sz="28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Литературные сказки</a:t>
            </a:r>
            <a:r>
              <a:rPr b="0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. С. Козлов. «Зимняя сказка»; М. Москвина. «Что случилось с крокодилом»; Г. Остер. «Одни неприятности», «Хорошо спрятанная котлета»; Г. Цыферов. «В медвежачий час»; Д. Биссет. «Про поросенка, который учился летать», пер. с англ. Н. Шерешевской; Дж. Родари. «Собака, которая не умела лаять» (из книги «Сказки, у которых три конца»), пер. с итал. И. Константиновой; А. Балинт. «Гном Гномыч и Изюмка» (главы из книги), пер. с венг. Г. Лейбутина. </a:t>
            </a:r>
            <a:endParaRPr b="0" lang="ru-RU" sz="28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Рассказы. </a:t>
            </a:r>
            <a:r>
              <a:rPr b="0" lang="ru-RU" sz="2800" spc="-1" strike="noStrike">
                <a:solidFill>
                  <a:srgbClr val="000000"/>
                </a:solidFill>
                <a:latin typeface="Arial"/>
                <a:ea typeface="DejaVu Sans"/>
              </a:rPr>
              <a:t>В. Бианки. «Подкидыш»; Л. Воронкова. «Как Аленка разбила зеркало» (глава из книги «Солнечный денек»); В. Драгунский. «Тайное становится явным»; Е. Пермяк. «Торопливый ножик»; М. Пришвин. «Ребята и утята»; Н. Романова. «Котька и птичка», «У меня дома пчела»; Е. Чарушин. «Почему Тюпу прозвали Тюпой», «Почему Тюпа не ловит птиц», «Воробей»; Л. Берг. «Пит и воробей» (из книги «Маленькие рассказы про маленького Пита»); Е. Чарушин. «Лисята»; М. Пришвин. «Журка»; Я. Сегель. «Как я стал обезьянкой».</a:t>
            </a:r>
            <a:endParaRPr b="0" lang="ru-RU" sz="2800" spc="-1" strike="noStrike">
              <a:latin typeface="Open Sans"/>
            </a:endParaRPr>
          </a:p>
        </p:txBody>
      </p:sp>
      <p:sp>
        <p:nvSpPr>
          <p:cNvPr id="95" name="Text 1"/>
          <p:cNvSpPr/>
          <p:nvPr/>
        </p:nvSpPr>
        <p:spPr>
          <a:xfrm>
            <a:off x="9252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700" spc="-1" strike="noStrike">
                <a:solidFill>
                  <a:srgbClr val="000000"/>
                </a:solidFill>
                <a:latin typeface="Arial"/>
                <a:ea typeface="DejaVu Sans"/>
              </a:rPr>
              <a:t>10</a:t>
            </a:r>
            <a:endParaRPr b="0" lang="ru-RU" sz="2700" spc="-1" strike="noStrike">
              <a:latin typeface="Open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dc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8286200" cy="10285200"/>
          </a:xfrm>
          <a:prstGeom prst="rect">
            <a:avLst/>
          </a:prstGeom>
          <a:ln w="0">
            <a:noFill/>
          </a:ln>
        </p:spPr>
      </p:pic>
      <p:pic>
        <p:nvPicPr>
          <p:cNvPr id="47" name="Image 2" descr="preencoded.png"/>
          <p:cNvPicPr/>
          <p:nvPr/>
        </p:nvPicPr>
        <p:blipFill>
          <a:blip r:embed="rId2"/>
          <a:stretch/>
        </p:blipFill>
        <p:spPr>
          <a:xfrm>
            <a:off x="-91800" y="-17640"/>
            <a:ext cx="18286200" cy="10302840"/>
          </a:xfrm>
          <a:prstGeom prst="rect">
            <a:avLst/>
          </a:prstGeom>
          <a:ln w="0">
            <a:noFill/>
          </a:ln>
        </p:spPr>
      </p:pic>
      <p:sp>
        <p:nvSpPr>
          <p:cNvPr id="48" name="Text 0"/>
          <p:cNvSpPr/>
          <p:nvPr/>
        </p:nvSpPr>
        <p:spPr>
          <a:xfrm>
            <a:off x="725040" y="1318680"/>
            <a:ext cx="8827200" cy="624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i="1" lang="ru-RU" sz="4000" spc="-1" strike="noStrike">
                <a:solidFill>
                  <a:srgbClr val="000000"/>
                </a:solidFill>
                <a:latin typeface="Times New Roman"/>
                <a:ea typeface="Arial"/>
              </a:rPr>
              <a:t>Актуальность</a:t>
            </a:r>
            <a:endParaRPr b="0" lang="ru-RU" sz="40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Arial"/>
              </a:rPr>
              <a:t>Современное  общество  получает информацию не из книг, а из сети Интернет, практически исчезла практика семейного чтения. 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Arial"/>
              </a:rPr>
              <a:t>А от этого страдают, прежде всего, дети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  <a:ea typeface="Arial"/>
              </a:rPr>
              <a:t>. </a:t>
            </a:r>
            <a:endParaRPr b="0" lang="ru-RU" sz="4000" spc="-1" strike="noStrike">
              <a:latin typeface="Open Sans"/>
            </a:endParaRPr>
          </a:p>
        </p:txBody>
      </p:sp>
      <p:sp>
        <p:nvSpPr>
          <p:cNvPr id="49" name="Text 1"/>
          <p:cNvSpPr/>
          <p:nvPr/>
        </p:nvSpPr>
        <p:spPr>
          <a:xfrm>
            <a:off x="9252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000000"/>
                </a:solidFill>
                <a:latin typeface="Arial"/>
                <a:ea typeface="Arial"/>
              </a:rPr>
              <a:t>2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50" name="Рисунок 9" descr=""/>
          <p:cNvPicPr/>
          <p:nvPr/>
        </p:nvPicPr>
        <p:blipFill>
          <a:blip r:embed="rId3"/>
          <a:stretch/>
        </p:blipFill>
        <p:spPr>
          <a:xfrm>
            <a:off x="9900000" y="1800000"/>
            <a:ext cx="7738560" cy="629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dc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0" descr="preencoded.png"/>
          <p:cNvPicPr/>
          <p:nvPr/>
        </p:nvPicPr>
        <p:blipFill>
          <a:blip r:embed="rId1"/>
          <a:stretch/>
        </p:blipFill>
        <p:spPr>
          <a:xfrm>
            <a:off x="-17640" y="-149760"/>
            <a:ext cx="18303840" cy="10285200"/>
          </a:xfrm>
          <a:prstGeom prst="rect">
            <a:avLst/>
          </a:prstGeom>
          <a:ln w="0">
            <a:noFill/>
          </a:ln>
        </p:spPr>
      </p:pic>
      <p:sp>
        <p:nvSpPr>
          <p:cNvPr id="52" name="Text 1"/>
          <p:cNvSpPr/>
          <p:nvPr/>
        </p:nvSpPr>
        <p:spPr>
          <a:xfrm>
            <a:off x="10470240" y="7235640"/>
            <a:ext cx="7132680" cy="18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Text 2"/>
          <p:cNvSpPr/>
          <p:nvPr/>
        </p:nvSpPr>
        <p:spPr>
          <a:xfrm>
            <a:off x="10470240" y="1626840"/>
            <a:ext cx="7313400" cy="52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«Чтение книг – тропинка, по которой умелый, умный, думающий воспитатель находит путь к сердцу ребенка»</a:t>
            </a:r>
            <a:endParaRPr b="0" lang="ru-RU" sz="3600" spc="-1" strike="noStrike">
              <a:latin typeface="Open Sans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В. А. Сухомлинский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endParaRPr b="0" lang="ru-RU" sz="36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Согласно ФОП, одним из направлений развития и образования детей в дошкольном возрасте является речевое развитие.  </a:t>
            </a:r>
            <a:endParaRPr b="0" lang="ru-RU" sz="3600" spc="-1" strike="noStrike">
              <a:latin typeface="Open Sans"/>
            </a:endParaRPr>
          </a:p>
        </p:txBody>
      </p:sp>
      <p:sp>
        <p:nvSpPr>
          <p:cNvPr id="54" name="Text 3"/>
          <p:cNvSpPr/>
          <p:nvPr/>
        </p:nvSpPr>
        <p:spPr>
          <a:xfrm>
            <a:off x="1756044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000000"/>
                </a:solidFill>
                <a:latin typeface="Arial"/>
                <a:ea typeface="Arial"/>
              </a:rPr>
              <a:t>3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55" name="Рисунок 2" descr=""/>
          <p:cNvPicPr/>
          <p:nvPr/>
        </p:nvPicPr>
        <p:blipFill>
          <a:blip r:embed="rId2"/>
          <a:stretch/>
        </p:blipFill>
        <p:spPr>
          <a:xfrm>
            <a:off x="360000" y="1572120"/>
            <a:ext cx="9359280" cy="6887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0" descr="preencoded.png"/>
          <p:cNvPicPr/>
          <p:nvPr/>
        </p:nvPicPr>
        <p:blipFill>
          <a:blip r:embed="rId1"/>
          <a:stretch/>
        </p:blipFill>
        <p:spPr>
          <a:xfrm>
            <a:off x="360" y="0"/>
            <a:ext cx="18286920" cy="10285200"/>
          </a:xfrm>
          <a:prstGeom prst="rect">
            <a:avLst/>
          </a:prstGeom>
          <a:ln w="0">
            <a:noFill/>
          </a:ln>
        </p:spPr>
      </p:pic>
      <p:sp>
        <p:nvSpPr>
          <p:cNvPr id="57" name="Text 0"/>
          <p:cNvSpPr/>
          <p:nvPr/>
        </p:nvSpPr>
        <p:spPr>
          <a:xfrm>
            <a:off x="10957680" y="-1169280"/>
            <a:ext cx="7236000" cy="1262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Одной из задач образовательной деятельности в области речевого развития является воспитание интереса к художественной литературе, что подразумевает под собой:</a:t>
            </a:r>
            <a:endParaRPr b="0" lang="ru-RU" sz="32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•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обогащение опыта восприятия жанров фольклора и художественной литературы; </a:t>
            </a:r>
            <a:endParaRPr b="0" lang="ru-RU" sz="32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•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r>
              <a:rPr b="0" lang="ru-RU" sz="3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знание основных особенностей жанров литературных произведений;</a:t>
            </a:r>
            <a:endParaRPr b="0" lang="ru-RU" sz="32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ru-RU" sz="3200" spc="-1" strike="noStrike">
              <a:latin typeface="Open Sans"/>
            </a:endParaRPr>
          </a:p>
        </p:txBody>
      </p:sp>
      <p:sp>
        <p:nvSpPr>
          <p:cNvPr id="58" name="Text 1"/>
          <p:cNvSpPr/>
          <p:nvPr/>
        </p:nvSpPr>
        <p:spPr>
          <a:xfrm>
            <a:off x="387000" y="474840"/>
            <a:ext cx="10089000" cy="968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pc="-1" strike="noStrike">
                <a:solidFill>
                  <a:srgbClr val="2a3e5c"/>
                </a:solidFill>
                <a:latin typeface="Arial"/>
                <a:ea typeface="Arial"/>
              </a:rPr>
              <a:t>.</a:t>
            </a:r>
            <a:endParaRPr b="0" lang="ru-RU" sz="1800" spc="-1" strike="noStrike">
              <a:latin typeface="Open Sans"/>
            </a:endParaRPr>
          </a:p>
        </p:txBody>
      </p:sp>
      <p:sp>
        <p:nvSpPr>
          <p:cNvPr id="59" name="Text 2"/>
          <p:cNvSpPr/>
          <p:nvPr/>
        </p:nvSpPr>
        <p:spPr>
          <a:xfrm>
            <a:off x="9252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000000"/>
                </a:solidFill>
                <a:latin typeface="Arial"/>
                <a:ea typeface="Arial"/>
              </a:rPr>
              <a:t>4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60" name="Рисунок 5" descr=""/>
          <p:cNvPicPr/>
          <p:nvPr/>
        </p:nvPicPr>
        <p:blipFill>
          <a:blip r:embed="rId2"/>
          <a:stretch/>
        </p:blipFill>
        <p:spPr>
          <a:xfrm>
            <a:off x="900000" y="848520"/>
            <a:ext cx="9179280" cy="869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e2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0"/>
          <p:cNvSpPr/>
          <p:nvPr/>
        </p:nvSpPr>
        <p:spPr>
          <a:xfrm>
            <a:off x="0" y="678600"/>
            <a:ext cx="13186080" cy="107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" name="Text 2"/>
          <p:cNvSpPr/>
          <p:nvPr/>
        </p:nvSpPr>
        <p:spPr>
          <a:xfrm>
            <a:off x="9917640" y="723600"/>
            <a:ext cx="8276040" cy="89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•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развитие способности воспринимать содержание и форму художественных произведений;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•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развитие художественно-речевых и исполнительских умений;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• </a:t>
            </a: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воспитание ценностного отношения к книге, уважения к творчеству писателей и иллюстраторов.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Поэтому в условиях реализации ФОП в дошкольном образовании в развитии речи дошкольников особую роль имеет художественная литература.</a:t>
            </a:r>
            <a:endParaRPr b="0" lang="ru-RU" sz="3600" spc="-1" strike="noStrike">
              <a:latin typeface="Open Sans"/>
            </a:endParaRPr>
          </a:p>
        </p:txBody>
      </p:sp>
      <p:sp>
        <p:nvSpPr>
          <p:cNvPr id="63" name="Text 3"/>
          <p:cNvSpPr/>
          <p:nvPr/>
        </p:nvSpPr>
        <p:spPr>
          <a:xfrm>
            <a:off x="4420080" y="4291200"/>
            <a:ext cx="5165280" cy="17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Text 4"/>
          <p:cNvSpPr/>
          <p:nvPr/>
        </p:nvSpPr>
        <p:spPr>
          <a:xfrm>
            <a:off x="11876040" y="7732440"/>
            <a:ext cx="5165280" cy="177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Text 5"/>
          <p:cNvSpPr/>
          <p:nvPr/>
        </p:nvSpPr>
        <p:spPr>
          <a:xfrm>
            <a:off x="9252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000000"/>
                </a:solidFill>
                <a:latin typeface="Arial"/>
                <a:ea typeface="Arial"/>
              </a:rPr>
              <a:t>5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66" name="Рисунок 17" descr=""/>
          <p:cNvPicPr/>
          <p:nvPr/>
        </p:nvPicPr>
        <p:blipFill>
          <a:blip r:embed="rId1"/>
          <a:stretch/>
        </p:blipFill>
        <p:spPr>
          <a:xfrm>
            <a:off x="474840" y="1440360"/>
            <a:ext cx="9064440" cy="73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bd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 0" descr="preencoded.png"/>
          <p:cNvPicPr/>
          <p:nvPr/>
        </p:nvPicPr>
        <p:blipFill>
          <a:blip r:embed="rId1"/>
          <a:stretch/>
        </p:blipFill>
        <p:spPr>
          <a:xfrm>
            <a:off x="-16920" y="0"/>
            <a:ext cx="18303840" cy="10285200"/>
          </a:xfrm>
          <a:prstGeom prst="rect">
            <a:avLst/>
          </a:prstGeom>
          <a:ln w="0">
            <a:noFill/>
          </a:ln>
        </p:spPr>
      </p:pic>
      <p:sp>
        <p:nvSpPr>
          <p:cNvPr id="68" name="Text 0"/>
          <p:cNvSpPr/>
          <p:nvPr/>
        </p:nvSpPr>
        <p:spPr>
          <a:xfrm>
            <a:off x="9360000" y="1800000"/>
            <a:ext cx="8280360" cy="697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Приобщать ребенка к миру художественной литературы необходимо с раннего возраста, иначе будет поздно, так как с взрослением ребенок теряет остроту восприятия слова, способность восторгаться красотой и чудом человеческой речи. </a:t>
            </a:r>
            <a:endParaRPr b="0" lang="ru-RU" sz="3600" spc="-1" strike="noStrike">
              <a:latin typeface="Open Sans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ru-RU" sz="3600" spc="-1" strike="noStrike">
              <a:latin typeface="Open Sans"/>
            </a:endParaRPr>
          </a:p>
        </p:txBody>
      </p:sp>
      <p:sp>
        <p:nvSpPr>
          <p:cNvPr id="69" name="Text 1"/>
          <p:cNvSpPr/>
          <p:nvPr/>
        </p:nvSpPr>
        <p:spPr>
          <a:xfrm>
            <a:off x="1756044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700" spc="-1" strike="noStrike">
                <a:solidFill>
                  <a:srgbClr val="000000"/>
                </a:solidFill>
                <a:latin typeface="Arial"/>
                <a:ea typeface="Arial"/>
              </a:rPr>
              <a:t>6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70" name="Рисунок 11" descr=""/>
          <p:cNvPicPr/>
          <p:nvPr/>
        </p:nvPicPr>
        <p:blipFill>
          <a:blip r:embed="rId2"/>
          <a:stretch/>
        </p:blipFill>
        <p:spPr>
          <a:xfrm>
            <a:off x="0" y="0"/>
            <a:ext cx="8913600" cy="10285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8286920" cy="10276920"/>
          </a:xfrm>
          <a:prstGeom prst="rect">
            <a:avLst/>
          </a:prstGeom>
          <a:ln w="0">
            <a:noFill/>
          </a:ln>
        </p:spPr>
      </p:pic>
      <p:sp>
        <p:nvSpPr>
          <p:cNvPr id="72" name="Text 0"/>
          <p:cNvSpPr/>
          <p:nvPr/>
        </p:nvSpPr>
        <p:spPr>
          <a:xfrm>
            <a:off x="11396880" y="1365840"/>
            <a:ext cx="6363000" cy="66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Чтобы начать развивать интерес и потребность в чтении и восприятии книг у дошкольника, нужно начать со знакомства с книжным уголком в группе, который состоит из программных и любимых произведений детей. 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endParaRPr b="0" lang="ru-RU" sz="3600" spc="-1" strike="noStrike">
              <a:latin typeface="Open Sans"/>
            </a:endParaRPr>
          </a:p>
        </p:txBody>
      </p:sp>
      <p:sp>
        <p:nvSpPr>
          <p:cNvPr id="73" name="Text 1"/>
          <p:cNvSpPr/>
          <p:nvPr/>
        </p:nvSpPr>
        <p:spPr>
          <a:xfrm>
            <a:off x="2273400" y="9885960"/>
            <a:ext cx="820260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Text 2"/>
          <p:cNvSpPr/>
          <p:nvPr/>
        </p:nvSpPr>
        <p:spPr>
          <a:xfrm>
            <a:off x="211320" y="770940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Open Sans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700" spc="-1" strike="noStrike">
                <a:solidFill>
                  <a:srgbClr val="000000"/>
                </a:solidFill>
                <a:latin typeface="Arial"/>
                <a:ea typeface="Arial"/>
              </a:rPr>
              <a:t>7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75" name="Рисунок 2" descr=""/>
          <p:cNvPicPr/>
          <p:nvPr/>
        </p:nvPicPr>
        <p:blipFill>
          <a:blip r:embed="rId2"/>
          <a:stretch/>
        </p:blipFill>
        <p:spPr>
          <a:xfrm>
            <a:off x="5329800" y="-9000"/>
            <a:ext cx="5538960" cy="495108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4" descr=""/>
          <p:cNvPicPr/>
          <p:nvPr/>
        </p:nvPicPr>
        <p:blipFill>
          <a:blip r:embed="rId3"/>
          <a:stretch/>
        </p:blipFill>
        <p:spPr>
          <a:xfrm>
            <a:off x="0" y="0"/>
            <a:ext cx="5328720" cy="1028592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6" descr=""/>
          <p:cNvPicPr/>
          <p:nvPr/>
        </p:nvPicPr>
        <p:blipFill>
          <a:blip r:embed="rId4"/>
          <a:stretch/>
        </p:blipFill>
        <p:spPr>
          <a:xfrm>
            <a:off x="5330520" y="4943160"/>
            <a:ext cx="5634360" cy="5333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bd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8303840" cy="10285200"/>
          </a:xfrm>
          <a:prstGeom prst="rect">
            <a:avLst/>
          </a:prstGeom>
          <a:ln w="0">
            <a:noFill/>
          </a:ln>
        </p:spPr>
      </p:pic>
      <p:sp>
        <p:nvSpPr>
          <p:cNvPr id="79" name="Text 0"/>
          <p:cNvSpPr/>
          <p:nvPr/>
        </p:nvSpPr>
        <p:spPr>
          <a:xfrm>
            <a:off x="9649440" y="1741320"/>
            <a:ext cx="8280360" cy="697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Детей среднего дошкольного возраста необходимо учить отвечать на вопросы. Правильно поставленный вопрос заставляет ребенка думать, размышлять, приходить к правильным выводам, и в то же время, замечать и чувствовать художественную форму произведения. </a:t>
            </a:r>
            <a:endParaRPr b="0" lang="ru-RU" sz="3600" spc="-1" strike="noStrike">
              <a:latin typeface="Open Sans"/>
            </a:endParaRPr>
          </a:p>
        </p:txBody>
      </p:sp>
      <p:sp>
        <p:nvSpPr>
          <p:cNvPr id="80" name="Text 1"/>
          <p:cNvSpPr/>
          <p:nvPr/>
        </p:nvSpPr>
        <p:spPr>
          <a:xfrm>
            <a:off x="1756044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700" spc="-1" strike="noStrike">
                <a:solidFill>
                  <a:srgbClr val="000000"/>
                </a:solidFill>
                <a:latin typeface="Arial"/>
                <a:ea typeface="DejaVu Sans"/>
              </a:rPr>
              <a:t>7</a:t>
            </a:r>
            <a:endParaRPr b="0" lang="ru-RU" sz="2700" spc="-1" strike="noStrike">
              <a:latin typeface="Open Sans"/>
            </a:endParaRPr>
          </a:p>
        </p:txBody>
      </p:sp>
      <p:pic>
        <p:nvPicPr>
          <p:cNvPr id="81" name="Рисунок 2" descr=""/>
          <p:cNvPicPr/>
          <p:nvPr/>
        </p:nvPicPr>
        <p:blipFill>
          <a:blip r:embed="rId2"/>
          <a:stretch/>
        </p:blipFill>
        <p:spPr>
          <a:xfrm>
            <a:off x="357120" y="374040"/>
            <a:ext cx="7763760" cy="4768200"/>
          </a:xfrm>
          <a:prstGeom prst="rect">
            <a:avLst/>
          </a:prstGeom>
          <a:ln w="0">
            <a:noFill/>
          </a:ln>
        </p:spPr>
      </p:pic>
      <p:pic>
        <p:nvPicPr>
          <p:cNvPr id="82" name="Рисунок 6" descr=""/>
          <p:cNvPicPr/>
          <p:nvPr/>
        </p:nvPicPr>
        <p:blipFill>
          <a:blip r:embed="rId3"/>
          <a:stretch/>
        </p:blipFill>
        <p:spPr>
          <a:xfrm>
            <a:off x="889560" y="5370840"/>
            <a:ext cx="8280360" cy="4686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e2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0"/>
          <p:cNvSpPr/>
          <p:nvPr/>
        </p:nvSpPr>
        <p:spPr>
          <a:xfrm>
            <a:off x="0" y="678600"/>
            <a:ext cx="13186080" cy="107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Text 2"/>
          <p:cNvSpPr/>
          <p:nvPr/>
        </p:nvSpPr>
        <p:spPr>
          <a:xfrm>
            <a:off x="9917640" y="723600"/>
            <a:ext cx="8276040" cy="89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Text 3"/>
          <p:cNvSpPr/>
          <p:nvPr/>
        </p:nvSpPr>
        <p:spPr>
          <a:xfrm>
            <a:off x="4420080" y="4291200"/>
            <a:ext cx="5165280" cy="17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Text 4"/>
          <p:cNvSpPr/>
          <p:nvPr/>
        </p:nvSpPr>
        <p:spPr>
          <a:xfrm>
            <a:off x="10226520" y="7606800"/>
            <a:ext cx="5165280" cy="177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Text 5"/>
          <p:cNvSpPr/>
          <p:nvPr/>
        </p:nvSpPr>
        <p:spPr>
          <a:xfrm>
            <a:off x="92520" y="9608040"/>
            <a:ext cx="630720" cy="21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700" spc="-1" strike="noStrike">
                <a:solidFill>
                  <a:srgbClr val="000000"/>
                </a:solidFill>
                <a:latin typeface="Arial"/>
                <a:ea typeface="DejaVu Sans"/>
              </a:rPr>
              <a:t>10</a:t>
            </a:r>
            <a:endParaRPr b="0" lang="ru-RU" sz="2700" spc="-1" strike="noStrike">
              <a:latin typeface="Open Sans"/>
            </a:endParaRPr>
          </a:p>
        </p:txBody>
      </p:sp>
      <p:sp>
        <p:nvSpPr>
          <p:cNvPr id="88" name="TextBox 10"/>
          <p:cNvSpPr/>
          <p:nvPr/>
        </p:nvSpPr>
        <p:spPr>
          <a:xfrm>
            <a:off x="8615160" y="1755360"/>
            <a:ext cx="914292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"Читайте детям не нотации, а книги" </a:t>
            </a:r>
            <a:endParaRPr b="0" lang="ru-RU" sz="3600" spc="-1" strike="noStrike">
              <a:latin typeface="Open Sans"/>
            </a:endParaRPr>
          </a:p>
          <a:p>
            <a:pPr algn="r">
              <a:lnSpc>
                <a:spcPct val="100000"/>
              </a:lnSpc>
            </a:pPr>
            <a:r>
              <a:rPr b="0" i="1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Г. Б.  Остер</a:t>
            </a: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</a:pP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</a:pP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</a:pPr>
            <a:endParaRPr b="0" lang="ru-RU" sz="3600" spc="-1" strike="noStrike">
              <a:latin typeface="Open Sans"/>
            </a:endParaRPr>
          </a:p>
          <a:p>
            <a:pPr algn="just">
              <a:lnSpc>
                <a:spcPct val="100000"/>
              </a:lnSpc>
            </a:pPr>
            <a:r>
              <a:rPr b="0" lang="ru-RU" sz="3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работе с детьми особое значение имеет обращение к разным по жанру произведениям (сказки, роман, повести, рассказы, стихотворения), которые наилучшим образом открывают и объясняют ребенку жизнь общества и природы, мир человеческих чувств и взаимоотношений. </a:t>
            </a:r>
            <a:endParaRPr b="0" lang="ru-RU" sz="3600" spc="-1" strike="noStrike">
              <a:latin typeface="Open Sans"/>
            </a:endParaRPr>
          </a:p>
        </p:txBody>
      </p:sp>
      <p:pic>
        <p:nvPicPr>
          <p:cNvPr id="89" name="Рисунок 12" descr=""/>
          <p:cNvPicPr/>
          <p:nvPr/>
        </p:nvPicPr>
        <p:blipFill>
          <a:blip r:embed="rId1"/>
          <a:stretch/>
        </p:blipFill>
        <p:spPr>
          <a:xfrm>
            <a:off x="272880" y="495000"/>
            <a:ext cx="3866400" cy="5264280"/>
          </a:xfrm>
          <a:prstGeom prst="rect">
            <a:avLst/>
          </a:prstGeom>
          <a:ln w="0">
            <a:noFill/>
          </a:ln>
        </p:spPr>
      </p:pic>
      <p:pic>
        <p:nvPicPr>
          <p:cNvPr id="90" name="Рисунок 2" descr=""/>
          <p:cNvPicPr/>
          <p:nvPr/>
        </p:nvPicPr>
        <p:blipFill>
          <a:blip r:embed="rId2"/>
          <a:stretch/>
        </p:blipFill>
        <p:spPr>
          <a:xfrm>
            <a:off x="4500000" y="540000"/>
            <a:ext cx="3936240" cy="521928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4" descr=""/>
          <p:cNvPicPr/>
          <p:nvPr/>
        </p:nvPicPr>
        <p:blipFill>
          <a:blip r:embed="rId3"/>
          <a:stretch/>
        </p:blipFill>
        <p:spPr>
          <a:xfrm>
            <a:off x="1980000" y="5940000"/>
            <a:ext cx="4292280" cy="412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1361</TotalTime>
  <Application>LibreOffice/7.2.4.1$Linux_X86_64 LibreOffice_project/20$Build-1</Application>
  <AppVersion>15.0000</AppVersion>
  <Words>716</Words>
  <Paragraphs>52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2025-03-13T16:22:18Z</dcterms:created>
  <dc:creator>PptxGenJS</dc:creator>
  <dc:description/>
  <dc:language>ru-RU</dc:language>
  <cp:lastModifiedBy/>
  <dcterms:modified xsi:type="dcterms:W3CDTF">2025-03-27T08:43:09Z</dcterms:modified>
  <cp:revision>40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Произвольный</vt:lpwstr>
  </property>
  <property fmtid="{D5CDD505-2E9C-101B-9397-08002B2CF9AE}" pid="4" name="Slides">
    <vt:i4>10</vt:i4>
  </property>
</Properties>
</file>