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2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262" r:id="rId3"/>
    <p:sldId id="263" r:id="rId4"/>
    <p:sldId id="264" r:id="rId5"/>
    <p:sldId id="291" r:id="rId6"/>
    <p:sldId id="292" r:id="rId7"/>
    <p:sldId id="265" r:id="rId8"/>
    <p:sldId id="279" r:id="rId9"/>
    <p:sldId id="313" r:id="rId10"/>
    <p:sldId id="346" r:id="rId11"/>
    <p:sldId id="315" r:id="rId12"/>
    <p:sldId id="271" r:id="rId13"/>
    <p:sldId id="316" r:id="rId14"/>
    <p:sldId id="273" r:id="rId15"/>
    <p:sldId id="317" r:id="rId16"/>
    <p:sldId id="318" r:id="rId17"/>
    <p:sldId id="274" r:id="rId18"/>
    <p:sldId id="275" r:id="rId19"/>
    <p:sldId id="354" r:id="rId20"/>
    <p:sldId id="353" r:id="rId21"/>
    <p:sldId id="352" r:id="rId22"/>
    <p:sldId id="355" r:id="rId23"/>
    <p:sldId id="356" r:id="rId24"/>
    <p:sldId id="357" r:id="rId25"/>
    <p:sldId id="277" r:id="rId26"/>
    <p:sldId id="358" r:id="rId27"/>
    <p:sldId id="359" r:id="rId28"/>
    <p:sldId id="350" r:id="rId29"/>
    <p:sldId id="351" r:id="rId30"/>
    <p:sldId id="325" r:id="rId31"/>
    <p:sldId id="326" r:id="rId32"/>
    <p:sldId id="341" r:id="rId33"/>
    <p:sldId id="327" r:id="rId34"/>
    <p:sldId id="328" r:id="rId35"/>
    <p:sldId id="329" r:id="rId36"/>
    <p:sldId id="330" r:id="rId37"/>
    <p:sldId id="331" r:id="rId38"/>
    <p:sldId id="342" r:id="rId39"/>
    <p:sldId id="332" r:id="rId40"/>
    <p:sldId id="343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7" r:id="rId5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5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2018-2019 гг.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1464942923830352"/>
          <c:y val="3.70367778119954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4026081974370444E-2"/>
          <c:y val="0.24553976266437183"/>
          <c:w val="0.62657216270261384"/>
          <c:h val="0.311864225226618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 хорошей речью </c:v>
                </c:pt>
              </c:strCache>
            </c:strRef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1E-4031-856E-852CBFC3CB5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1E-4031-856E-852CBFC3CB5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1E-4031-856E-852CBFC3CB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ОНР</c:v>
                </c:pt>
                <c:pt idx="1">
                  <c:v>ФНР</c:v>
                </c:pt>
                <c:pt idx="2">
                  <c:v>ФФНР</c:v>
                </c:pt>
                <c:pt idx="3">
                  <c:v>ФФНР,ЛОГОНЕВРОЗ</c:v>
                </c:pt>
                <c:pt idx="4">
                  <c:v>ФНР, ЛГОНЕВРОЗ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0.26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1E-4031-856E-852CBFC3CB5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 частичными улучшениями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ОНР</c:v>
                </c:pt>
                <c:pt idx="1">
                  <c:v>ФНР</c:v>
                </c:pt>
                <c:pt idx="2">
                  <c:v>ФФНР</c:v>
                </c:pt>
                <c:pt idx="3">
                  <c:v>ФФНР,ЛОГОНЕВРОЗ</c:v>
                </c:pt>
                <c:pt idx="4">
                  <c:v>ФНР, ЛГОНЕВРОЗ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0.13</c:v>
                </c:pt>
                <c:pt idx="2">
                  <c:v>0.13</c:v>
                </c:pt>
                <c:pt idx="3">
                  <c:v>7.0000000000000007E-2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1E-4031-856E-852CBFC3CB5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 улучшений</c:v>
                </c:pt>
              </c:strCache>
            </c:strRef>
          </c:tx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1E-4031-856E-852CBFC3CB5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1E-4031-856E-852CBFC3CB5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1E-4031-856E-852CBFC3CB5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1E-4031-856E-852CBFC3CB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ОНР</c:v>
                </c:pt>
                <c:pt idx="1">
                  <c:v>ФНР</c:v>
                </c:pt>
                <c:pt idx="2">
                  <c:v>ФФНР</c:v>
                </c:pt>
                <c:pt idx="3">
                  <c:v>ФФНР,ЛОГОНЕВРОЗ</c:v>
                </c:pt>
                <c:pt idx="4">
                  <c:v>ФНР, ЛГОНЕВРОЗ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41E-4031-856E-852CBFC3C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24736"/>
        <c:axId val="77126272"/>
      </c:barChart>
      <c:catAx>
        <c:axId val="77124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7126272"/>
        <c:crosses val="autoZero"/>
        <c:auto val="1"/>
        <c:lblAlgn val="ctr"/>
        <c:lblOffset val="100"/>
        <c:noMultiLvlLbl val="0"/>
      </c:catAx>
      <c:valAx>
        <c:axId val="77126272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771247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8812089881058802"/>
          <c:y val="0.1793013322241464"/>
          <c:w val="0.30918553366340268"/>
          <c:h val="0.64378962846469523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25 лет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2E-4CCB-9FDF-4727C5744A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 25-40 лет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2E-4CCB-9FDF-4727C5744A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40 до 55 лет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2E-4CCB-9FDF-4727C5744A4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свыше 55 лет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2E-4CCB-9FDF-4727C5744A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205172096"/>
        <c:axId val="205071488"/>
      </c:barChart>
      <c:catAx>
        <c:axId val="20517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071488"/>
        <c:crosses val="autoZero"/>
        <c:auto val="1"/>
        <c:lblAlgn val="ctr"/>
        <c:lblOffset val="100"/>
        <c:noMultiLvlLbl val="0"/>
      </c:catAx>
      <c:valAx>
        <c:axId val="205071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17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высшее педагогическое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12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C2-4C4D-950C-C3484AF33E6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высшее непедагогическое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C2-4C4D-950C-C3484AF33E6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средне-специальное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C2-4C4D-950C-C3484AF33E6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неполное высшее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7C2-4C4D-950C-C3484AF33E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205234176"/>
        <c:axId val="205235712"/>
      </c:barChart>
      <c:catAx>
        <c:axId val="20523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235712"/>
        <c:crosses val="autoZero"/>
        <c:auto val="1"/>
        <c:lblAlgn val="ctr"/>
        <c:lblOffset val="100"/>
        <c:noMultiLvlLbl val="0"/>
      </c:catAx>
      <c:valAx>
        <c:axId val="20523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23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5.7522757512922219E-2"/>
          <c:w val="1"/>
          <c:h val="0.296637804556751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BC-4D7E-A563-266C1EA8032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</c:v>
                </c:pt>
                <c:pt idx="1">
                  <c:v>9</c:v>
                </c:pt>
                <c:pt idx="2">
                  <c:v>8</c:v>
                </c:pt>
                <c:pt idx="3">
                  <c:v>9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BC-4D7E-A563-266C1EA8032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соответствие с должностью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BC-4D7E-A563-266C1EA8032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 аттестованы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BC-4D7E-A563-266C1EA803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205386112"/>
        <c:axId val="205387648"/>
      </c:barChart>
      <c:catAx>
        <c:axId val="20538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387648"/>
        <c:crosses val="autoZero"/>
        <c:auto val="1"/>
        <c:lblAlgn val="ctr"/>
        <c:lblOffset val="100"/>
        <c:noMultiLvlLbl val="0"/>
      </c:catAx>
      <c:valAx>
        <c:axId val="20538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38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5.105062453270591E-2"/>
          <c:w val="1"/>
          <c:h val="0.426076494188763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2022-2023 гг.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1464942923830352"/>
          <c:y val="3.703677781199549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4026081974370444E-2"/>
          <c:y val="0.24553976266437183"/>
          <c:w val="0.62657216270261384"/>
          <c:h val="0.311864225226618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 хорошей речью </c:v>
                </c:pt>
              </c:strCache>
            </c:strRef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C0-43A4-A926-AB2795C73C0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C0-43A4-A926-AB2795C73C0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C0-43A4-A926-AB2795C73C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ОНР</c:v>
                </c:pt>
                <c:pt idx="1">
                  <c:v>ФНР</c:v>
                </c:pt>
                <c:pt idx="2">
                  <c:v>ФФНР</c:v>
                </c:pt>
                <c:pt idx="3">
                  <c:v>ФФНР,ЛОГОНЕВРОЗ</c:v>
                </c:pt>
                <c:pt idx="4">
                  <c:v>ФНР, ЛГОНЕВРОЗ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0.22</c:v>
                </c:pt>
                <c:pt idx="2">
                  <c:v>0.23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C0-43A4-A926-AB2795C73C0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 частичными улучшениями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ОНР</c:v>
                </c:pt>
                <c:pt idx="1">
                  <c:v>ФНР</c:v>
                </c:pt>
                <c:pt idx="2">
                  <c:v>ФФНР</c:v>
                </c:pt>
                <c:pt idx="3">
                  <c:v>ФФНР,ЛОГОНЕВРОЗ</c:v>
                </c:pt>
                <c:pt idx="4">
                  <c:v>ФНР, ЛГОНЕВРОЗ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0.08</c:v>
                </c:pt>
                <c:pt idx="1">
                  <c:v>0.17</c:v>
                </c:pt>
                <c:pt idx="2">
                  <c:v>0.16</c:v>
                </c:pt>
                <c:pt idx="3">
                  <c:v>0.08</c:v>
                </c:pt>
                <c:pt idx="4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C0-43A4-A926-AB2795C73C0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 улучшений</c:v>
                </c:pt>
              </c:strCache>
            </c:strRef>
          </c:tx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C0-43A4-A926-AB2795C73C0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C0-43A4-A926-AB2795C73C0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C0-43A4-A926-AB2795C73C0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C0-43A4-A926-AB2795C73C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ОНР</c:v>
                </c:pt>
                <c:pt idx="1">
                  <c:v>ФНР</c:v>
                </c:pt>
                <c:pt idx="2">
                  <c:v>ФФНР</c:v>
                </c:pt>
                <c:pt idx="3">
                  <c:v>ФФНР,ЛОГОНЕВРОЗ</c:v>
                </c:pt>
                <c:pt idx="4">
                  <c:v>ФНР, ЛГОНЕВРОЗ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0.08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1C0-43A4-A926-AB2795C73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24736"/>
        <c:axId val="77126272"/>
      </c:barChart>
      <c:catAx>
        <c:axId val="77124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7126272"/>
        <c:crosses val="autoZero"/>
        <c:auto val="1"/>
        <c:lblAlgn val="ctr"/>
        <c:lblOffset val="100"/>
        <c:noMultiLvlLbl val="0"/>
      </c:catAx>
      <c:valAx>
        <c:axId val="77126272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771247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8812089881058802"/>
          <c:y val="0.1793013322241464"/>
          <c:w val="0.30918553366340268"/>
          <c:h val="0.64378962846469523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2018-2019гг.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563702055741261"/>
          <c:y val="5.2906320541760733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21222048689572987"/>
          <c:w val="0.69786872748181861"/>
          <c:h val="0.389158631060700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0D-4B70-B9A1-3CD31E0C64EF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0D-4B70-B9A1-3CD31E0C64E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0D-4B70-B9A1-3CD31E0C64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 младшая группа</c:v>
                </c:pt>
                <c:pt idx="1">
                  <c:v>средняя группа</c:v>
                </c:pt>
                <c:pt idx="2">
                  <c:v>старшая группа</c:v>
                </c:pt>
                <c:pt idx="3">
                  <c:v>подготовительная группа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0.38</c:v>
                </c:pt>
                <c:pt idx="1">
                  <c:v>0.39</c:v>
                </c:pt>
                <c:pt idx="2">
                  <c:v>0.5</c:v>
                </c:pt>
                <c:pt idx="3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0D-4B70-B9A1-3CD31E0C64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 младшая группа</c:v>
                </c:pt>
                <c:pt idx="1">
                  <c:v>средняя группа</c:v>
                </c:pt>
                <c:pt idx="2">
                  <c:v>старшая группа</c:v>
                </c:pt>
                <c:pt idx="3">
                  <c:v>подготовительная группа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0.54</c:v>
                </c:pt>
                <c:pt idx="1">
                  <c:v>0.61</c:v>
                </c:pt>
                <c:pt idx="2">
                  <c:v>0.5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0D-4B70-B9A1-3CD31E0C64E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 младшая группа</c:v>
                </c:pt>
                <c:pt idx="1">
                  <c:v>средняя группа</c:v>
                </c:pt>
                <c:pt idx="2">
                  <c:v>старшая группа</c:v>
                </c:pt>
                <c:pt idx="3">
                  <c:v>подготовительная группа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5-4A0D-4B70-B9A1-3CD31E0C6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112320"/>
        <c:axId val="67130496"/>
      </c:barChart>
      <c:catAx>
        <c:axId val="67112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7130496"/>
        <c:crosses val="autoZero"/>
        <c:auto val="1"/>
        <c:lblAlgn val="ctr"/>
        <c:lblOffset val="100"/>
        <c:noMultiLvlLbl val="0"/>
      </c:catAx>
      <c:valAx>
        <c:axId val="6713049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6711232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8812089881058824"/>
          <c:y val="0.1793013322241464"/>
          <c:w val="0.30918553366340285"/>
          <c:h val="0.53557780372990749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2022-2023 гг.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861844884047927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3889208764340713E-2"/>
          <c:y val="0.21222048689573"/>
          <c:w val="0.71847207156770121"/>
          <c:h val="0.312968688133166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58-4FBE-80A1-2C1DE1B40AB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58-4FBE-80A1-2C1DE1B40AB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58-4FBE-80A1-2C1DE1B40A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 младшая группа</c:v>
                </c:pt>
                <c:pt idx="1">
                  <c:v>средняя группа</c:v>
                </c:pt>
                <c:pt idx="2">
                  <c:v>старшая группа</c:v>
                </c:pt>
                <c:pt idx="3">
                  <c:v>подготовительная группа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0.43</c:v>
                </c:pt>
                <c:pt idx="1">
                  <c:v>0.4</c:v>
                </c:pt>
                <c:pt idx="2">
                  <c:v>0.54</c:v>
                </c:pt>
                <c:pt idx="3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58-4FBE-80A1-2C1DE1B40A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 младшая группа</c:v>
                </c:pt>
                <c:pt idx="1">
                  <c:v>средняя группа</c:v>
                </c:pt>
                <c:pt idx="2">
                  <c:v>старшая группа</c:v>
                </c:pt>
                <c:pt idx="3">
                  <c:v>подготовительная группа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0.56999999999999995</c:v>
                </c:pt>
                <c:pt idx="2">
                  <c:v>0.46</c:v>
                </c:pt>
                <c:pt idx="3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58-4FBE-80A1-2C1DE1B40A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675117961352149E-2"/>
                  <c:y val="2.53966476425111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58-4FBE-80A1-2C1DE1B40AB2}"/>
                </c:ext>
              </c:extLst>
            </c:dLbl>
            <c:dLbl>
              <c:idx val="3"/>
              <c:layout>
                <c:manualLayout>
                  <c:x val="1.0256338471014134E-2"/>
                  <c:y val="2.53966476425111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58-4FBE-80A1-2C1DE1B40A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 младшая группа</c:v>
                </c:pt>
                <c:pt idx="1">
                  <c:v>средняя группа</c:v>
                </c:pt>
                <c:pt idx="2">
                  <c:v>старшая группа</c:v>
                </c:pt>
                <c:pt idx="3">
                  <c:v>подготовительная группа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058-4FBE-80A1-2C1DE1B40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074624"/>
        <c:axId val="78076160"/>
      </c:barChart>
      <c:catAx>
        <c:axId val="78074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8076160"/>
        <c:crosses val="autoZero"/>
        <c:auto val="1"/>
        <c:lblAlgn val="ctr"/>
        <c:lblOffset val="100"/>
        <c:noMultiLvlLbl val="0"/>
      </c:catAx>
      <c:valAx>
        <c:axId val="7807616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7807462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5778537301588755"/>
          <c:y val="0.14543946865680396"/>
          <c:w val="0.19565872259817479"/>
          <c:h val="0.5515484328266852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2018-2023</a:t>
            </a:r>
            <a:r>
              <a:rPr lang="ru-RU" sz="1200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гг.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4826462668414495"/>
          <c:y val="8.0828717106650155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Лист1!$A$6:$A$9</c:f>
              <c:strCache>
                <c:ptCount val="4"/>
                <c:pt idx="0">
                  <c:v>Зрительное восприятие</c:v>
                </c:pt>
                <c:pt idx="1">
                  <c:v>Социально-бытовая ориентировка</c:v>
                </c:pt>
                <c:pt idx="2">
                  <c:v>Ориентировка в пространстве</c:v>
                </c:pt>
                <c:pt idx="3">
                  <c:v>Зрительно-моторная координация</c:v>
                </c:pt>
              </c:strCache>
            </c:strRef>
          </c:cat>
          <c:val>
            <c:numRef>
              <c:f>Лист1!$B$6:$B$9</c:f>
              <c:numCache>
                <c:formatCode>0%</c:formatCode>
                <c:ptCount val="4"/>
                <c:pt idx="0">
                  <c:v>0.47</c:v>
                </c:pt>
                <c:pt idx="1">
                  <c:v>0.35</c:v>
                </c:pt>
                <c:pt idx="2">
                  <c:v>0.42</c:v>
                </c:pt>
                <c:pt idx="3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F5-487C-9BAB-BBD88B471FCB}"/>
            </c:ext>
          </c:extLst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Лист1!$A$6:$A$9</c:f>
              <c:strCache>
                <c:ptCount val="4"/>
                <c:pt idx="0">
                  <c:v>Зрительное восприятие</c:v>
                </c:pt>
                <c:pt idx="1">
                  <c:v>Социально-бытовая ориентировка</c:v>
                </c:pt>
                <c:pt idx="2">
                  <c:v>Ориентировка в пространстве</c:v>
                </c:pt>
                <c:pt idx="3">
                  <c:v>Зрительно-моторная координация</c:v>
                </c:pt>
              </c:strCache>
            </c:strRef>
          </c:cat>
          <c:val>
            <c:numRef>
              <c:f>Лист1!$C$6:$C$9</c:f>
              <c:numCache>
                <c:formatCode>0%</c:formatCode>
                <c:ptCount val="4"/>
                <c:pt idx="0">
                  <c:v>0.47</c:v>
                </c:pt>
                <c:pt idx="1">
                  <c:v>0.65</c:v>
                </c:pt>
                <c:pt idx="2">
                  <c:v>0.52</c:v>
                </c:pt>
                <c:pt idx="3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F5-487C-9BAB-BBD88B471FCB}"/>
            </c:ext>
          </c:extLst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Лист1!$A$6:$A$9</c:f>
              <c:strCache>
                <c:ptCount val="4"/>
                <c:pt idx="0">
                  <c:v>Зрительное восприятие</c:v>
                </c:pt>
                <c:pt idx="1">
                  <c:v>Социально-бытовая ориентировка</c:v>
                </c:pt>
                <c:pt idx="2">
                  <c:v>Ориентировка в пространстве</c:v>
                </c:pt>
                <c:pt idx="3">
                  <c:v>Зрительно-моторная координация</c:v>
                </c:pt>
              </c:strCache>
            </c:strRef>
          </c:cat>
          <c:val>
            <c:numRef>
              <c:f>Лист1!$D$6:$D$9</c:f>
              <c:numCache>
                <c:formatCode>0%</c:formatCode>
                <c:ptCount val="4"/>
                <c:pt idx="0">
                  <c:v>0.06</c:v>
                </c:pt>
                <c:pt idx="1">
                  <c:v>0</c:v>
                </c:pt>
                <c:pt idx="2">
                  <c:v>0.06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F5-487C-9BAB-BBD88B471FC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7331200"/>
        <c:axId val="67332736"/>
      </c:barChart>
      <c:catAx>
        <c:axId val="673312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7332736"/>
        <c:crosses val="autoZero"/>
        <c:auto val="1"/>
        <c:lblAlgn val="ctr"/>
        <c:lblOffset val="100"/>
        <c:noMultiLvlLbl val="0"/>
      </c:catAx>
      <c:valAx>
        <c:axId val="67332736"/>
        <c:scaling>
          <c:orientation val="minMax"/>
        </c:scaling>
        <c:delete val="1"/>
        <c:axPos val="l"/>
        <c:majorGridlines/>
        <c:numFmt formatCode="0%" sourceLinked="1"/>
        <c:majorTickMark val="none"/>
        <c:minorTickMark val="none"/>
        <c:tickLblPos val="nextTo"/>
        <c:crossAx val="6733120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1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2022-2023 гг.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4267994528363968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307752078480039E-2"/>
          <c:y val="0.25670931437050309"/>
          <c:w val="0.72739040551910361"/>
          <c:h val="0.374296032923654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Лист1!$B$13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118886552589096E-3"/>
                  <c:y val="2.13331840197094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2D-463D-BDAF-FFFE94BF5DC5}"/>
                </c:ext>
              </c:extLst>
            </c:dLbl>
            <c:dLbl>
              <c:idx val="1"/>
              <c:layout>
                <c:manualLayout>
                  <c:x val="-1.5594432762945467E-2"/>
                  <c:y val="2.84442453596125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2D-463D-BDAF-FFFE94BF5DC5}"/>
                </c:ext>
              </c:extLst>
            </c:dLbl>
            <c:dLbl>
              <c:idx val="2"/>
              <c:layout>
                <c:manualLayout>
                  <c:x val="-3.118886552589096E-3"/>
                  <c:y val="3.555530669951567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2D-463D-BDAF-FFFE94BF5DC5}"/>
                </c:ext>
              </c:extLst>
            </c:dLbl>
            <c:dLbl>
              <c:idx val="3"/>
              <c:layout>
                <c:manualLayout>
                  <c:x val="9.3566596577672918E-3"/>
                  <c:y val="1.42221226798062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2D-463D-BDAF-FFFE94BF5D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Лист1!$A$14:$A$17</c:f>
              <c:strCache>
                <c:ptCount val="4"/>
                <c:pt idx="0">
                  <c:v>Зрительное восприятие</c:v>
                </c:pt>
                <c:pt idx="1">
                  <c:v>Социально-бытовая ориентировка</c:v>
                </c:pt>
                <c:pt idx="2">
                  <c:v>Ориентировка в пространстве</c:v>
                </c:pt>
                <c:pt idx="3">
                  <c:v>Зрительно-моторная координация</c:v>
                </c:pt>
              </c:strCache>
            </c:strRef>
          </c:cat>
          <c:val>
            <c:numRef>
              <c:f>Лист1!$B$14:$B$17</c:f>
              <c:numCache>
                <c:formatCode>0%</c:formatCode>
                <c:ptCount val="4"/>
                <c:pt idx="0">
                  <c:v>0.3000000000000001</c:v>
                </c:pt>
                <c:pt idx="1">
                  <c:v>0.45</c:v>
                </c:pt>
                <c:pt idx="2">
                  <c:v>0.22000000000000006</c:v>
                </c:pt>
                <c:pt idx="3">
                  <c:v>0.68000000000000038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2D-463D-BDAF-FFFE94BF5DC5}"/>
            </c:ext>
          </c:extLst>
        </c:ser>
        <c:ser>
          <c:idx val="1"/>
          <c:order val="1"/>
          <c:tx>
            <c:strRef>
              <c:f>Лист1!$C$13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594432762945467E-2"/>
                  <c:y val="1.42221226798062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2D-463D-BDAF-FFFE94BF5DC5}"/>
                </c:ext>
              </c:extLst>
            </c:dLbl>
            <c:dLbl>
              <c:idx val="1"/>
              <c:layout>
                <c:manualLayout>
                  <c:x val="9.3566596577672918E-3"/>
                  <c:y val="1.42221226798062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2D-463D-BDAF-FFFE94BF5D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80%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2D-463D-BDAF-FFFE94BF5DC5}"/>
                </c:ext>
              </c:extLst>
            </c:dLbl>
            <c:dLbl>
              <c:idx val="3"/>
              <c:layout>
                <c:manualLayout>
                  <c:x val="2.1832205868123684E-2"/>
                  <c:y val="2.13331840197094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2D-463D-BDAF-FFFE94BF5D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Лист1!$A$14:$A$17</c:f>
              <c:strCache>
                <c:ptCount val="4"/>
                <c:pt idx="0">
                  <c:v>Зрительное восприятие</c:v>
                </c:pt>
                <c:pt idx="1">
                  <c:v>Социально-бытовая ориентировка</c:v>
                </c:pt>
                <c:pt idx="2">
                  <c:v>Ориентировка в пространстве</c:v>
                </c:pt>
                <c:pt idx="3">
                  <c:v>Зрительно-моторная координация</c:v>
                </c:pt>
              </c:strCache>
            </c:strRef>
          </c:cat>
          <c:val>
            <c:numRef>
              <c:f>Лист1!$C$14:$C$17</c:f>
              <c:numCache>
                <c:formatCode>0%</c:formatCode>
                <c:ptCount val="4"/>
                <c:pt idx="0">
                  <c:v>0.70000000000000018</c:v>
                </c:pt>
                <c:pt idx="1">
                  <c:v>0.55000000000000004</c:v>
                </c:pt>
                <c:pt idx="2">
                  <c:v>0.78</c:v>
                </c:pt>
                <c:pt idx="3">
                  <c:v>0.32000000000000012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42D-463D-BDAF-FFFE94BF5DC5}"/>
            </c:ext>
          </c:extLst>
        </c:ser>
        <c:ser>
          <c:idx val="2"/>
          <c:order val="2"/>
          <c:tx>
            <c:strRef>
              <c:f>Лист1!$D$13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Лист1!$A$14:$A$17</c:f>
              <c:strCache>
                <c:ptCount val="4"/>
                <c:pt idx="0">
                  <c:v>Зрительное восприятие</c:v>
                </c:pt>
                <c:pt idx="1">
                  <c:v>Социально-бытовая ориентировка</c:v>
                </c:pt>
                <c:pt idx="2">
                  <c:v>Ориентировка в пространстве</c:v>
                </c:pt>
                <c:pt idx="3">
                  <c:v>Зрительно-моторная координация</c:v>
                </c:pt>
              </c:strCache>
            </c:strRef>
          </c:cat>
          <c:val>
            <c:numRef>
              <c:f>Лист1!$D$14:$D$17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42D-463D-BDAF-FFFE94BF5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220608"/>
        <c:axId val="67222144"/>
      </c:barChart>
      <c:catAx>
        <c:axId val="67220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7222144"/>
        <c:crosses val="autoZero"/>
        <c:auto val="1"/>
        <c:lblAlgn val="ctr"/>
        <c:lblOffset val="100"/>
        <c:noMultiLvlLbl val="0"/>
      </c:catAx>
      <c:valAx>
        <c:axId val="67222144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67220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24675009565381"/>
          <c:y val="0.39636048041658511"/>
          <c:w val="0.19403993058881147"/>
          <c:h val="0.38576611887230888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среднем по МБДОУ на 2022-2023 гг.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8783085216084819"/>
          <c:y val="1.939380365428128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619572639531852"/>
          <c:y val="0.29883261862319371"/>
          <c:w val="0.3902447474788267"/>
          <c:h val="0.597874394980495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Высокий </c:v>
                </c:pt>
                <c:pt idx="1">
                  <c:v>Средний 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0.66000000000000014</c:v>
                </c:pt>
                <c:pt idx="1">
                  <c:v>0.29000000000000004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DF-4649-949A-78D466FB6CE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0528060559559203"/>
          <c:y val="0.45479855298000549"/>
          <c:w val="0.23643962950589781"/>
          <c:h val="0.28594217474126837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88%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A6-4B93-90EF-A63D34DBD1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3%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A6-4B93-90EF-A63D34DBD1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Лист1!$A$2:$A$6</c:f>
              <c:strCache>
                <c:ptCount val="5"/>
                <c:pt idx="0">
                  <c:v>1 группа</c:v>
                </c:pt>
                <c:pt idx="1">
                  <c:v>2 группа</c:v>
                </c:pt>
                <c:pt idx="2">
                  <c:v>3 группа</c:v>
                </c:pt>
                <c:pt idx="3">
                  <c:v>4 группа</c:v>
                </c:pt>
                <c:pt idx="4">
                  <c:v>5 группа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1">
                  <c:v>0.88</c:v>
                </c:pt>
                <c:pt idx="2">
                  <c:v>3.0000000000000002E-2</c:v>
                </c:pt>
                <c:pt idx="3">
                  <c:v>9.0000000000000011E-2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A6-4B93-90EF-A63D34DBD1B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86%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A6-4B93-90EF-A63D34DBD1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A6-4B93-90EF-A63D34DBD1BA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A6-4B93-90EF-A63D34DBD1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Лист1!$A$2:$A$6</c:f>
              <c:strCache>
                <c:ptCount val="5"/>
                <c:pt idx="0">
                  <c:v>1 группа</c:v>
                </c:pt>
                <c:pt idx="1">
                  <c:v>2 группа</c:v>
                </c:pt>
                <c:pt idx="2">
                  <c:v>3 группа</c:v>
                </c:pt>
                <c:pt idx="3">
                  <c:v>4 группа</c:v>
                </c:pt>
                <c:pt idx="4">
                  <c:v>5 группа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1">
                  <c:v>0.8600000000000001</c:v>
                </c:pt>
                <c:pt idx="2">
                  <c:v>4.0000000000000008E-2</c:v>
                </c:pt>
                <c:pt idx="3">
                  <c:v>7.0000000000000021E-2</c:v>
                </c:pt>
                <c:pt idx="4">
                  <c:v>3.0000000000000002E-2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A6-4B93-90EF-A63D34DBD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3971584"/>
        <c:axId val="204087680"/>
      </c:barChart>
      <c:catAx>
        <c:axId val="20397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04087680"/>
        <c:crosses val="autoZero"/>
        <c:auto val="1"/>
        <c:lblAlgn val="ctr"/>
        <c:lblOffset val="100"/>
        <c:noMultiLvlLbl val="0"/>
      </c:catAx>
      <c:valAx>
        <c:axId val="20408768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20397158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 лет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63-4C67-A77D-79FD5670DD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0т3 до 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63-4C67-A77D-79FD5670DD1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от5 до 10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63-4C67-A77D-79FD5670DD1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0т10 до 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63-4C67-A77D-79FD5670DD1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Свыше 20 лет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63-4C67-A77D-79FD5670DD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204806016"/>
        <c:axId val="204807552"/>
      </c:barChart>
      <c:catAx>
        <c:axId val="20480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807552"/>
        <c:crosses val="autoZero"/>
        <c:auto val="1"/>
        <c:lblAlgn val="ctr"/>
        <c:lblOffset val="100"/>
        <c:noMultiLvlLbl val="0"/>
      </c:catAx>
      <c:valAx>
        <c:axId val="20480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806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11641336828789851"/>
          <c:w val="0.97905460026865554"/>
          <c:h val="0.3059954412402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8C6A5-B934-4F12-A3FE-D9DE7F4BDCD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8B21F-0EE8-4E69-9F90-A5C8578BE3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157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99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92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7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0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456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618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405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5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67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02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56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ED570-ADD2-4269-B19F-4B175B7E7B29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F3356-010D-47C9-8701-A91774B07C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00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ok.ru/group/61053490233498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vk.com/detsad7kinesh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indetsad25.edu-sites.ru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openxmlformats.org/officeDocument/2006/relationships/image" Target="../media/image61.jpeg"/><Relationship Id="rId9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6" name="Рисунок 5" descr="лого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1299462" cy="11868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1538" y="267875"/>
            <a:ext cx="78929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lvl="0"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«Детский сад компенсирующего вида №7»________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155800 Ивановская область город Кинешма улица им. Ленина дом 44А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тел.: 8 (49331) 5-79-48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6" name="AutoShape 4" descr="https://top-fon.com/uploads/posts/2023-02/1675535858_top-fon-com-p-odnotonnii-fon-s-ramkoi-dlya-prezentatsii-128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1059582"/>
            <a:ext cx="82089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3175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развития</a:t>
            </a:r>
          </a:p>
          <a:p>
            <a:pPr lvl="0" algn="ctr"/>
            <a:endParaRPr lang="ru-RU" sz="1600" b="1" dirty="0" smtClean="0">
              <a:ln w="3175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b="1" dirty="0" smtClean="0">
                <a:ln w="3175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</a:t>
            </a:r>
          </a:p>
          <a:p>
            <a:pPr lvl="0" algn="ctr"/>
            <a:r>
              <a:rPr lang="ru-RU" sz="1600" b="1" dirty="0" smtClean="0">
                <a:ln w="3175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«Детский сад компенсирующего вида№7»  городского округа Кинешма</a:t>
            </a:r>
          </a:p>
          <a:p>
            <a:pPr lvl="0" algn="ctr"/>
            <a:r>
              <a:rPr lang="ru-RU" sz="1600" b="1" dirty="0" smtClean="0">
                <a:ln w="3175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2024-2029 г.</a:t>
            </a:r>
          </a:p>
          <a:p>
            <a:pPr lvl="0" algn="ctr"/>
            <a:endParaRPr lang="ru-RU" sz="3200" b="1" dirty="0">
              <a:ln w="3175">
                <a:solidFill>
                  <a:srgbClr val="00206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здание23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2427734"/>
            <a:ext cx="5352150" cy="2455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graphicFrame>
        <p:nvGraphicFramePr>
          <p:cNvPr id="3" name="Диаграмма 2"/>
          <p:cNvGraphicFramePr/>
          <p:nvPr>
            <p:extLst/>
          </p:nvPr>
        </p:nvGraphicFramePr>
        <p:xfrm>
          <a:off x="10707" y="784066"/>
          <a:ext cx="4429726" cy="142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75656" y="275982"/>
            <a:ext cx="6534472" cy="2899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коррекционно- развивающей работы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(%)</a:t>
            </a:r>
            <a:endParaRPr lang="ru-RU" sz="1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4560692" y="784066"/>
          <a:ext cx="4429726" cy="142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699792" y="627087"/>
            <a:ext cx="3173433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логопедического обследования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69843" y="2075319"/>
            <a:ext cx="3866123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 педагогического обследования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251520" y="2261316"/>
          <a:ext cx="3950108" cy="1275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/>
          <p:nvPr>
            <p:extLst/>
          </p:nvPr>
        </p:nvGraphicFramePr>
        <p:xfrm>
          <a:off x="4742529" y="2260578"/>
          <a:ext cx="4375256" cy="132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374924" y="3484514"/>
            <a:ext cx="3570209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тифлопедагогического обследования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/>
          </p:nvPr>
        </p:nvGraphicFramePr>
        <p:xfrm>
          <a:off x="112480" y="3623013"/>
          <a:ext cx="4226180" cy="1309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Диаграмма 11"/>
          <p:cNvGraphicFramePr/>
          <p:nvPr>
            <p:extLst/>
          </p:nvPr>
        </p:nvGraphicFramePr>
        <p:xfrm>
          <a:off x="4440433" y="3761513"/>
          <a:ext cx="4452047" cy="1171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69932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23478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качества воспитательно – образовательного и коррекционно – педагогического процесса.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831364"/>
            <a:ext cx="6534472" cy="2899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мониторинга освоения целевых ориентиров образовательной программы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(%)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14" y="2779120"/>
            <a:ext cx="1733211" cy="1311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36" y="1326263"/>
            <a:ext cx="1624136" cy="1296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212" y="1326262"/>
            <a:ext cx="1679026" cy="1296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1" t="4712" r="7211" b="10638"/>
          <a:stretch/>
        </p:blipFill>
        <p:spPr>
          <a:xfrm>
            <a:off x="3676371" y="1323109"/>
            <a:ext cx="1679027" cy="1311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69475"/>
            <a:ext cx="1730389" cy="1323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3" name="Диаграмма 12"/>
          <p:cNvGraphicFramePr/>
          <p:nvPr>
            <p:extLst/>
          </p:nvPr>
        </p:nvGraphicFramePr>
        <p:xfrm>
          <a:off x="4733927" y="1356749"/>
          <a:ext cx="4320481" cy="2844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44297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1512" y="267494"/>
            <a:ext cx="4068960" cy="720080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Созданы и активно развиваются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официальные страницы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социальных сетях «В Контакте», «Одноклассники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 l="3528" t="6512" r="24153" b="15350"/>
          <a:stretch>
            <a:fillRect/>
          </a:stretch>
        </p:blipFill>
        <p:spPr bwMode="auto">
          <a:xfrm>
            <a:off x="5652120" y="1131590"/>
            <a:ext cx="3124347" cy="2684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creenshot_20240219_225651_com.vkontakte.android.jpg"/>
          <p:cNvPicPr>
            <a:picLocks noChangeAspect="1"/>
          </p:cNvPicPr>
          <p:nvPr/>
        </p:nvPicPr>
        <p:blipFill>
          <a:blip r:embed="rId4" cstate="print"/>
          <a:srcRect t="2401" b="10801"/>
          <a:stretch>
            <a:fillRect/>
          </a:stretch>
        </p:blipFill>
        <p:spPr>
          <a:xfrm>
            <a:off x="3275856" y="1347614"/>
            <a:ext cx="2304256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528" y="267494"/>
            <a:ext cx="4104456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Усовершенствован официальный сайт ДОУ, а также информационно открыт для получателей образовательных услуг.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 t="8108" r="1923" b="5405"/>
          <a:stretch>
            <a:fillRect/>
          </a:stretch>
        </p:blipFill>
        <p:spPr bwMode="auto">
          <a:xfrm>
            <a:off x="251520" y="1131590"/>
            <a:ext cx="2880320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95536" y="4011910"/>
            <a:ext cx="28083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>
                <a:hlinkClick r:id="rId6"/>
              </a:rPr>
              <a:t>https://kindetsad7.edu-sites.ru/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15817" y="4443958"/>
            <a:ext cx="2880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u="sng" dirty="0">
                <a:hlinkClick r:id="rId7"/>
              </a:rPr>
              <a:t>https://vk.com/detsad7kineshma</a:t>
            </a:r>
            <a:endParaRPr lang="ru-RU" sz="1400" b="1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4011910"/>
            <a:ext cx="30721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>
                <a:hlinkClick r:id="rId8"/>
              </a:rPr>
              <a:t>https://ok.ru/group/61053490233498</a:t>
            </a:r>
            <a:r>
              <a:rPr lang="ru-RU" sz="1400" b="1" i="1" dirty="0" smtClean="0"/>
              <a:t> </a:t>
            </a:r>
            <a:endParaRPr lang="ru-RU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99592" y="304445"/>
            <a:ext cx="7128792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Система информирования родителей и педагогов создана на ИКОП «СФЕРУМ»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4089" t="3727" r="2322" b="5774"/>
          <a:stretch/>
        </p:blipFill>
        <p:spPr>
          <a:xfrm>
            <a:off x="2087724" y="1059582"/>
            <a:ext cx="4752528" cy="36764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44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6" t="27999" r="1296" b="10801"/>
          <a:stretch/>
        </p:blipFill>
        <p:spPr>
          <a:xfrm>
            <a:off x="5905314" y="703647"/>
            <a:ext cx="2832696" cy="1942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7" y="267494"/>
            <a:ext cx="8447707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Увеличение количества социальных партнеров в целях повышения качества  образования ДОУ.</a:t>
            </a:r>
          </a:p>
        </p:txBody>
      </p:sp>
      <p:pic>
        <p:nvPicPr>
          <p:cNvPr id="6" name="Рисунок 5" descr="Screenshot_20240219_232336_com.vkontakte.android.jpg"/>
          <p:cNvPicPr>
            <a:picLocks noChangeAspect="1"/>
          </p:cNvPicPr>
          <p:nvPr/>
        </p:nvPicPr>
        <p:blipFill>
          <a:blip r:embed="rId4" cstate="print"/>
          <a:srcRect t="36000" b="36000"/>
          <a:stretch>
            <a:fillRect/>
          </a:stretch>
        </p:blipFill>
        <p:spPr>
          <a:xfrm>
            <a:off x="323527" y="720996"/>
            <a:ext cx="2736304" cy="1907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creenshot_20240219_232427_com.vkontakte.android.jpg"/>
          <p:cNvPicPr>
            <a:picLocks noChangeAspect="1"/>
          </p:cNvPicPr>
          <p:nvPr/>
        </p:nvPicPr>
        <p:blipFill>
          <a:blip r:embed="rId5" cstate="print"/>
          <a:srcRect t="37400" b="37400"/>
          <a:stretch>
            <a:fillRect/>
          </a:stretch>
        </p:blipFill>
        <p:spPr>
          <a:xfrm>
            <a:off x="3131840" y="724150"/>
            <a:ext cx="2736304" cy="1848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creenshot_20240219_232406_com.vkontakte.android.jpg"/>
          <p:cNvPicPr>
            <a:picLocks noChangeAspect="1"/>
          </p:cNvPicPr>
          <p:nvPr/>
        </p:nvPicPr>
        <p:blipFill>
          <a:blip r:embed="rId6" cstate="print"/>
          <a:srcRect t="36000" b="33200"/>
          <a:stretch>
            <a:fillRect/>
          </a:stretch>
        </p:blipFill>
        <p:spPr>
          <a:xfrm>
            <a:off x="5929698" y="2770502"/>
            <a:ext cx="280831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creenshot_20240219_232359_com.vkontakte.android.jpg"/>
          <p:cNvPicPr>
            <a:picLocks noChangeAspect="1"/>
          </p:cNvPicPr>
          <p:nvPr/>
        </p:nvPicPr>
        <p:blipFill>
          <a:blip r:embed="rId7" cstate="print"/>
          <a:srcRect t="24800" b="19201"/>
          <a:stretch>
            <a:fillRect/>
          </a:stretch>
        </p:blipFill>
        <p:spPr>
          <a:xfrm>
            <a:off x="334780" y="2770502"/>
            <a:ext cx="2717357" cy="1961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15832" y="2339616"/>
            <a:ext cx="2736305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Ивановская областная специальная библиотека для слепых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38" y="2329211"/>
            <a:ext cx="2736305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Кинешемский комплексный центр социального обслуживания населения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7377" y="2386923"/>
            <a:ext cx="2802592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ГИБДД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0354" y="4443205"/>
            <a:ext cx="2739462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Кинешемский драматический театр им. А.Н. Островского 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1161" y="4431889"/>
            <a:ext cx="2727698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дом культуры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7377" y="4383864"/>
            <a:ext cx="2790633" cy="430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Кинешемский филиал Ивановской библиотеки для слепых №1 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33" y="2770502"/>
            <a:ext cx="2747709" cy="1727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676365" y="2139702"/>
            <a:ext cx="3442134" cy="64236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Взаимодействие с социумом</a:t>
            </a:r>
          </a:p>
        </p:txBody>
      </p:sp>
      <p:sp>
        <p:nvSpPr>
          <p:cNvPr id="6" name="Надпись 65"/>
          <p:cNvSpPr txBox="1">
            <a:spLocks noChangeArrowheads="1"/>
          </p:cNvSpPr>
          <p:nvPr/>
        </p:nvSpPr>
        <p:spPr bwMode="auto">
          <a:xfrm>
            <a:off x="1212830" y="602712"/>
            <a:ext cx="1643075" cy="785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Службы социальной защиты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Органы социальной опеки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адпись 62"/>
          <p:cNvSpPr txBox="1">
            <a:spLocks noChangeArrowheads="1"/>
          </p:cNvSpPr>
          <p:nvPr/>
        </p:nvSpPr>
        <p:spPr bwMode="auto">
          <a:xfrm>
            <a:off x="2959143" y="588577"/>
            <a:ext cx="1512168" cy="785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Кинешемский педагогический колледж</a:t>
            </a:r>
          </a:p>
        </p:txBody>
      </p:sp>
      <p:sp>
        <p:nvSpPr>
          <p:cNvPr id="8" name="Надпись 60"/>
          <p:cNvSpPr txBox="1">
            <a:spLocks noChangeArrowheads="1"/>
          </p:cNvSpPr>
          <p:nvPr/>
        </p:nvSpPr>
        <p:spPr bwMode="auto">
          <a:xfrm>
            <a:off x="4613980" y="588577"/>
            <a:ext cx="1714513" cy="785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Парк культуры и отдыха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им. 35-летия Победы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адпись 54"/>
          <p:cNvSpPr txBox="1">
            <a:spLocks noChangeArrowheads="1"/>
          </p:cNvSpPr>
          <p:nvPr/>
        </p:nvSpPr>
        <p:spPr bwMode="auto">
          <a:xfrm>
            <a:off x="6660232" y="687359"/>
            <a:ext cx="2000264" cy="7739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МУ ДО «Кинешемская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школа искусств»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МУ ДО «Кинешемская художественная школа»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адпись 50"/>
          <p:cNvSpPr txBox="1">
            <a:spLocks noChangeArrowheads="1"/>
          </p:cNvSpPr>
          <p:nvPr/>
        </p:nvSpPr>
        <p:spPr bwMode="auto">
          <a:xfrm>
            <a:off x="6465409" y="1639060"/>
            <a:ext cx="2382789" cy="11430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МБОУ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 «Лицей им. Д.А. Фурманова»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МБОУ «Гимназия им. А.Н. Островского»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Надпись 47"/>
          <p:cNvSpPr txBox="1">
            <a:spLocks noChangeArrowheads="1"/>
          </p:cNvSpPr>
          <p:nvPr/>
        </p:nvSpPr>
        <p:spPr bwMode="auto">
          <a:xfrm>
            <a:off x="6550596" y="3017661"/>
            <a:ext cx="2109900" cy="8572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Драматический театр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 им. А.Н. Островского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ТЮЗ им. Л.В. Раскатова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Надпись 44"/>
          <p:cNvSpPr txBox="1">
            <a:spLocks noChangeArrowheads="1"/>
          </p:cNvSpPr>
          <p:nvPr/>
        </p:nvSpPr>
        <p:spPr bwMode="auto">
          <a:xfrm>
            <a:off x="4596994" y="3368393"/>
            <a:ext cx="1857388" cy="9400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Центральная библиотека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им. В.А.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Пазухина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адпись 41"/>
          <p:cNvSpPr txBox="1">
            <a:spLocks noChangeArrowheads="1"/>
          </p:cNvSpPr>
          <p:nvPr/>
        </p:nvSpPr>
        <p:spPr bwMode="auto">
          <a:xfrm>
            <a:off x="1053719" y="3342880"/>
            <a:ext cx="2000264" cy="965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Кинешемский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художественно-исторический музей, Музей валенка</a:t>
            </a:r>
          </a:p>
        </p:txBody>
      </p:sp>
      <p:sp>
        <p:nvSpPr>
          <p:cNvPr id="14" name="Надпись 38"/>
          <p:cNvSpPr txBox="1">
            <a:spLocks noChangeArrowheads="1"/>
          </p:cNvSpPr>
          <p:nvPr/>
        </p:nvSpPr>
        <p:spPr bwMode="auto">
          <a:xfrm>
            <a:off x="703814" y="2955653"/>
            <a:ext cx="1571637" cy="3471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ГИБДД</a:t>
            </a:r>
          </a:p>
        </p:txBody>
      </p:sp>
      <p:sp>
        <p:nvSpPr>
          <p:cNvPr id="15" name="Надпись 56"/>
          <p:cNvSpPr txBox="1">
            <a:spLocks noChangeArrowheads="1"/>
          </p:cNvSpPr>
          <p:nvPr/>
        </p:nvSpPr>
        <p:spPr bwMode="auto">
          <a:xfrm>
            <a:off x="449576" y="2429418"/>
            <a:ext cx="1500198" cy="368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ДОУ города</a:t>
            </a:r>
          </a:p>
        </p:txBody>
      </p:sp>
      <p:sp>
        <p:nvSpPr>
          <p:cNvPr id="16" name="Надпись 35"/>
          <p:cNvSpPr txBox="1">
            <a:spLocks noChangeArrowheads="1"/>
          </p:cNvSpPr>
          <p:nvPr/>
        </p:nvSpPr>
        <p:spPr bwMode="auto">
          <a:xfrm>
            <a:off x="279119" y="1458976"/>
            <a:ext cx="1928827" cy="8572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Ивановская областная специальная библиотека для слепых, филиал №1 ИОСБДС г. Кинешма</a:t>
            </a:r>
          </a:p>
        </p:txBody>
      </p:sp>
      <p:sp>
        <p:nvSpPr>
          <p:cNvPr id="17" name="Надпись 41"/>
          <p:cNvSpPr txBox="1">
            <a:spLocks noChangeArrowheads="1"/>
          </p:cNvSpPr>
          <p:nvPr/>
        </p:nvSpPr>
        <p:spPr bwMode="auto">
          <a:xfrm>
            <a:off x="3139170" y="3743484"/>
            <a:ext cx="1424201" cy="605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Городской дом культуры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2477514" y="1360260"/>
            <a:ext cx="550453" cy="7678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995936" y="1374395"/>
            <a:ext cx="32178" cy="753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8" idx="2"/>
          </p:cNvCxnSpPr>
          <p:nvPr/>
        </p:nvCxnSpPr>
        <p:spPr>
          <a:xfrm flipV="1">
            <a:off x="5216208" y="1374395"/>
            <a:ext cx="255029" cy="726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802074" y="1224048"/>
            <a:ext cx="851575" cy="876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6134142" y="2357061"/>
            <a:ext cx="331267" cy="723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044755" y="2778118"/>
            <a:ext cx="481274" cy="4863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036601" y="2821125"/>
            <a:ext cx="301177" cy="547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17" idx="0"/>
          </p:cNvCxnSpPr>
          <p:nvPr/>
        </p:nvCxnSpPr>
        <p:spPr>
          <a:xfrm flipH="1">
            <a:off x="3851271" y="2792210"/>
            <a:ext cx="60277" cy="951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2702451" y="2767718"/>
            <a:ext cx="447746" cy="575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2254705" y="2782068"/>
            <a:ext cx="430176" cy="3000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5" idx="3"/>
          </p:cNvCxnSpPr>
          <p:nvPr/>
        </p:nvCxnSpPr>
        <p:spPr>
          <a:xfrm flipH="1">
            <a:off x="1949774" y="2587353"/>
            <a:ext cx="723698" cy="262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16" idx="3"/>
          </p:cNvCxnSpPr>
          <p:nvPr/>
        </p:nvCxnSpPr>
        <p:spPr>
          <a:xfrm flipH="1" flipV="1">
            <a:off x="2207946" y="1887604"/>
            <a:ext cx="473111" cy="345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51520" y="195486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социального окружения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680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23478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оздоровительной деятельности ДОУ, здоровья сбережения, лечебно-оздоровительной работы</a:t>
            </a: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376734" y="1063037"/>
          <a:ext cx="8534545" cy="1055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616963" y="864433"/>
            <a:ext cx="2491964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marL="633095" marR="501650" algn="ctr">
              <a:spcBef>
                <a:spcPts val="129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 здоровья</a:t>
            </a:r>
            <a:endParaRPr lang="ru-RU" sz="12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7259" y="2571933"/>
            <a:ext cx="2632803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ts val="2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Показатели</a:t>
            </a:r>
            <a:r>
              <a:rPr lang="ru-RU" sz="1200" b="1" spc="-1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заболеваемости</a:t>
            </a:r>
            <a:r>
              <a:rPr lang="ru-RU" sz="1200" b="1" spc="-3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b="1" spc="-1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детей.</a:t>
            </a:r>
            <a:endParaRPr lang="ru-RU" sz="12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341383" y="3075806"/>
          <a:ext cx="8534545" cy="9407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{17292A2E-F333-43FB-9621-5CBBE7FDCDCB}</a:tableStyleId>
              </a:tblPr>
              <a:tblGrid>
                <a:gridCol w="2885553">
                  <a:extLst>
                    <a:ext uri="{9D8B030D-6E8A-4147-A177-3AD203B41FA5}">
                      <a16:colId xmlns:a16="http://schemas.microsoft.com/office/drawing/2014/main" val="56330995"/>
                    </a:ext>
                  </a:extLst>
                </a:gridCol>
                <a:gridCol w="1253857">
                  <a:extLst>
                    <a:ext uri="{9D8B030D-6E8A-4147-A177-3AD203B41FA5}">
                      <a16:colId xmlns:a16="http://schemas.microsoft.com/office/drawing/2014/main" val="2544520463"/>
                    </a:ext>
                  </a:extLst>
                </a:gridCol>
                <a:gridCol w="1232620">
                  <a:extLst>
                    <a:ext uri="{9D8B030D-6E8A-4147-A177-3AD203B41FA5}">
                      <a16:colId xmlns:a16="http://schemas.microsoft.com/office/drawing/2014/main" val="2197357125"/>
                    </a:ext>
                  </a:extLst>
                </a:gridCol>
                <a:gridCol w="1129976">
                  <a:extLst>
                    <a:ext uri="{9D8B030D-6E8A-4147-A177-3AD203B41FA5}">
                      <a16:colId xmlns:a16="http://schemas.microsoft.com/office/drawing/2014/main" val="1120160326"/>
                    </a:ext>
                  </a:extLst>
                </a:gridCol>
                <a:gridCol w="1023791">
                  <a:extLst>
                    <a:ext uri="{9D8B030D-6E8A-4147-A177-3AD203B41FA5}">
                      <a16:colId xmlns:a16="http://schemas.microsoft.com/office/drawing/2014/main" val="2869046437"/>
                    </a:ext>
                  </a:extLst>
                </a:gridCol>
                <a:gridCol w="1008748">
                  <a:extLst>
                    <a:ext uri="{9D8B030D-6E8A-4147-A177-3AD203B41FA5}">
                      <a16:colId xmlns:a16="http://schemas.microsoft.com/office/drawing/2014/main" val="4027265820"/>
                    </a:ext>
                  </a:extLst>
                </a:gridCol>
              </a:tblGrid>
              <a:tr h="129999">
                <a:tc rowSpan="2">
                  <a:txBody>
                    <a:bodyPr/>
                    <a:lstStyle/>
                    <a:p>
                      <a:pPr marL="591185" indent="-76200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spc="-1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en-US" sz="1200" spc="-1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spc="-1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заболеваний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11430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ru-RU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marR="2540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4445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3810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</a:t>
                      </a:r>
                      <a:r>
                        <a:rPr lang="en-US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3175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</a:t>
                      </a:r>
                      <a:r>
                        <a:rPr lang="en-US" sz="1200" spc="-2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69147"/>
                  </a:ext>
                </a:extLst>
              </a:tr>
              <a:tr h="132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970" marR="952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spc="-1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сл./д.дни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marR="63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spc="-1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сл./д.дни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254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spc="-1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сл./д.дни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190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spc="-1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сл./д.дни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190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spc="-1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сл./д.дни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5317"/>
                  </a:ext>
                </a:extLst>
              </a:tr>
              <a:tr h="215352">
                <a:tc>
                  <a:txBody>
                    <a:bodyPr/>
                    <a:lstStyle/>
                    <a:p>
                      <a:pPr marL="69850" marR="4133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Пропущено</a:t>
                      </a:r>
                      <a:r>
                        <a:rPr lang="en-US" sz="1200" spc="-7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200" spc="-7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болезни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2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ребенком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1143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190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63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16,4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514340"/>
                  </a:ext>
                </a:extLst>
              </a:tr>
              <a:tr h="395236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100" spc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случаев</a:t>
                      </a:r>
                      <a:r>
                        <a:rPr lang="ru-RU" sz="1200" spc="-7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заболевания на 1 ребёнка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1143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marR="317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381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381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70" marR="317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169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6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07704" y="233034"/>
            <a:ext cx="47525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</a:t>
            </a: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Здоровый</a:t>
            </a:r>
            <a:r>
              <a:rPr kumimoji="0" lang="ru-RU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малыш»</a:t>
            </a:r>
            <a:endParaRPr kumimoji="0" lang="ru-RU" sz="28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24862" y="699542"/>
            <a:ext cx="396044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Изучены и внедрены новые здоровьесберегающие технологии.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954198" y="705100"/>
            <a:ext cx="3620905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Снизилась заболеваемость у воспитанников.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92460"/>
              </p:ext>
            </p:extLst>
          </p:nvPr>
        </p:nvGraphicFramePr>
        <p:xfrm>
          <a:off x="4577082" y="1805718"/>
          <a:ext cx="4190872" cy="2085340"/>
        </p:xfrm>
        <a:graphic>
          <a:graphicData uri="http://schemas.openxmlformats.org/drawingml/2006/table">
            <a:tbl>
              <a:tblPr firstCol="1">
                <a:tableStyleId>{35758FB7-9AC5-4552-8A53-C91805E547FA}</a:tableStyleId>
              </a:tblPr>
              <a:tblGrid>
                <a:gridCol w="1416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5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4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2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53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2546">
                <a:tc rowSpan="2">
                  <a:txBody>
                    <a:bodyPr/>
                    <a:lstStyle/>
                    <a:p>
                      <a:pPr marL="324000" lvl="0" indent="-76200" algn="just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i="0" spc="-1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Наименоваие </a:t>
                      </a:r>
                      <a:r>
                        <a:rPr lang="en-US" sz="1200" b="1" i="0" spc="-1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заболеваний</a:t>
                      </a:r>
                      <a:endParaRPr lang="ru-RU" sz="1100" b="1" i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11430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201</a:t>
                      </a:r>
                      <a:r>
                        <a:rPr lang="ru-RU" sz="1200" b="1" dirty="0"/>
                        <a:t>8</a:t>
                      </a:r>
                      <a:r>
                        <a:rPr lang="en-US" sz="1200" b="1" dirty="0"/>
                        <a:t>-</a:t>
                      </a:r>
                      <a:r>
                        <a:rPr lang="en-US" sz="1200" b="1" spc="-20" dirty="0"/>
                        <a:t>201</a:t>
                      </a:r>
                      <a:r>
                        <a:rPr lang="ru-RU" sz="1200" b="1" spc="-20" dirty="0"/>
                        <a:t>9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 marR="2540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201</a:t>
                      </a:r>
                      <a:r>
                        <a:rPr lang="ru-RU" sz="1200" b="1" dirty="0"/>
                        <a:t>9</a:t>
                      </a:r>
                      <a:r>
                        <a:rPr lang="en-US" sz="1200" b="1" dirty="0"/>
                        <a:t>-</a:t>
                      </a:r>
                      <a:r>
                        <a:rPr lang="en-US" sz="1200" b="1" spc="-20" dirty="0"/>
                        <a:t>20</a:t>
                      </a:r>
                      <a:r>
                        <a:rPr lang="ru-RU" sz="1200" b="1" spc="-20" dirty="0"/>
                        <a:t>20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4445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20</a:t>
                      </a:r>
                      <a:r>
                        <a:rPr lang="ru-RU" sz="1200" b="1" dirty="0"/>
                        <a:t>20</a:t>
                      </a:r>
                      <a:r>
                        <a:rPr lang="en-US" sz="1200" b="1" dirty="0"/>
                        <a:t>-</a:t>
                      </a:r>
                      <a:r>
                        <a:rPr lang="en-US" sz="1200" b="1" spc="-20" dirty="0"/>
                        <a:t>202</a:t>
                      </a:r>
                      <a:r>
                        <a:rPr lang="ru-RU" sz="1200" b="1" spc="-20" dirty="0"/>
                        <a:t>1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3810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2021-</a:t>
                      </a:r>
                      <a:r>
                        <a:rPr lang="en-US" sz="1200" b="1" spc="-20" dirty="0"/>
                        <a:t>2022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3175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/>
                        <a:t>2022-</a:t>
                      </a:r>
                      <a:r>
                        <a:rPr lang="en-US" sz="1200" b="1" spc="-20" dirty="0"/>
                        <a:t>2023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3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970" marR="952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-10" dirty="0" err="1"/>
                        <a:t>сл</a:t>
                      </a:r>
                      <a:r>
                        <a:rPr lang="en-US" sz="1200" b="1" spc="-10" dirty="0"/>
                        <a:t>./</a:t>
                      </a:r>
                      <a:r>
                        <a:rPr lang="en-US" sz="1200" b="1" spc="-10" dirty="0" err="1"/>
                        <a:t>д.дни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 marR="63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-10" dirty="0" err="1"/>
                        <a:t>сл</a:t>
                      </a:r>
                      <a:r>
                        <a:rPr lang="en-US" sz="1200" b="1" spc="-10" dirty="0"/>
                        <a:t>./</a:t>
                      </a:r>
                      <a:r>
                        <a:rPr lang="en-US" sz="1200" b="1" spc="-10" dirty="0" err="1"/>
                        <a:t>д.дни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254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-10" dirty="0" err="1"/>
                        <a:t>сл</a:t>
                      </a:r>
                      <a:r>
                        <a:rPr lang="en-US" sz="1200" b="1" spc="-10" dirty="0"/>
                        <a:t>./</a:t>
                      </a:r>
                      <a:r>
                        <a:rPr lang="en-US" sz="1200" b="1" spc="-10" dirty="0" err="1"/>
                        <a:t>д.дни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190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-10" dirty="0" err="1"/>
                        <a:t>сл</a:t>
                      </a:r>
                      <a:r>
                        <a:rPr lang="en-US" sz="1200" b="1" spc="-10" dirty="0"/>
                        <a:t>./</a:t>
                      </a:r>
                      <a:r>
                        <a:rPr lang="en-US" sz="1200" b="1" spc="-10" dirty="0" err="1"/>
                        <a:t>д.дни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1905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-10" dirty="0" err="1"/>
                        <a:t>сл</a:t>
                      </a:r>
                      <a:r>
                        <a:rPr lang="en-US" sz="1200" b="1" spc="-10" dirty="0"/>
                        <a:t>./</a:t>
                      </a:r>
                      <a:r>
                        <a:rPr lang="en-US" sz="1200" b="1" spc="-10" dirty="0" err="1"/>
                        <a:t>д.дни</a:t>
                      </a:r>
                      <a:endParaRPr lang="ru-RU" sz="11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751">
                <a:tc>
                  <a:txBody>
                    <a:bodyPr/>
                    <a:lstStyle/>
                    <a:p>
                      <a:pPr marL="69850" marR="4133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Пропущено</a:t>
                      </a:r>
                      <a:r>
                        <a:rPr lang="en-US" sz="12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2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болезни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ребенком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1143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/>
                        <a:t>9,3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 dirty="0"/>
                        <a:t>11,5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190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/>
                        <a:t>10,6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63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/>
                        <a:t>16,4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0"/>
                        <a:t>10,6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591">
                <a:tc>
                  <a:txBody>
                    <a:bodyPr/>
                    <a:lstStyle/>
                    <a:p>
                      <a:pPr marL="698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508635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случаев</a:t>
                      </a:r>
                      <a:r>
                        <a:rPr lang="ru-RU" sz="1200" spc="-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заболевания на 1 ребёнка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1143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/>
                        <a:t>1,3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" marR="317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/>
                        <a:t>1,5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381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/>
                        <a:t>1,3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3810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/>
                        <a:t>2,2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" marR="3175">
                        <a:spcBef>
                          <a:spcPts val="1350"/>
                        </a:spcBef>
                        <a:spcAft>
                          <a:spcPts val="0"/>
                        </a:spcAft>
                      </a:pPr>
                      <a:r>
                        <a:rPr lang="en-US" sz="1200" spc="-25" dirty="0"/>
                        <a:t>1,7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879522" y="1471994"/>
            <a:ext cx="38884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4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Показатели заболеваемости детей.</a:t>
            </a:r>
            <a:endParaRPr kumimoji="0" lang="ru-RU" sz="14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1" b="15000"/>
          <a:stretch/>
        </p:blipFill>
        <p:spPr>
          <a:xfrm>
            <a:off x="316850" y="1419960"/>
            <a:ext cx="4176464" cy="2513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16850" y="3753662"/>
            <a:ext cx="417646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i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Валеокурс</a:t>
            </a:r>
            <a:r>
              <a:rPr kumimoji="0" lang="ru-RU" sz="1400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для дошкольников «Восемь друзей здоровья»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5295" y="527374"/>
            <a:ext cx="6833408" cy="57606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и реализованы проекты, направленные на сохранение и укрепление  здоровья воспитанников.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481" y="1203374"/>
            <a:ext cx="3126223" cy="1728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1" t="3944" r="15775"/>
          <a:stretch/>
        </p:blipFill>
        <p:spPr>
          <a:xfrm rot="16200000">
            <a:off x="1331640" y="555526"/>
            <a:ext cx="2664296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9" t="11199" r="4452" b="2002"/>
          <a:stretch/>
        </p:blipFill>
        <p:spPr>
          <a:xfrm>
            <a:off x="5128481" y="3017718"/>
            <a:ext cx="3126223" cy="185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424783" y="127264"/>
            <a:ext cx="47525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</a:t>
            </a: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Здоровый</a:t>
            </a:r>
            <a:r>
              <a:rPr kumimoji="0" lang="ru-RU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малыш»</a:t>
            </a:r>
            <a:endParaRPr kumimoji="0" lang="ru-RU" sz="28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09" y="-866"/>
            <a:ext cx="9143999" cy="51435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97434"/>
            <a:ext cx="79768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«Современная образовательная среда ДОУ».</a:t>
            </a:r>
            <a:endParaRPr kumimoji="0" lang="ru-RU" sz="20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456" y="597544"/>
            <a:ext cx="2908464" cy="1974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155" y="638832"/>
            <a:ext cx="2664296" cy="1974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01" b="10800"/>
          <a:stretch/>
        </p:blipFill>
        <p:spPr>
          <a:xfrm>
            <a:off x="5836135" y="2828226"/>
            <a:ext cx="2984336" cy="1975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28225"/>
            <a:ext cx="2625014" cy="1975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3600" b="8001"/>
          <a:stretch/>
        </p:blipFill>
        <p:spPr>
          <a:xfrm>
            <a:off x="3306118" y="638832"/>
            <a:ext cx="2607646" cy="1974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/>
          <a:stretch/>
        </p:blipFill>
        <p:spPr>
          <a:xfrm>
            <a:off x="3083941" y="2828225"/>
            <a:ext cx="2642634" cy="197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0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67494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развития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компенсирующего вида №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7» г.о. Кинешма на период 2024 – 2029 г.г.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локальный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нормативный,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отражающий стратегический план, направленный на осуществление нововведений в образовательном учреждении, на реализацию актуальных, перспективных, прогнозируемых образовательных потребностей и социального заказа.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2427734"/>
            <a:ext cx="367240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1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635646"/>
            <a:ext cx="2232248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Прогностичность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1635646"/>
            <a:ext cx="2376264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1635646"/>
            <a:ext cx="2104102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Рациональность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224" y="2355726"/>
            <a:ext cx="2059025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Реалистичность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2355726"/>
            <a:ext cx="1715534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Целостность</a:t>
            </a:r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7" y="3219822"/>
            <a:ext cx="2448272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Индивидуальность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28184" y="3147814"/>
            <a:ext cx="2372316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Контролируемость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95736" y="3795886"/>
            <a:ext cx="4485652" cy="40011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Нормативно-правовая адекватность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2483768" y="2067694"/>
            <a:ext cx="5760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572000" y="213970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6084168" y="2067694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3" idx="3"/>
          </p:cNvCxnSpPr>
          <p:nvPr/>
        </p:nvCxnSpPr>
        <p:spPr>
          <a:xfrm flipH="1" flipV="1">
            <a:off x="2183078" y="2555781"/>
            <a:ext cx="372698" cy="159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555776" y="2931790"/>
            <a:ext cx="15240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4572000" y="2931790"/>
            <a:ext cx="12658" cy="7761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012160" y="2931790"/>
            <a:ext cx="34738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2" idx="1"/>
          </p:cNvCxnSpPr>
          <p:nvPr/>
        </p:nvCxnSpPr>
        <p:spPr>
          <a:xfrm flipV="1">
            <a:off x="6300192" y="2555781"/>
            <a:ext cx="288032" cy="879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6" t="8001" r="1444" b="8789"/>
          <a:stretch/>
        </p:blipFill>
        <p:spPr>
          <a:xfrm>
            <a:off x="467544" y="667604"/>
            <a:ext cx="2880319" cy="204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223027"/>
            <a:ext cx="77768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«Современная образовательная среда ДОУ».</a:t>
            </a:r>
            <a:endParaRPr kumimoji="0" lang="ru-RU" sz="20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" t="2959" r="2551" b="3922"/>
          <a:stretch/>
        </p:blipFill>
        <p:spPr>
          <a:xfrm>
            <a:off x="3407173" y="1393761"/>
            <a:ext cx="2506480" cy="23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401"/>
          <a:stretch/>
        </p:blipFill>
        <p:spPr>
          <a:xfrm>
            <a:off x="473604" y="2787774"/>
            <a:ext cx="2874259" cy="2158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0" r="-400" b="20601"/>
          <a:stretch/>
        </p:blipFill>
        <p:spPr>
          <a:xfrm>
            <a:off x="5972963" y="659141"/>
            <a:ext cx="2880320" cy="2054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6601" r="41600" b="21046"/>
          <a:stretch/>
        </p:blipFill>
        <p:spPr>
          <a:xfrm>
            <a:off x="6394776" y="2748186"/>
            <a:ext cx="2036694" cy="2193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9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23478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оснащение образовательного процесса МБДОУ «Детский сад компенсирующего вида №7»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9531" y="831364"/>
            <a:ext cx="8424936" cy="280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2018-2023 году для укрепления материально-технической базы были проведены следующие мероприятия:</a:t>
            </a:r>
            <a:endParaRPr lang="ru-RU" sz="1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531" y="1126216"/>
            <a:ext cx="8532949" cy="344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Заменена сантехники и водонагревателей в ДОУ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 косметический ремонт групп и внутрисадового помещения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Замена деревянной двери на пластиковую.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Приобретено холодильное оборудование, картофелечистка, кухонная утварь.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Приобретено детское оборудование: столы и стулья для всех возрастных групп, мебель в кабинеты специалистов ДОУ, шкафчики под детскую одежду, шкафы для полотенец.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Приобретено игровое и развивающее оборудование: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валеокурс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«Восемь друзей здоровья», спортивное оборудование (обручи, дуги для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подлезания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палки гимнастические, конусы спортивные), музыкальные инструменты (металлофоны, бубны, маракасы, треугольники и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Приобретены технические средства обучения: 	компьютерные программы для коррекции зрения, 1 компьютер в сборке, 1 ноутбук, музыкальная портативная музыкальная колонка , проводной микрофон.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кровли сарая, спальни младшей группы.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Замена домофонов на центральных входах в ДОУ.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Установка видеодомофона над входом на территорию детского сада.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Произведена замена оконных деревянных блоков на пластиковые: кабинет охраны зрения- 2, кабинет учителя – логопеда -1, подготовительная группа -6, кабинет учителя – дефектолога  -  1, средняя группа -6, кладовая -1, гладильная -1, младшая группа -6, старшая группа -6.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020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552792"/>
            <a:ext cx="5832648" cy="432048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Повысилась активность родителей в жизнедеятельности ДОУ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creenshot_20240219_231628_com.vkontakte.android.jpg"/>
          <p:cNvPicPr>
            <a:picLocks noChangeAspect="1"/>
          </p:cNvPicPr>
          <p:nvPr/>
        </p:nvPicPr>
        <p:blipFill>
          <a:blip r:embed="rId3" cstate="print"/>
          <a:srcRect t="20600" b="19201"/>
          <a:stretch>
            <a:fillRect/>
          </a:stretch>
        </p:blipFill>
        <p:spPr>
          <a:xfrm>
            <a:off x="357209" y="1112540"/>
            <a:ext cx="223224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creenshot_20240219_232903_com.vkontakte.android.jpg"/>
          <p:cNvPicPr>
            <a:picLocks noChangeAspect="1"/>
          </p:cNvPicPr>
          <p:nvPr/>
        </p:nvPicPr>
        <p:blipFill>
          <a:blip r:embed="rId4" cstate="print"/>
          <a:srcRect t="36000" b="36000"/>
          <a:stretch>
            <a:fillRect/>
          </a:stretch>
        </p:blipFill>
        <p:spPr>
          <a:xfrm>
            <a:off x="2816121" y="1046904"/>
            <a:ext cx="3140574" cy="1905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creenshot_20240219_232152_com.vkontakte.android.jpg"/>
          <p:cNvPicPr>
            <a:picLocks noChangeAspect="1"/>
          </p:cNvPicPr>
          <p:nvPr/>
        </p:nvPicPr>
        <p:blipFill>
          <a:blip r:embed="rId5" cstate="print"/>
          <a:srcRect t="20600" b="20601"/>
          <a:stretch>
            <a:fillRect/>
          </a:stretch>
        </p:blipFill>
        <p:spPr>
          <a:xfrm>
            <a:off x="6175592" y="1112540"/>
            <a:ext cx="2408981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creenshot_20240219_232041_com.vkontakte.android.jpg"/>
          <p:cNvPicPr>
            <a:picLocks noChangeAspect="1"/>
          </p:cNvPicPr>
          <p:nvPr/>
        </p:nvPicPr>
        <p:blipFill>
          <a:blip r:embed="rId6" cstate="print"/>
          <a:srcRect t="33200" b="31800"/>
          <a:stretch>
            <a:fillRect/>
          </a:stretch>
        </p:blipFill>
        <p:spPr>
          <a:xfrm>
            <a:off x="2849796" y="3039039"/>
            <a:ext cx="3073225" cy="1843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246990" y="161116"/>
            <a:ext cx="42899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«Взаимодействие с семьей»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39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783401" y="267494"/>
            <a:ext cx="3418308" cy="2899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Разнообразные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работы с родителями: </a:t>
            </a:r>
            <a:endParaRPr lang="ru-RU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0" b="8299"/>
          <a:stretch/>
        </p:blipFill>
        <p:spPr>
          <a:xfrm>
            <a:off x="2839745" y="739221"/>
            <a:ext cx="1728192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5402" y="739221"/>
            <a:ext cx="2448272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739221"/>
            <a:ext cx="2468893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/>
          <a:srcRect l="15687" t="9244" r="24183" b="24088"/>
          <a:stretch/>
        </p:blipFill>
        <p:spPr>
          <a:xfrm>
            <a:off x="4644008" y="743412"/>
            <a:ext cx="1656184" cy="194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271842" y="2797311"/>
            <a:ext cx="6592189" cy="2802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консультативной помощи родителям (законным представителям) воспитанников</a:t>
            </a:r>
            <a:endParaRPr lang="ru-RU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149389"/>
            <a:ext cx="2893277" cy="17605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24609" y="3149389"/>
            <a:ext cx="3019399" cy="176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00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72" y="0"/>
            <a:ext cx="9143999" cy="51435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 r="12902"/>
          <a:stretch/>
        </p:blipFill>
        <p:spPr>
          <a:xfrm>
            <a:off x="5724128" y="1004789"/>
            <a:ext cx="3024337" cy="2067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24" y="1004789"/>
            <a:ext cx="2991140" cy="2036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68" y="1004789"/>
            <a:ext cx="2165400" cy="3824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2" y="3118002"/>
            <a:ext cx="2984462" cy="1748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9" b="11137"/>
          <a:stretch/>
        </p:blipFill>
        <p:spPr>
          <a:xfrm>
            <a:off x="5724128" y="3118002"/>
            <a:ext cx="3027653" cy="174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636003" y="512194"/>
            <a:ext cx="5832648" cy="432048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Результативно отработана система мероприятий по вовлечению родителей воспитанников в образовательный процесс МБДОУ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12084"/>
            <a:ext cx="42899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«Взаимодействие с семьей»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797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58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43808" y="133748"/>
            <a:ext cx="4032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«Кадровый потенциал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8190" t="8782" r="5577" b="7494"/>
          <a:stretch/>
        </p:blipFill>
        <p:spPr>
          <a:xfrm>
            <a:off x="611559" y="839845"/>
            <a:ext cx="2702244" cy="175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11560" y="490340"/>
            <a:ext cx="2721154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Благоприятная среда для профессионального общения, роста и развития творческой активности педагогов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" t="1709" r="973" b="2962"/>
          <a:stretch/>
        </p:blipFill>
        <p:spPr>
          <a:xfrm>
            <a:off x="6115654" y="1521849"/>
            <a:ext cx="2638633" cy="233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102514" y="959699"/>
            <a:ext cx="2664912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транслируют и тиражируют свой опыт работы среди коллег города и области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999" y="887260"/>
            <a:ext cx="2266624" cy="3916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606841" y="631458"/>
            <a:ext cx="2277781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являются активными участниками конкурсного движения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/>
          <a:srcRect l="21726" t="19154" r="9494" b="12745"/>
          <a:stretch/>
        </p:blipFill>
        <p:spPr>
          <a:xfrm>
            <a:off x="738688" y="2651269"/>
            <a:ext cx="2212989" cy="192301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8688" y="4329982"/>
            <a:ext cx="2212148" cy="6001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детского сада занимают призовые места в конкурсах различного уровня</a:t>
            </a:r>
            <a:endParaRPr lang="ru-RU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graphicFrame>
        <p:nvGraphicFramePr>
          <p:cNvPr id="2" name="Диаграмма 13"/>
          <p:cNvGraphicFramePr>
            <a:graphicFrameLocks/>
          </p:cNvGraphicFramePr>
          <p:nvPr>
            <p:extLst/>
          </p:nvPr>
        </p:nvGraphicFramePr>
        <p:xfrm>
          <a:off x="251520" y="3147814"/>
          <a:ext cx="4442121" cy="1636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195486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кадрового состава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337248" y="2844364"/>
            <a:ext cx="2011501" cy="368346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23528" y="565127"/>
            <a:ext cx="4152783" cy="5799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 педагогов.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возраст педагогического коллектива – 47 лет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13"/>
          <p:cNvGraphicFramePr>
            <a:graphicFrameLocks/>
          </p:cNvGraphicFramePr>
          <p:nvPr>
            <p:extLst/>
          </p:nvPr>
        </p:nvGraphicFramePr>
        <p:xfrm>
          <a:off x="215515" y="1079391"/>
          <a:ext cx="4428493" cy="1604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3"/>
          <p:cNvGraphicFramePr>
            <a:graphicFrameLocks/>
          </p:cNvGraphicFramePr>
          <p:nvPr>
            <p:extLst/>
          </p:nvPr>
        </p:nvGraphicFramePr>
        <p:xfrm>
          <a:off x="4649915" y="945761"/>
          <a:ext cx="4170557" cy="1962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Содержимое 2"/>
          <p:cNvSpPr txBox="1">
            <a:spLocks/>
          </p:cNvSpPr>
          <p:nvPr/>
        </p:nvSpPr>
        <p:spPr>
          <a:xfrm>
            <a:off x="5223025" y="595596"/>
            <a:ext cx="2880320" cy="3683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Образовательный уровень педагогов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3"/>
          <p:cNvGraphicFramePr>
            <a:graphicFrameLocks/>
          </p:cNvGraphicFramePr>
          <p:nvPr>
            <p:extLst/>
          </p:nvPr>
        </p:nvGraphicFramePr>
        <p:xfrm>
          <a:off x="4644008" y="3121697"/>
          <a:ext cx="432638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>
          <a:xfrm>
            <a:off x="5148064" y="2931790"/>
            <a:ext cx="3168352" cy="3683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 педагогов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80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721" y="0"/>
            <a:ext cx="9143999" cy="5143500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2030873" y="310974"/>
            <a:ext cx="5184576" cy="3683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Сведения о повышении квалификации педагогических работников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2025599" y="822569"/>
          <a:ext cx="5195125" cy="1094994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398079">
                  <a:extLst>
                    <a:ext uri="{9D8B030D-6E8A-4147-A177-3AD203B41FA5}">
                      <a16:colId xmlns:a16="http://schemas.microsoft.com/office/drawing/2014/main" val="4236962308"/>
                    </a:ext>
                  </a:extLst>
                </a:gridCol>
                <a:gridCol w="3797046">
                  <a:extLst>
                    <a:ext uri="{9D8B030D-6E8A-4147-A177-3AD203B41FA5}">
                      <a16:colId xmlns:a16="http://schemas.microsoft.com/office/drawing/2014/main" val="141455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Отчетный период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курсов повышение квалификации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127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0844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982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277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926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69031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1619672" y="2679823"/>
          <a:ext cx="6006981" cy="189103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402799985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22083160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30895711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990810241"/>
                    </a:ext>
                  </a:extLst>
                </a:gridCol>
                <a:gridCol w="847868">
                  <a:extLst>
                    <a:ext uri="{9D8B030D-6E8A-4147-A177-3AD203B41FA5}">
                      <a16:colId xmlns:a16="http://schemas.microsoft.com/office/drawing/2014/main" val="1404409374"/>
                    </a:ext>
                  </a:extLst>
                </a:gridCol>
                <a:gridCol w="838633">
                  <a:extLst>
                    <a:ext uri="{9D8B030D-6E8A-4147-A177-3AD203B41FA5}">
                      <a16:colId xmlns:a16="http://schemas.microsoft.com/office/drawing/2014/main" val="191689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– 2019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– 2020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72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уровень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243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уровень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215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уровень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43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уровень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912608"/>
                  </a:ext>
                </a:extLst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>
          <a:xfrm>
            <a:off x="2044302" y="2225505"/>
            <a:ext cx="5184576" cy="3683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педагогов и воспитанников в конкурсах различного уровня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12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3"/>
            <a:ext cx="2808312" cy="2030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04" y="220663"/>
            <a:ext cx="2808312" cy="204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453" y="238547"/>
            <a:ext cx="2791707" cy="1829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531" y="2229865"/>
            <a:ext cx="2171394" cy="2646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2358" y="2001894"/>
            <a:ext cx="2075306" cy="2926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" b="50000"/>
          <a:stretch/>
        </p:blipFill>
        <p:spPr>
          <a:xfrm>
            <a:off x="5702591" y="2427735"/>
            <a:ext cx="3045873" cy="2075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9340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0953"/>
            <a:ext cx="9143999" cy="51435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95" y="2762577"/>
            <a:ext cx="1656184" cy="2263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423" y="2738196"/>
            <a:ext cx="1656184" cy="2205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" t="3800" r="1145" b="5201"/>
          <a:stretch/>
        </p:blipFill>
        <p:spPr>
          <a:xfrm>
            <a:off x="3147625" y="183515"/>
            <a:ext cx="1674333" cy="2415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29530" t="16981" r="28536" b="8455"/>
          <a:stretch/>
        </p:blipFill>
        <p:spPr>
          <a:xfrm>
            <a:off x="2377628" y="2762577"/>
            <a:ext cx="1656184" cy="2191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33463" t="18254" r="30509" b="13825"/>
          <a:stretch/>
        </p:blipFill>
        <p:spPr>
          <a:xfrm>
            <a:off x="6377694" y="2783320"/>
            <a:ext cx="1568127" cy="2191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800" r="7066" b="2400"/>
          <a:stretch/>
        </p:blipFill>
        <p:spPr>
          <a:xfrm>
            <a:off x="7020272" y="199126"/>
            <a:ext cx="1619037" cy="236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9800"/>
            <a:ext cx="1608974" cy="2402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20" y="201450"/>
            <a:ext cx="1644753" cy="24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83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95486"/>
            <a:ext cx="56551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1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Главными основаниями для разработки Программы стали:</a:t>
            </a:r>
            <a:endParaRPr kumimoji="0" lang="ru-RU" sz="1600" b="1" i="1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28" y="483518"/>
            <a:ext cx="85689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Конвенция ООН «О правах ребенка» от 20.11.1989 года № 44/25 (принята Генеральной Ассамблеей);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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Конституция Российской Федерации от 12.12.1993 года (актуальная редакция);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Конституция Российской Федерации от 12.12.1993 года (актуальная редакция);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Федеральный закон «Об образовании в Российской Федерации» от 29.12.2012 №273-ФЗ (принят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Государственной Думой РФ, с изменениями и дополнениями);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Указ Президента РФ от 21.07.2020 № 474 «О национальных целях развития Российской Федерации на период до 2030 года»;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Распоряжение Правительства Российской Федерации от 29.05.2015 № 996-р «Об утверждении стратегия развития воспитания в Российской Федерации на период до 2025 года»;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Государственная программа Российской Федерации «Развитие образования» до 2030 года (в ред. Постановления Правительства РФ от 07.10.2021 № 1701);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Приказ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Минобрнауки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России от 17.10.2013 №1155 «Об утверждении федерального государственного образовательного стандарта дошкольного образования» (актуальная редакция);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Приказ Министерства просвещения Российской Федерации от 31.07.2020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Приказ 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образования, обучающихся с ограниченными возможностями здоровья»;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Приказ Министерства просвещения Российской Федерации от 24.11.2022 № 1022 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Устав МБДОУ «Детский сад компенсирующего вида №7»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Локальные акты.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43808" y="133748"/>
            <a:ext cx="4032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«Кадровый потенциал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3" t="19165" r="9963" b="8171"/>
          <a:stretch/>
        </p:blipFill>
        <p:spPr>
          <a:xfrm>
            <a:off x="395536" y="679805"/>
            <a:ext cx="2685760" cy="4119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" t="10800" r="3996" b="8001"/>
          <a:stretch/>
        </p:blipFill>
        <p:spPr>
          <a:xfrm>
            <a:off x="3178576" y="679804"/>
            <a:ext cx="2736304" cy="41199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3842" y="689100"/>
            <a:ext cx="2821438" cy="411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6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61" y="11153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1376" y="339502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SWOT-анализ потенциала развития образовательного учреждения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7466" y="682330"/>
            <a:ext cx="849694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находится на переходном этапе реализации АОП ДО.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компетентности воспитателя и при этом снижение статуса профессии   педагога. 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выгорание педагогов вследствие продолжительных профессиональных стрессов и возраста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Недостаточный уровень мотивации родителей к активному здоровому образу жизни.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детей, имеющих 3 и 4 группу здоровья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детей с частичным или полным отсутствием вакцинации (не привитые дети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спортивная база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оснащенность образовательного процесса интерактивным   оборудованием.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115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61" y="11153"/>
            <a:ext cx="9143999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399" y="195486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SWOT-анализ потенциала развития образовательного учреждения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525" y="595596"/>
            <a:ext cx="8135887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загруженность административного персонала МБДОУ не позволяет оперативно отражать разноплановую информацию о деятельности учреждения на сайте МБДОУ и при этом низкая посещаемость сайтов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госпабликов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использование электронных образовательных ресурсов в работе педагогов и специалистов ДОУ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готовность и включенность родителей в управление качеством образования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активность родителей в просветительских, обучающих мероприятиях и растет участие родителей в праздниках и развлечениях.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количество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многодетных - 14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%), неполных семей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%), семьи участников СВО – 5 семей 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836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833" y="306730"/>
            <a:ext cx="8686331" cy="480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Выводы: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SWOT – анализ дает возможность выделить следующие стратегические направления в развитии образовательной организации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адаптированной образовательной программы дошкольного образования для детей с нарушением зрения в соответствии с ФАОП ДО и ФГОС ДО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права каждого ребенка на качественное и доступное образование, обеспечивающее равные стартовые условия для полноценного физического и психического развития детей, как основы их успешного обучения в школе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Привлечение родителей к активному участию в образовательной деятельности через современные инновационные и информационно-коммуникативные технологи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 и взаимодействие новых социальных партнеров с целью развития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среды;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Сохранение уже достигнутого уровня качества образования и его повышение за счет новых современных форм и технологий в образовательной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endParaRPr lang="ru-RU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5969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компетентности и квалификации педагогических работников ДОУ.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40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63587" y="26749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развития ДОУ в контексте реализации стратегии развития образования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4499" y="1188065"/>
            <a:ext cx="745965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</a:t>
            </a:r>
            <a:r>
              <a:rPr lang="ru-RU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высокого качества образования посредством создания ресурсного обеспечения образовательного процесса, организации образовательного процесса в соответствии с требованиями ФГОС 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4500" y="2214433"/>
            <a:ext cx="747591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</a:t>
            </a:r>
            <a:r>
              <a:rPr lang="ru-RU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профессиональной компетентности педагогических кадров, налаживания отношений с семьей и социальными партнерами;</a:t>
            </a:r>
            <a:endParaRPr lang="ru-RU" sz="16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6298" y="2994579"/>
            <a:ext cx="7475911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Совершенствование </a:t>
            </a:r>
            <a:r>
              <a:rPr lang="ru-RU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системы управления ДОУ посредством организации самостоятельной работы органов управления;</a:t>
            </a:r>
            <a:endParaRPr lang="ru-RU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45580" y="3691036"/>
            <a:ext cx="3788538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</a:t>
            </a:r>
            <a:r>
              <a:rPr lang="ru-RU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повышение имиджа </a:t>
            </a:r>
            <a:r>
              <a:rPr lang="ru-RU" sz="1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endParaRPr lang="ru-RU" sz="16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6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7523" y="1035104"/>
            <a:ext cx="8568952" cy="364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1910" algn="just">
              <a:spcAft>
                <a:spcPts val="80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Миссия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«Детский сад компенсирующего вида №7» заключается в реализации потенциальных возможностей дошкольного учреждения и дифференцируется по отношению к различным субъектам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детям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формирование личностных качеств ребенка, его всестороннее развитие, позитивная социализация и подготовка к школе посредством реализации адаптированной образовательной программы дошкольного образования для детей с нарушением зрения, разработанной в соответствии с образовательными, коррекционно- развивающими потребностями контингента воспитанников, обеспечение безопасных, эмоционально- комфортных условий и развивающей предметно-пространственной среды в соответствии с ФГОС ДО, выявление индивидуальных способностей детей в определенной области, обеспечение условий для их развития;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родителям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обеспечение психолого-педагогического сопровождения семьи, в том числе, имеющей ребенка -инвалида; вовлечение членов семьи в жизнь детского сада;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педагогическому коллективу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создание условий для профессиональной самореализации педагога, социальной защиты и профессионального роста;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муниципальной системе образования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расширение доступности дошкольного образования; накопление и обобщение методического опыта посредством работы ДОУ в режиме становления.</a:t>
            </a:r>
            <a:endParaRPr lang="ru-RU" sz="14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465" y="2356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МБДОУ «Детский сад компенсирующего вида №7»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7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7465" y="23568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выпускника (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желаемый результат).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7465" y="555526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Умение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самостоятельно или с помощью педагогического работника культурные способы деятельности, проявляет известную инициативность и самостоятельность в игре, общении, познании, самообслуживании, конструировании и других видах детской активности, осваиваемых в условиях нарушенного зрения.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846" y="1625636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Положительное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отношение к миру, другим людям и самому себе, обладает чувством собственного достоинства.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846" y="2118926"/>
            <a:ext cx="83593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воображению, которое реализуется в разных видах деятельности: познавательной, продуктивной, двигательной, в игре.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846" y="2665531"/>
            <a:ext cx="83593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устной речью, использование ее как компенсаторной роли в жизнедеятельности, высказывание своих мыслей и желаний, использование речи для выражения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чувств.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7465" y="3250306"/>
            <a:ext cx="82156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развита крупная и мелкая моторика.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7465" y="3543632"/>
            <a:ext cx="85692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следовать социальным нормам поведения и правилам в разных видах деятельности, во взаимоотношениях с педагогическим работником и другими детьми, может соблюдать правила безопасного поведения и личной гигиены. 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7033" y="4345394"/>
            <a:ext cx="8578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Проявляет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познавательный интерес и любознательность, задает вопросы педагогическим работником и обучающимся, интересуется причинно-следственными связями.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24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7465" y="123478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педагога (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желаемый результат).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116632" y="397585"/>
            <a:ext cx="9937104" cy="4664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864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Профессионализм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воспитателя:</a:t>
            </a:r>
            <a:r>
              <a:rPr lang="ru-RU" sz="1600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имеет необходимую педагогическую и психологическую подготовку;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основами необходимых знаний и умений согласно нормативным документам;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свободно ориентируется в современных психолого-педагогических концепциях обучения, воспитания и здоровье формирования, использует их как основу в своей педагогической деятельности;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умением планировать и оценивать уровень развития детей своей группы;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умело использует элементарные средства диагностики и коррекции индивидуальных особенностей детей при реализации дифференцированного подхода;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педагогической техникой: речью, умением сконцентрировать внимание детей на решение педагогических задач, используя личностно-ориентированную модель взаимодействия с детьми;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проявляет творчество и интерес к педагогической деятельности;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умеет работать с техническими средствами обучения, видит перспективу применения ИКТ в образовательном процессе;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стимулирует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активность детей в образовательной деятельности, их увлеченность познавательными и практическими заданиями, их потребность в самостоятельном добывании знаний, потребность к творческой переработке усвоенного материала;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реализует систему комплексного психолого-медико-педагогического сопровождения воспитанников и их родителей;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способами оптимизации образовательного процесса путем включения в него новых форм дошкольного образования, расширения перечня дополнительных образовательных и оздоровительных услуг. </a:t>
            </a:r>
            <a:endParaRPr lang="ru-RU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8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7465" y="123478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(как желаемый результат).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116631" y="411510"/>
            <a:ext cx="10009112" cy="4599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1910"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Проявление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организационно-методических умений: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спользует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работе новаторские методики;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родителей в деятельность, направленную на создание условий, способствующих развитию, оздоровлению и воспитанию их детей;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навыками анализа, прогнозирования и планирования своей деятельности.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Личностные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 педагога:</a:t>
            </a:r>
            <a:r>
              <a:rPr lang="ru-RU" sz="1600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четко представляет себе цели и задачи, стоящие перед современным образованием, стремится к максимальному личному вкладу в скорейшее осуществление прогрессивных преобразований;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имеет четко выработанную жизненную позицию, не противоречащую моральным нормам общества;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обладает развитой </a:t>
            </a:r>
            <a:r>
              <a:rPr lang="ru-RU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эмпатией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владеет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педагогическим тактом, умеет сохранять личное достоинство, не ущемляя самолюбия детей, их родителей, коллег по работе;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обладает рефлексивными умениями: умением размышлять над причинами успехов и неудач, ошибок и затруднений в воспитании и обучении детей;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креативен;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воплощает идеи гуманизации педагогического процесса; </a:t>
            </a:r>
            <a:endParaRPr lang="ru-RU" sz="1400" dirty="0"/>
          </a:p>
          <a:p>
            <a:pPr marL="1600200" lvl="3" indent="-2286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развивает коммуникативно-адаптивные механизмы своей личности и личности ребенка с целью успешной интеграции в социуме; </a:t>
            </a:r>
            <a:endParaRPr lang="ru-RU" sz="1400" dirty="0"/>
          </a:p>
          <a:p>
            <a:pPr marL="1600200" lvl="3" indent="-228600" algn="just"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ведет работу по организации тесного взаимодействия медико-педагогического персонала учреждения, родителей и социума. </a:t>
            </a:r>
            <a:endParaRPr lang="ru-RU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711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1149" y="70331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будущего детского сада (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желаемый результат).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699542"/>
            <a:ext cx="8640960" cy="3388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9215" indent="449580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Перспектива новой модели организации предполагает: </a:t>
            </a:r>
            <a:endParaRPr lang="ru-RU" sz="14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9215" indent="449580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endParaRPr lang="ru-RU" sz="1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ффективную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реализацию образовательной программы воспитания и укрепления здоровья детей дошкольного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базовых качеств социально ориентированной личности, обогащенное физическое, познавательное, социальное, эстетическое и речевое развитие;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дошкольного образования и начальной ступени школьного образования, преемственности дошкольного, дополнительного и семейного образования, интеграции всех служб детского сада в вопросах развития детей;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личностно-ориентированную систему образования, характеризующуюся мобильностью, гибкостью, вариативностью,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индивидуализированностью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подходов;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участия коллектива, родительского актива и представителей социума в выработке, принятии и реализации правовых и управленческих решений относительно деятельности учреждения;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обновленную нормативно-правовую, финансово-экономическую, материально-техническую и кадровую базы для обеспечения широкого развития новых форм дошкольного образования;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34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71800" y="195486"/>
            <a:ext cx="35283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eaLnBrk="0" hangingPunct="0"/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607459"/>
              </p:ext>
            </p:extLst>
          </p:nvPr>
        </p:nvGraphicFramePr>
        <p:xfrm>
          <a:off x="395534" y="915566"/>
          <a:ext cx="8352929" cy="313124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76064">
                  <a:extLst>
                    <a:ext uri="{9D8B030D-6E8A-4147-A177-3AD203B41FA5}">
                      <a16:colId xmlns:a16="http://schemas.microsoft.com/office/drawing/2014/main" val="2682838187"/>
                    </a:ext>
                  </a:extLst>
                </a:gridCol>
                <a:gridCol w="7116382">
                  <a:extLst>
                    <a:ext uri="{9D8B030D-6E8A-4147-A177-3AD203B41FA5}">
                      <a16:colId xmlns:a16="http://schemas.microsoft.com/office/drawing/2014/main" val="1457804811"/>
                    </a:ext>
                  </a:extLst>
                </a:gridCol>
                <a:gridCol w="660483">
                  <a:extLst>
                    <a:ext uri="{9D8B030D-6E8A-4147-A177-3AD203B41FA5}">
                      <a16:colId xmlns:a16="http://schemas.microsoft.com/office/drawing/2014/main" val="55856449"/>
                    </a:ext>
                  </a:extLst>
                </a:gridCol>
              </a:tblGrid>
              <a:tr h="89551">
                <a:tc>
                  <a:txBody>
                    <a:bodyPr/>
                    <a:lstStyle/>
                    <a:p>
                      <a:pPr marL="212725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452370" marR="244792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Оглавление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9588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</a:t>
                      </a:r>
                      <a:r>
                        <a:rPr lang="en-US" sz="10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552846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945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725908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Паспорт</a:t>
                      </a:r>
                      <a:r>
                        <a:rPr lang="en-US" sz="1200" b="1" spc="-2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</a:t>
                      </a:r>
                      <a:r>
                        <a:rPr lang="en-US" sz="1200" b="1" spc="-1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28877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Информационная справка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818606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8001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реализации Программы развития МБДОУ «Детский сад компенсирующего вида №7» до 2023 г.</a:t>
                      </a:r>
                      <a:endParaRPr lang="ru-RU" sz="12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464735"/>
                  </a:ext>
                </a:extLst>
              </a:tr>
              <a:tr h="151034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структуры управления ДОУ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6461458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кадрового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состава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328525"/>
                  </a:ext>
                </a:extLst>
              </a:tr>
              <a:tr h="151034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качества воспитательно – образовательного и коррекционно – педагогического  процесса.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746167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оздоровительной деятельности ДОУ, здоровья сбережения, лечебно-оздоровительной работы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5622263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 и оснащение образовательного процесса МБДОУ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«Детский сад компенсирующего вида №7»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396007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условий взаимодействия МБДОУ с семьями воспитанников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081549"/>
                  </a:ext>
                </a:extLst>
              </a:tr>
              <a:tr h="151034">
                <a:tc>
                  <a:txBody>
                    <a:bodyPr/>
                    <a:lstStyle/>
                    <a:p>
                      <a:pPr marL="93345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социального окружения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ctr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456710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Детальный 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SWOT-</a:t>
                      </a:r>
                      <a:r>
                        <a:rPr lang="en-US" sz="12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потенциала развития образовательного учреждения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589576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Концепция развития ДОУ в контексте реализации стратегии развития образования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52086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1149" y="70331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будущего детского сада (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желаемый результат).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1149" y="915566"/>
            <a:ext cx="8244407" cy="2289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роли комплексного психолого-медико-педагогического сопровождения всех субъектов образовательного процесса;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в инновационном режиме, расширение границ образовательного пространства, поиск новых эффективных форм воспитания и обучения.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принципиально новую предметно-развивающую среду, в которой бы сами предметы, материалы, игрушки и пособия содержали бы элементы обучения и развития, возможность самостоятельного поведения;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высокую конкурентоспособность образовательного учреждения путем включения в педагогический процесс новых форм дошкольного образования, а также расширения сферы образовательных услуг, предоставляемых воспитанникам.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8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92" y="0"/>
            <a:ext cx="9143999" cy="5143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6699" y="195486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развития дошкольного образовательного учреждения до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2029 года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4711" y="843558"/>
            <a:ext cx="8640960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9215" indent="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программы развития </a:t>
            </a:r>
            <a:r>
              <a:rPr lang="ru-RU" sz="1400" b="1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для функционирования ДОУ как открытого, современного учреждения, реализующего качественные образовательные и коррекционные услуги, максимально удовлетворяющие социальный заказ государства и родительского сообщества ДОУ.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723" y="1616238"/>
            <a:ext cx="8424936" cy="311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9215" indent="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задачами развития выступают: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Повысить качество образовательных и коррекционных услуг для детей с ОВЗ в соответствии с ФГОС ДО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Совершенствовать систему здоровьесберегающей, здоровьеформирующей деятельности учреждения. 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Модернизировать развивающую предметно-пространственную среду и материально-техническую базу организации.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Обеспечить непрерывную профессиональную подготовку и рост профессиональной компетентности педагогических кадров в соответствии с требованиями ФГОС ДО. 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Повысить уровень мотивации родителей и их компетентности в области проблем воспитания, повышения качества образовательных услуг. Развивая партнерство и сотрудничество.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Цифровизировать образовательную среду и систему управления образовательной организации, в том числе электронный документооборот.</a:t>
            </a:r>
            <a:endParaRPr lang="ru-RU" sz="14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Расширять систему и совершенствовать формы социального партнерства.</a:t>
            </a:r>
            <a:endParaRPr lang="ru-RU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720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7" y="339502"/>
            <a:ext cx="8496944" cy="1567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indent="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основу реализации Программы развития положен современный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программно-проектный метод. </a:t>
            </a:r>
            <a:endParaRPr lang="ru-RU" sz="14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indent="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этом выполнение стратегической цели и задач происходит в рамках реализации проектов по отдельным направлением деятельности, каждое из которых представляет собой комплекс взаимосвязанных мероприятий, нацеленных на решение проблем данной сферы образовательной деятельности.</a:t>
            </a:r>
          </a:p>
          <a:p>
            <a:pPr marR="69215" indent="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6699" y="195486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реализации Программы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2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851670"/>
            <a:ext cx="6246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«Качество дошкольного образования»</a:t>
            </a:r>
            <a:endParaRPr lang="ru-RU" sz="2000" b="1" dirty="0">
              <a:solidFill>
                <a:srgbClr val="002060"/>
              </a:solidFill>
            </a:endParaRPr>
          </a:p>
          <a:p>
            <a:pPr lvl="0" algn="ctr"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«Компетентный педагог»</a:t>
            </a:r>
            <a:endParaRPr lang="ru-RU" sz="2000" b="1" dirty="0">
              <a:solidFill>
                <a:srgbClr val="002060"/>
              </a:solidFill>
            </a:endParaRPr>
          </a:p>
          <a:p>
            <a:pPr lvl="0" algn="ctr"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«Здоровью цены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нет!» </a:t>
            </a:r>
            <a:endParaRPr lang="ru-RU" sz="2000" b="1" dirty="0">
              <a:solidFill>
                <a:srgbClr val="002060"/>
              </a:solidFill>
            </a:endParaRPr>
          </a:p>
          <a:p>
            <a:pPr lvl="0" algn="ctr"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«Наши первые помощники»</a:t>
            </a:r>
            <a:endParaRPr lang="ru-RU" sz="2000" b="1" dirty="0">
              <a:solidFill>
                <a:srgbClr val="002060"/>
              </a:solidFill>
            </a:endParaRPr>
          </a:p>
          <a:p>
            <a:pPr lvl="0" algn="ctr"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«Цифровой детский сад»</a:t>
            </a:r>
            <a:endParaRPr lang="ru-RU" sz="2000" b="1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66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520" y="123478"/>
            <a:ext cx="8604957" cy="5210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9215" indent="228600" algn="ctr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«КАЧЕСТВО ДОШКОЛЬНОГО ОБРАЗОВАНИЯ»</a:t>
            </a:r>
            <a:endParaRPr lang="ru-RU" sz="14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indent="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2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</a:t>
            </a:r>
            <a:r>
              <a:rPr lang="ru-RU" sz="1200" i="1" spc="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реализацию адаптированной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программы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ФГОС ДО и ФАОП ДО,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создавая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социальную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ситуацию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каждого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OB3 с учетом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его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индивидуальных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особенностей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потребностей.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Повысит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качество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через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современных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</a:t>
            </a:r>
            <a:r>
              <a:rPr lang="ru-RU" sz="1200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коррекционно-развивающих</a:t>
            </a:r>
            <a:r>
              <a:rPr lang="ru-RU" sz="1200" i="1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технологий,</a:t>
            </a:r>
            <a:r>
              <a:rPr lang="ru-RU" sz="1200" i="1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200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том числе</a:t>
            </a:r>
            <a:r>
              <a:rPr lang="ru-RU" sz="1200" i="1" spc="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информационно—коммуникационных</a:t>
            </a:r>
            <a:r>
              <a:rPr lang="ru-RU" sz="12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обеспечения уровня и качества подготовки выпускников дошкольного учреждения требованиям ФГОС ДО для участия всех заинтересованных субъектов в управлении качеством образования и обеспечения объективной оценки соответствия образовательной деятельности требованиям ФГОС ДО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2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1.Сохранить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благоприятный и позитивный имидж ДОУ за счет предоставления качественных образовательных и коррекционных услуг.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2.Повысить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качество образования МБДОУ через внедрение современных педагогических, коррекционно- развивающих технологий, в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т.ч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информационно- коммуникационных.  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3.Организация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мониторинга эффективности реализации адаптированной образовательной программы для детей с нарушением зрения с учетом е корректировки.  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4.Совершенствовать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систему внутренней оценки качества образования для формирования эффективных управленческих решений с целью повышения качества образования в дошкольном учреждении.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5.Провести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мониторинг потребностей в дополнительных услугах и возможности МБДОУ по оказанию качественных дополнительных услуг.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6.Привлечь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новых социальных партнеров. 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7.Обеспечить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открытость и доступность деятельности ДОУ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endParaRPr lang="ru-RU" sz="11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69215" lvl="3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 проектной группы</a:t>
            </a:r>
            <a:r>
              <a:rPr lang="ru-RU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заведующий,</a:t>
            </a: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старший воспитатель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 презентации проекта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размещение публичного отчёта и результатов самообследования ДОУ на официальном сайте.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Орган, осуществляющий контроль реализации проекта</a:t>
            </a:r>
            <a:r>
              <a:rPr lang="ru-RU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педагогический совет образовательного учреждения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Периодичность контроля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- Ежегодно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9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7524" y="195486"/>
            <a:ext cx="8568952" cy="4914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«КОМПЕТЕНТНЫЙ ПЕДАГОГ»</a:t>
            </a:r>
            <a:endParaRPr lang="ru-RU" sz="11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обеспечит педагогам своевременное и качественное </a:t>
            </a:r>
            <a:r>
              <a:rPr lang="ru-RU" sz="1200" i="1" dirty="0" err="1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практико</a:t>
            </a:r>
            <a:r>
              <a:rPr lang="ru-RU" sz="1200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ориентированное повышение профессионального роста на различных уровнях, обеспечит методическую поддержку творческого потенциала педагогов. Повысит уровень профессиональной компетентности педагогических работников, создавая условия для развития их субъектной позиции.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обеспечение постоянного роста профессиональной компетентности педагогов ОО через стимулирование педагогов к повышению качества работы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педагогическим   работникам   своевременное   и качественное практико-ориентированное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профессионального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уровня на региональном уровне и уровне ДОУ.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методическую поддержку творческого потенциала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педагогов.</a:t>
            </a: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снижению педагогической стагнации у педагогов МБДОУ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Повысить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мотивацию педагогов ДОУ к участию в конкурсах педагогического мастерства и участию в инновационной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деятельности.</a:t>
            </a: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систему наставничества в работе с молодыми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кадрами.</a:t>
            </a: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творческий потенциал педагогов по трансляции педагогического опыта и его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распространения.</a:t>
            </a:r>
          </a:p>
          <a:p>
            <a:pPr marL="228600" marR="69215" indent="-2286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Стимулировать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 к саморазвитию.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 проектной группы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заведующий МБДОУ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 презентации проекта </a:t>
            </a:r>
            <a:r>
              <a:rPr lang="ru-RU" sz="1400" b="1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ежегодный анализ о выполнении годового плана МБДОУ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Орган, осуществляющий контроль реализации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</a:t>
            </a: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Педагогический совет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7523" y="267494"/>
            <a:ext cx="8568952" cy="4882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9215" algn="ctr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«ЗДОРОВЬЮ ЦЕНЫ НЕТ»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 оздоровление, укрепление организма ребенка и сохранение уровня его здоровья в условиях активного интеллектуального и творческого развития. Внедрение современных компьютерных технологий, направленных на коррекцию и восстановление зрения дошкольников.  Проведение работы с родителями по формированию культуры здорового образа жизни.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совершенствование системы здоровьесберегающей и здоровьеформирующей деятельности МБДОУ с                                  учётом индивидуальных и возрастных особенностей дошкольников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1.Повысить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функциональные и адаптационные возможности организма детей за счет внедрения здоровьесберегающих технологий.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2.Совершенствовать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для физкультурно- оздоровительной работы за счет внедрения здоровьесберегающих технологий.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3.Формировать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родителей культуру здорового образа жизни через различные семинары, практикумы, консультации, мастер – классы.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организовать подготовку педагогических кадров по вопросам оздоровления воспитанников.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проектной группы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заведующий МБДОУ, старший </a:t>
            </a: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презентации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аналитическая справка об результатах работы в данном направлении.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Орган, осуществляющий контроль реализации проекта</a:t>
            </a:r>
            <a:r>
              <a:rPr lang="ru-RU" sz="1400" b="1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Педагогический совет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marR="69215" indent="14795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14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19" y="267494"/>
            <a:ext cx="8712967" cy="4538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marR="69215" indent="147955" algn="ctr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1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«НАШИ ПЕРВЫЕ ПОМОЩНИКИ</a:t>
            </a:r>
            <a:r>
              <a:rPr lang="ru-RU" sz="1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4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9555" marR="353695" algn="just">
              <a:spcBef>
                <a:spcPts val="16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 содействие и развитие личности воспитанника в тесной взаимосвязи семьи и детского сада. Родители становятся активными участниками образовательных отношений через организацию разнообразных инновационных форм взаимодействия.  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3695" algn="just">
              <a:spcBef>
                <a:spcPts val="160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3695" algn="just">
              <a:spcBef>
                <a:spcPts val="160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медико-психолого-педагогической компетентности родителей в вопросах развития и</a:t>
            </a:r>
            <a:r>
              <a:rPr lang="ru-RU" sz="1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 охраны и укрепления здоровья детей. 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проекта: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вовлекать родителей   в   построение   образовательного   процесса, посредством постоянного их информирования.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привлекать родителей к сотрудничеству в области решения проблем воспитания детей;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комплексно решать задачи формирования у детей ценностных ориентиров в процессе активного взаимодействия родителей, воспитанников и педагогов;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9215" lvl="0" indent="-342900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повышать педагогическую культуру родителей с помощью организации совместной детско-родительской деятельности в процессе развития детей во всех образовательных областях.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marR="69215" indent="14795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Руководитель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проектной группы-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заведующий МБДОУ, старший воспитатель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 презентации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 </a:t>
            </a:r>
            <a:r>
              <a:rPr lang="ru-RU" sz="14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подготовка публичного отчета за отчетный период.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Орган, осуществляющий контроль реализации проекта</a:t>
            </a: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Общее собрание работников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marR="69215" indent="14795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9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19" y="195486"/>
            <a:ext cx="8640960" cy="4686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«ЦИФРОВОЙ ДЕТСКИЙ САД</a:t>
            </a:r>
            <a:r>
              <a:rPr lang="ru-RU" sz="1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обеспечит возможность создания электронного образовательного контента. Оснащение инфраструктуры детского сада электронными средствами обучения- компьютерами, сенсорными экранами, компьютерными программами для коррекции зрения воспитанников, планшетами и т.д. Внедрение информационных и систем и технологий, таких как образовательные платформы, ресурсы для онлайн – взаимодействия и др. Ведение электронного документооборота в </a:t>
            </a:r>
            <a:r>
              <a:rPr lang="ru-RU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т.ч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кадрового.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33070" marR="69215" indent="14795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образовательного пространства в современных условиях, путем создания современной и безопасной цифровой образовательной среды, для обновления содержания образования и повышения его качества</a:t>
            </a:r>
            <a:r>
              <a:rPr lang="ru-RU" sz="12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условия для насыщения помещений (кабинетов) необходимой инфраструктурой (компьютер, компьютерные программы для создания и обработки видео и </a:t>
            </a:r>
            <a:r>
              <a:rPr lang="ru-RU" sz="12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 </a:t>
            </a:r>
            <a:r>
              <a:rPr lang="ru-RU" sz="1200" dirty="0" err="1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контентов</a:t>
            </a: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доступ к сети Интернет).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Повысить профессиональный уровень работников ДОУ по использованию информационных и телекоммуникационных технологий, по использованию Интернет- ресурсов и сервисов.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реализации адаптированной образовательной программы для детей с нарушением зрения с применением дистанционных образовательных технологий в детском </a:t>
            </a:r>
            <a:r>
              <a:rPr lang="ru-RU" sz="1200" dirty="0" smtClean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саду.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работу по созданию банка цифровых образовательных и информационных ресурсов.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работу по ведению официального сайта МБДОУ с учетом современных требований законодательства.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3070" marR="69215" indent="14795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 проектной группы - </a:t>
            </a: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Заведующий МБДОУ, старший воспитатель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презентации проекта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 smtClean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публичного отчета за отчетный период.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9215" algn="just">
              <a:lnSpc>
                <a:spcPct val="102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Орган, осуществляющий контроль реализации 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solidFill>
                  <a:srgbClr val="1F1F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собрание работников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5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10715" y="483518"/>
            <a:ext cx="8509757" cy="4542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Высокая конкурентоспособность детского сада, обеспечение равных стартовых возможностей детей с нарушением зрения.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Функционирование МБДОУ «Детский сад компенсирующего вида №7» как открытой, динамичной, развивающейся системы, обеспечивающей свободный доступ ко всей необходимой информации о своей деятельности.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Создание организационно- педагогических условий для реализации адаптированной образовательной программы дошкольного образования для детей с нарушением зрения, достижение высокого качества и обновления содержания воспитательного-образовательного процесса в МБДОУ, обеспечивающего сформированность ключевых компетенций дошкольников, в соответствии с целевыми ориентирами ФГОС ДО.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положительной динамики состояния здоровья воспитанников, приобщение детей к здоровому образу жизни, создание здоровьесберегающей среды.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инновационных, цифровых технологий в обучении и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воспитании, в работе МБДОУ «Детский сад компенсирующего вида №7</a:t>
            </a:r>
            <a:r>
              <a:rPr 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120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современной комфортной развивающей предметно-пространственной среды и обучающего пространства в соответствии с требованиями ФГОС ДО, законодательства РФ.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компетентности педагогов, в том числе в области овладения инновационными образовательными технологиями за счет прохождения курсов повышения квалификации и переподготовки, участия в региональных, федеральных профессиональных мероприятиях.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Минимизация замечаний органов надзора и контроля.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родителей (законных представителей), которые удовлетворены качеством образования в ДОУ.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Расширение  и укрепление  связи ДОУ с социальными партнерами.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290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699" y="195486"/>
            <a:ext cx="8856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Программы развития МБДОУ</a:t>
            </a:r>
          </a:p>
        </p:txBody>
      </p:sp>
    </p:spTree>
    <p:extLst>
      <p:ext uri="{BB962C8B-B14F-4D97-AF65-F5344CB8AC3E}">
        <p14:creationId xmlns:p14="http://schemas.microsoft.com/office/powerpoint/2010/main" val="17670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1851670"/>
            <a:ext cx="7669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8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71800" y="195486"/>
            <a:ext cx="35283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eaLnBrk="0" hangingPunct="0"/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814884"/>
              </p:ext>
            </p:extLst>
          </p:nvPr>
        </p:nvGraphicFramePr>
        <p:xfrm>
          <a:off x="287524" y="915566"/>
          <a:ext cx="8496944" cy="29405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70292">
                  <a:extLst>
                    <a:ext uri="{9D8B030D-6E8A-4147-A177-3AD203B41FA5}">
                      <a16:colId xmlns:a16="http://schemas.microsoft.com/office/drawing/2014/main" val="2981655412"/>
                    </a:ext>
                  </a:extLst>
                </a:gridCol>
                <a:gridCol w="7154781">
                  <a:extLst>
                    <a:ext uri="{9D8B030D-6E8A-4147-A177-3AD203B41FA5}">
                      <a16:colId xmlns:a16="http://schemas.microsoft.com/office/drawing/2014/main" val="752867704"/>
                    </a:ext>
                  </a:extLst>
                </a:gridCol>
                <a:gridCol w="671871">
                  <a:extLst>
                    <a:ext uri="{9D8B030D-6E8A-4147-A177-3AD203B41FA5}">
                      <a16:colId xmlns:a16="http://schemas.microsoft.com/office/drawing/2014/main" val="2189807118"/>
                    </a:ext>
                  </a:extLst>
                </a:gridCol>
              </a:tblGrid>
              <a:tr h="89551">
                <a:tc>
                  <a:txBody>
                    <a:bodyPr/>
                    <a:lstStyle/>
                    <a:p>
                      <a:pPr marL="212725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452370" marR="244792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Оглавление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95885" algn="ctr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87141"/>
                  </a:ext>
                </a:extLst>
              </a:tr>
              <a:tr h="151034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 выпускника МБДОУ «Детский сад компенсирующего вида №7» (как ожидаемый результат)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791583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.2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 педагога дошкольного образовательного учреждения. 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желаемый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108589"/>
                  </a:ext>
                </a:extLst>
              </a:tr>
              <a:tr h="97854">
                <a:tc>
                  <a:txBody>
                    <a:bodyPr/>
                    <a:lstStyle/>
                    <a:p>
                      <a:pPr marL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.3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 будущего детского сада (как желаемый результат).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520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5.4.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Стратегия развития дошкольного образовательного учреждения до 2029 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851502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Механизмы</a:t>
                      </a:r>
                      <a:r>
                        <a:rPr lang="ru-RU" sz="1200" b="1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реализации</a:t>
                      </a:r>
                      <a:r>
                        <a:rPr lang="ru-RU" sz="1200" b="1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</a:t>
                      </a:r>
                      <a:r>
                        <a:rPr lang="ru-RU" sz="12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</a:t>
                      </a:r>
                      <a:r>
                        <a:rPr lang="ru-RU" sz="12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(Проекты)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994694"/>
                  </a:ext>
                </a:extLst>
              </a:tr>
              <a:tr h="75517">
                <a:tc>
                  <a:txBody>
                    <a:bodyPr/>
                    <a:lstStyle/>
                    <a:p>
                      <a:pPr marL="161290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дошкольного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300696"/>
                  </a:ext>
                </a:extLst>
              </a:tr>
              <a:tr h="75517">
                <a:tc>
                  <a:txBody>
                    <a:bodyPr/>
                    <a:lstStyle/>
                    <a:p>
                      <a:pPr marL="161290" algn="ctr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«Компетентный педагог»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ts val="130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628671"/>
                  </a:ext>
                </a:extLst>
              </a:tr>
              <a:tr h="76185">
                <a:tc>
                  <a:txBody>
                    <a:bodyPr/>
                    <a:lstStyle/>
                    <a:p>
                      <a:pPr marL="161290" algn="ctr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Здоровью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цены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ts val="132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293758"/>
                  </a:ext>
                </a:extLst>
              </a:tr>
              <a:tr h="75517">
                <a:tc>
                  <a:txBody>
                    <a:bodyPr/>
                    <a:lstStyle/>
                    <a:p>
                      <a:pPr marL="161290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Наши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первые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помощники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82962"/>
                  </a:ext>
                </a:extLst>
              </a:tr>
              <a:tr h="75517">
                <a:tc>
                  <a:txBody>
                    <a:bodyPr/>
                    <a:lstStyle/>
                    <a:p>
                      <a:pPr marL="161290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Цифровой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сад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328557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показатели (индикаторы) реализации Программы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478112"/>
                  </a:ext>
                </a:extLst>
              </a:tr>
              <a:tr h="82387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ct val="107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результаты Программы развития МБДОУ.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649503"/>
                  </a:ext>
                </a:extLst>
              </a:tr>
              <a:tr h="151034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Порядок мониторинга хода реализации Программы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988134"/>
                  </a:ext>
                </a:extLst>
              </a:tr>
              <a:tr h="200675">
                <a:tc>
                  <a:txBody>
                    <a:bodyPr/>
                    <a:lstStyle/>
                    <a:p>
                      <a:pPr marL="166370" marR="166370" algn="ctr">
                        <a:lnSpc>
                          <a:spcPct val="107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Финансовое обоснование реализации Программы развития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85" algn="l">
                        <a:lnSpc>
                          <a:spcPct val="107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E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573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61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195486"/>
            <a:ext cx="8496944" cy="120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период реализации программы развития ДОУ в 2018-2023 г. были реализованы следующие проекты:</a:t>
            </a:r>
            <a:endParaRPr lang="ru-RU" sz="1400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eaLnBrk="0" hangingPunct="0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4892" y="3795886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«Взаимодействие с семьей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923274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«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Имидж ДОУ»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636711"/>
            <a:ext cx="5451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3"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«Здоровый малыш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45032" y="2248793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«Современная образовательная среда ДОУ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682" y="3033387"/>
            <a:ext cx="5969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3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Проект «Кадровый потенциал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68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23528" y="195486"/>
            <a:ext cx="86276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реализации Программы развития МБДОУ </a:t>
            </a:r>
            <a:r>
              <a:rPr kumimoji="0" lang="ru-RU" sz="14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компенсирующего вида №7</a:t>
            </a:r>
            <a:r>
              <a:rPr kumimoji="0" lang="ru-RU" sz="14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2023 г.</a:t>
            </a:r>
            <a:endParaRPr kumimoji="0" lang="ru-RU" sz="2000" b="0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907704" y="425550"/>
            <a:ext cx="4392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«Имидж ДОУ»</a:t>
            </a:r>
            <a:endParaRPr kumimoji="0" lang="ru-RU" sz="3200" b="1" i="0" u="none" strike="noStrike" cap="none" normalizeH="0" baseline="0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843559"/>
            <a:ext cx="8496944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Высокие показатели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результатам независимой оценки качества дошкольного образования и МКДО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95536" y="1707654"/>
            <a:ext cx="3600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 год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оценка качества дошкольного образования МКДО - 2022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1место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среди детских садов города Кинешма и по Ивановской области.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 год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независимая оценка качества дошкольного образования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место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среди детских садов городского округа Кинешма 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 место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Ивановской области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t="6192" b="38081"/>
          <a:stretch/>
        </p:blipFill>
        <p:spPr>
          <a:xfrm>
            <a:off x="5220072" y="1434981"/>
            <a:ext cx="2448272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2183" y="2820491"/>
            <a:ext cx="192405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00388" y="366030"/>
            <a:ext cx="6343222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течение 2017 -2020 г. МБДОУ находилось в инновационном режиме.</a:t>
            </a:r>
          </a:p>
        </p:txBody>
      </p:sp>
      <p:pic>
        <p:nvPicPr>
          <p:cNvPr id="7" name="Picture 3" descr="https://portal.iv-edu.ru/dep/mouokin/kin_mbdou7/commondocs/свидетельство%20о%20РИП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804" y="915566"/>
            <a:ext cx="2754052" cy="3841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203598"/>
            <a:ext cx="4824536" cy="3031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ir.mobi/uploads/posts/2021-03/thumbs/1616575844_49-p-fon-dlya-prezentatsii-po-izo-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331640" y="339502"/>
            <a:ext cx="6343222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2024 г. творческая группа педагогов МБДОУ приняла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работе инновационной площадки по теме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"Разработка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повышения цифровых компетенций педагога".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0" y="1441406"/>
            <a:ext cx="3372962" cy="2384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38" b="28306"/>
          <a:stretch/>
        </p:blipFill>
        <p:spPr>
          <a:xfrm>
            <a:off x="3779912" y="1440932"/>
            <a:ext cx="2735507" cy="23847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739" y="1275606"/>
            <a:ext cx="226825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4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1814</TotalTime>
  <Words>3066</Words>
  <Application>Microsoft Office PowerPoint</Application>
  <PresentationFormat>Экран (16:9)</PresentationFormat>
  <Paragraphs>554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6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Старший воспитатель</cp:lastModifiedBy>
  <cp:revision>118</cp:revision>
  <dcterms:created xsi:type="dcterms:W3CDTF">2024-02-19T18:42:38Z</dcterms:created>
  <dcterms:modified xsi:type="dcterms:W3CDTF">2024-10-28T12:14:16Z</dcterms:modified>
</cp:coreProperties>
</file>