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2"/>
  </p:notesMasterIdLst>
  <p:sldIdLst>
    <p:sldId id="256" r:id="rId2"/>
    <p:sldId id="259" r:id="rId3"/>
    <p:sldId id="264" r:id="rId4"/>
    <p:sldId id="262" r:id="rId5"/>
    <p:sldId id="266" r:id="rId6"/>
    <p:sldId id="263" r:id="rId7"/>
    <p:sldId id="267" r:id="rId8"/>
    <p:sldId id="268" r:id="rId9"/>
    <p:sldId id="269" r:id="rId10"/>
    <p:sldId id="271" r:id="rId11"/>
    <p:sldId id="270" r:id="rId12"/>
    <p:sldId id="272" r:id="rId13"/>
    <p:sldId id="273" r:id="rId14"/>
    <p:sldId id="275" r:id="rId15"/>
    <p:sldId id="274" r:id="rId16"/>
    <p:sldId id="280" r:id="rId17"/>
    <p:sldId id="281" r:id="rId18"/>
    <p:sldId id="277" r:id="rId19"/>
    <p:sldId id="282" r:id="rId20"/>
    <p:sldId id="27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247A"/>
    <a:srgbClr val="C52378"/>
    <a:srgbClr val="98124D"/>
    <a:srgbClr val="853E5B"/>
    <a:srgbClr val="F94900"/>
    <a:srgbClr val="613125"/>
    <a:srgbClr val="AC187B"/>
    <a:srgbClr val="542939"/>
    <a:srgbClr val="E4ECD1"/>
    <a:srgbClr val="8ED35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025" autoAdjust="0"/>
    <p:restoredTop sz="96433" autoAdjust="0"/>
  </p:normalViewPr>
  <p:slideViewPr>
    <p:cSldViewPr snapToGrid="0">
      <p:cViewPr varScale="1">
        <p:scale>
          <a:sx n="66" d="100"/>
          <a:sy n="66" d="100"/>
        </p:scale>
        <p:origin x="-1308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D8E6AA-C3AC-475B-8860-2B8323C28804}" type="doc">
      <dgm:prSet loTypeId="urn:microsoft.com/office/officeart/2005/8/layout/radial5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A556610-444F-4CB2-9AEA-6EFF0E461AFB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Направления развития  и образования детей  (образовательные области)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9CD9F408-E691-487C-A76E-EA5EC0D94521}" type="parTrans" cxnId="{7D52D155-1A46-440D-B46E-3D156C1B3443}">
      <dgm:prSet/>
      <dgm:spPr/>
      <dgm:t>
        <a:bodyPr/>
        <a:lstStyle/>
        <a:p>
          <a:endParaRPr lang="ru-RU"/>
        </a:p>
      </dgm:t>
    </dgm:pt>
    <dgm:pt modelId="{CE9F41B7-40F7-4147-B673-15CA5BAB6827}" type="sibTrans" cxnId="{7D52D155-1A46-440D-B46E-3D156C1B3443}">
      <dgm:prSet/>
      <dgm:spPr/>
      <dgm:t>
        <a:bodyPr/>
        <a:lstStyle/>
        <a:p>
          <a:endParaRPr lang="ru-RU"/>
        </a:p>
      </dgm:t>
    </dgm:pt>
    <dgm:pt modelId="{E10494C5-6731-472A-B136-ABA2B36033BD}">
      <dgm:prSet phldrT="[Текст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«Социально-коммуникативное развитие»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DBDE0D8E-CB59-4B10-9DB1-1C0ED093CDFF}" type="parTrans" cxnId="{0B397E86-C6A6-4C2F-953B-083182F4F087}">
      <dgm:prSet/>
      <dgm:spPr/>
      <dgm:t>
        <a:bodyPr/>
        <a:lstStyle/>
        <a:p>
          <a:endParaRPr lang="ru-RU"/>
        </a:p>
      </dgm:t>
    </dgm:pt>
    <dgm:pt modelId="{21D88DAE-5F45-4F2F-A8E4-FC92FCC542EA}" type="sibTrans" cxnId="{0B397E86-C6A6-4C2F-953B-083182F4F087}">
      <dgm:prSet/>
      <dgm:spPr/>
      <dgm:t>
        <a:bodyPr/>
        <a:lstStyle/>
        <a:p>
          <a:endParaRPr lang="ru-RU"/>
        </a:p>
      </dgm:t>
    </dgm:pt>
    <dgm:pt modelId="{E223D368-4476-4E0A-8B0C-62E21833C878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«Физическое развитие»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61CEBA63-F812-43D7-8138-753ABF35791E}" type="parTrans" cxnId="{E1D6000D-1749-44C7-A6C0-4DC9AD9781E8}">
      <dgm:prSet/>
      <dgm:spPr/>
      <dgm:t>
        <a:bodyPr/>
        <a:lstStyle/>
        <a:p>
          <a:endParaRPr lang="ru-RU"/>
        </a:p>
      </dgm:t>
    </dgm:pt>
    <dgm:pt modelId="{CCBEA113-E9ED-4FA7-B351-A8BBC091B899}" type="sibTrans" cxnId="{E1D6000D-1749-44C7-A6C0-4DC9AD9781E8}">
      <dgm:prSet/>
      <dgm:spPr/>
      <dgm:t>
        <a:bodyPr/>
        <a:lstStyle/>
        <a:p>
          <a:endParaRPr lang="ru-RU"/>
        </a:p>
      </dgm:t>
    </dgm:pt>
    <dgm:pt modelId="{24D4402B-695B-4084-AE32-0F7128F056AC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«Познавательное развитие»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8B54EB51-4915-4706-8927-FC1DDF7A2CB2}" type="parTrans" cxnId="{9004B7D8-AEA0-4B27-A5E9-CA216D7679CF}">
      <dgm:prSet/>
      <dgm:spPr/>
      <dgm:t>
        <a:bodyPr/>
        <a:lstStyle/>
        <a:p>
          <a:endParaRPr lang="ru-RU"/>
        </a:p>
      </dgm:t>
    </dgm:pt>
    <dgm:pt modelId="{042C5D33-162A-4A8E-94C0-0DC7A26F972C}" type="sibTrans" cxnId="{9004B7D8-AEA0-4B27-A5E9-CA216D7679CF}">
      <dgm:prSet/>
      <dgm:spPr/>
      <dgm:t>
        <a:bodyPr/>
        <a:lstStyle/>
        <a:p>
          <a:endParaRPr lang="ru-RU"/>
        </a:p>
      </dgm:t>
    </dgm:pt>
    <dgm:pt modelId="{644E7637-61F1-40A1-97D7-7EC723F533DF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«Речевое развитие»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F5A8E1C8-0DDD-4749-9BEC-AE99E493F7EA}" type="parTrans" cxnId="{8EA6C451-2F62-46E0-9B68-F8C0ACF45B03}">
      <dgm:prSet/>
      <dgm:spPr/>
      <dgm:t>
        <a:bodyPr/>
        <a:lstStyle/>
        <a:p>
          <a:endParaRPr lang="ru-RU"/>
        </a:p>
      </dgm:t>
    </dgm:pt>
    <dgm:pt modelId="{663EC5CF-A19F-4470-BB04-32727B7A86D9}" type="sibTrans" cxnId="{8EA6C451-2F62-46E0-9B68-F8C0ACF45B03}">
      <dgm:prSet/>
      <dgm:spPr/>
      <dgm:t>
        <a:bodyPr/>
        <a:lstStyle/>
        <a:p>
          <a:endParaRPr lang="ru-RU"/>
        </a:p>
      </dgm:t>
    </dgm:pt>
    <dgm:pt modelId="{B5B275A2-920B-4543-9C5C-FF8379AAFF06}">
      <dgm:prSet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«Художественно-эстетическое  развитие»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9F162265-657C-45B0-9C2B-8F0F1167FAE4}" type="parTrans" cxnId="{5A4B4A86-F32D-4C61-8A2E-97ABB112C1FB}">
      <dgm:prSet/>
      <dgm:spPr/>
      <dgm:t>
        <a:bodyPr/>
        <a:lstStyle/>
        <a:p>
          <a:endParaRPr lang="ru-RU"/>
        </a:p>
      </dgm:t>
    </dgm:pt>
    <dgm:pt modelId="{EACC7B8C-422C-4DF3-A52F-2D339FF70032}" type="sibTrans" cxnId="{5A4B4A86-F32D-4C61-8A2E-97ABB112C1FB}">
      <dgm:prSet/>
      <dgm:spPr/>
      <dgm:t>
        <a:bodyPr/>
        <a:lstStyle/>
        <a:p>
          <a:endParaRPr lang="ru-RU"/>
        </a:p>
      </dgm:t>
    </dgm:pt>
    <dgm:pt modelId="{DC39D2AD-1669-4584-8B45-223F3EB7DF12}" type="pres">
      <dgm:prSet presAssocID="{E1D8E6AA-C3AC-475B-8860-2B8323C2880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9F8902-B505-4151-86AC-403E0A06E9B2}" type="pres">
      <dgm:prSet presAssocID="{DA556610-444F-4CB2-9AEA-6EFF0E461AFB}" presName="centerShape" presStyleLbl="node0" presStyleIdx="0" presStyleCnt="1" custScaleX="190049" custScaleY="167355" custLinFactNeighborX="1026" custLinFactNeighborY="-37013"/>
      <dgm:spPr/>
      <dgm:t>
        <a:bodyPr/>
        <a:lstStyle/>
        <a:p>
          <a:endParaRPr lang="ru-RU"/>
        </a:p>
      </dgm:t>
    </dgm:pt>
    <dgm:pt modelId="{CB101D9E-E65C-4CA6-9D70-91E0D8022A25}" type="pres">
      <dgm:prSet presAssocID="{DBDE0D8E-CB59-4B10-9DB1-1C0ED093CDFF}" presName="parTrans" presStyleLbl="sibTrans2D1" presStyleIdx="0" presStyleCnt="5"/>
      <dgm:spPr/>
      <dgm:t>
        <a:bodyPr/>
        <a:lstStyle/>
        <a:p>
          <a:endParaRPr lang="ru-RU"/>
        </a:p>
      </dgm:t>
    </dgm:pt>
    <dgm:pt modelId="{35AC5BE4-32A8-471B-BF36-45A4BC8C0B5F}" type="pres">
      <dgm:prSet presAssocID="{DBDE0D8E-CB59-4B10-9DB1-1C0ED093CDFF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40CD1F6C-5222-4EDA-918F-2AB03963E506}" type="pres">
      <dgm:prSet presAssocID="{E10494C5-6731-472A-B136-ABA2B36033BD}" presName="node" presStyleLbl="node1" presStyleIdx="0" presStyleCnt="5" custScaleX="139459" custScaleY="126607" custRadScaleRad="63629" custRadScaleInc="4921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C43626-F3A2-49B5-BE45-3138E8C12193}" type="pres">
      <dgm:prSet presAssocID="{61CEBA63-F812-43D7-8138-753ABF35791E}" presName="parTrans" presStyleLbl="sibTrans2D1" presStyleIdx="1" presStyleCnt="5"/>
      <dgm:spPr/>
      <dgm:t>
        <a:bodyPr/>
        <a:lstStyle/>
        <a:p>
          <a:endParaRPr lang="ru-RU"/>
        </a:p>
      </dgm:t>
    </dgm:pt>
    <dgm:pt modelId="{D7F05B6F-6362-4ECD-AC89-49989F7B993F}" type="pres">
      <dgm:prSet presAssocID="{61CEBA63-F812-43D7-8138-753ABF35791E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7E27E9ED-98E0-46E4-A23F-B17D5F6A6F61}" type="pres">
      <dgm:prSet presAssocID="{E223D368-4476-4E0A-8B0C-62E21833C878}" presName="node" presStyleLbl="node1" presStyleIdx="1" presStyleCnt="5" custScaleX="131851" custScaleY="122781" custRadScaleRad="132594" custRadScaleInc="-3998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719803-8CD1-4974-BC20-FE5FBAEC6C08}" type="pres">
      <dgm:prSet presAssocID="{8B54EB51-4915-4706-8927-FC1DDF7A2CB2}" presName="parTrans" presStyleLbl="sibTrans2D1" presStyleIdx="2" presStyleCnt="5"/>
      <dgm:spPr/>
      <dgm:t>
        <a:bodyPr/>
        <a:lstStyle/>
        <a:p>
          <a:endParaRPr lang="ru-RU"/>
        </a:p>
      </dgm:t>
    </dgm:pt>
    <dgm:pt modelId="{AD1FFDE7-069D-43C5-98A4-48790E89A31A}" type="pres">
      <dgm:prSet presAssocID="{8B54EB51-4915-4706-8927-FC1DDF7A2CB2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CC25180C-8627-4ACB-9834-B79F434F40F0}" type="pres">
      <dgm:prSet presAssocID="{24D4402B-695B-4084-AE32-0F7128F056AC}" presName="node" presStyleLbl="node1" presStyleIdx="2" presStyleCnt="5" custScaleX="124692" custScaleY="122803" custRadScaleRad="130850" custRadScaleInc="-742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091CF6-E2F3-46B1-B920-C8448AEDC5ED}" type="pres">
      <dgm:prSet presAssocID="{F5A8E1C8-0DDD-4749-9BEC-AE99E493F7EA}" presName="parTrans" presStyleLbl="sibTrans2D1" presStyleIdx="3" presStyleCnt="5"/>
      <dgm:spPr/>
      <dgm:t>
        <a:bodyPr/>
        <a:lstStyle/>
        <a:p>
          <a:endParaRPr lang="ru-RU"/>
        </a:p>
      </dgm:t>
    </dgm:pt>
    <dgm:pt modelId="{FED8A0F6-7AE4-47B7-92D1-AE40E738F840}" type="pres">
      <dgm:prSet presAssocID="{F5A8E1C8-0DDD-4749-9BEC-AE99E493F7EA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DE724A84-6932-4727-B1D5-25129CB82869}" type="pres">
      <dgm:prSet presAssocID="{644E7637-61F1-40A1-97D7-7EC723F533DF}" presName="node" presStyleLbl="node1" presStyleIdx="3" presStyleCnt="5" custScaleX="124302" custScaleY="122804" custRadScaleRad="123152" custRadScaleInc="690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861275-85BB-4D9B-9845-55B021D648B0}" type="pres">
      <dgm:prSet presAssocID="{9F162265-657C-45B0-9C2B-8F0F1167FAE4}" presName="parTrans" presStyleLbl="sibTrans2D1" presStyleIdx="4" presStyleCnt="5"/>
      <dgm:spPr/>
      <dgm:t>
        <a:bodyPr/>
        <a:lstStyle/>
        <a:p>
          <a:endParaRPr lang="ru-RU"/>
        </a:p>
      </dgm:t>
    </dgm:pt>
    <dgm:pt modelId="{65EAD41C-1890-435D-934C-821AB88B2BAA}" type="pres">
      <dgm:prSet presAssocID="{9F162265-657C-45B0-9C2B-8F0F1167FAE4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0E134CB6-4081-4CC2-BF6B-27940CC7A1A5}" type="pres">
      <dgm:prSet presAssocID="{B5B275A2-920B-4543-9C5C-FF8379AAFF06}" presName="node" presStyleLbl="node1" presStyleIdx="4" presStyleCnt="5" custScaleX="128092" custScaleY="122782" custRadScaleRad="135151" custRadScaleInc="4008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1D6000D-1749-44C7-A6C0-4DC9AD9781E8}" srcId="{DA556610-444F-4CB2-9AEA-6EFF0E461AFB}" destId="{E223D368-4476-4E0A-8B0C-62E21833C878}" srcOrd="1" destOrd="0" parTransId="{61CEBA63-F812-43D7-8138-753ABF35791E}" sibTransId="{CCBEA113-E9ED-4FA7-B351-A8BBC091B899}"/>
    <dgm:cxn modelId="{8EA6C451-2F62-46E0-9B68-F8C0ACF45B03}" srcId="{DA556610-444F-4CB2-9AEA-6EFF0E461AFB}" destId="{644E7637-61F1-40A1-97D7-7EC723F533DF}" srcOrd="3" destOrd="0" parTransId="{F5A8E1C8-0DDD-4749-9BEC-AE99E493F7EA}" sibTransId="{663EC5CF-A19F-4470-BB04-32727B7A86D9}"/>
    <dgm:cxn modelId="{EE635F18-5CE1-4C1A-B258-C5BEDCAB338B}" type="presOf" srcId="{F5A8E1C8-0DDD-4749-9BEC-AE99E493F7EA}" destId="{FED8A0F6-7AE4-47B7-92D1-AE40E738F840}" srcOrd="1" destOrd="0" presId="urn:microsoft.com/office/officeart/2005/8/layout/radial5"/>
    <dgm:cxn modelId="{936B61AC-6713-4893-A94F-57CBE5C7157D}" type="presOf" srcId="{8B54EB51-4915-4706-8927-FC1DDF7A2CB2}" destId="{8C719803-8CD1-4974-BC20-FE5FBAEC6C08}" srcOrd="0" destOrd="0" presId="urn:microsoft.com/office/officeart/2005/8/layout/radial5"/>
    <dgm:cxn modelId="{5BA45AC3-5771-464A-9E5F-38874601AA4E}" type="presOf" srcId="{F5A8E1C8-0DDD-4749-9BEC-AE99E493F7EA}" destId="{AA091CF6-E2F3-46B1-B920-C8448AEDC5ED}" srcOrd="0" destOrd="0" presId="urn:microsoft.com/office/officeart/2005/8/layout/radial5"/>
    <dgm:cxn modelId="{9848DD62-783F-4CA1-AA31-A223F7DB49AE}" type="presOf" srcId="{24D4402B-695B-4084-AE32-0F7128F056AC}" destId="{CC25180C-8627-4ACB-9834-B79F434F40F0}" srcOrd="0" destOrd="0" presId="urn:microsoft.com/office/officeart/2005/8/layout/radial5"/>
    <dgm:cxn modelId="{60F90FC4-DF77-4F1E-9DAD-95BF6C736374}" type="presOf" srcId="{E1D8E6AA-C3AC-475B-8860-2B8323C28804}" destId="{DC39D2AD-1669-4584-8B45-223F3EB7DF12}" srcOrd="0" destOrd="0" presId="urn:microsoft.com/office/officeart/2005/8/layout/radial5"/>
    <dgm:cxn modelId="{30A45D76-5A81-431F-8452-F8BAC70AE917}" type="presOf" srcId="{DBDE0D8E-CB59-4B10-9DB1-1C0ED093CDFF}" destId="{CB101D9E-E65C-4CA6-9D70-91E0D8022A25}" srcOrd="0" destOrd="0" presId="urn:microsoft.com/office/officeart/2005/8/layout/radial5"/>
    <dgm:cxn modelId="{0B397E86-C6A6-4C2F-953B-083182F4F087}" srcId="{DA556610-444F-4CB2-9AEA-6EFF0E461AFB}" destId="{E10494C5-6731-472A-B136-ABA2B36033BD}" srcOrd="0" destOrd="0" parTransId="{DBDE0D8E-CB59-4B10-9DB1-1C0ED093CDFF}" sibTransId="{21D88DAE-5F45-4F2F-A8E4-FC92FCC542EA}"/>
    <dgm:cxn modelId="{5A4B4A86-F32D-4C61-8A2E-97ABB112C1FB}" srcId="{DA556610-444F-4CB2-9AEA-6EFF0E461AFB}" destId="{B5B275A2-920B-4543-9C5C-FF8379AAFF06}" srcOrd="4" destOrd="0" parTransId="{9F162265-657C-45B0-9C2B-8F0F1167FAE4}" sibTransId="{EACC7B8C-422C-4DF3-A52F-2D339FF70032}"/>
    <dgm:cxn modelId="{284901E1-2B8A-46B0-A346-30ABDE6689E0}" type="presOf" srcId="{61CEBA63-F812-43D7-8138-753ABF35791E}" destId="{D7F05B6F-6362-4ECD-AC89-49989F7B993F}" srcOrd="1" destOrd="0" presId="urn:microsoft.com/office/officeart/2005/8/layout/radial5"/>
    <dgm:cxn modelId="{1B666099-D306-480C-80B6-5F0A96BB2394}" type="presOf" srcId="{644E7637-61F1-40A1-97D7-7EC723F533DF}" destId="{DE724A84-6932-4727-B1D5-25129CB82869}" srcOrd="0" destOrd="0" presId="urn:microsoft.com/office/officeart/2005/8/layout/radial5"/>
    <dgm:cxn modelId="{2CE225A7-9414-4F0D-960B-87C24663579A}" type="presOf" srcId="{DBDE0D8E-CB59-4B10-9DB1-1C0ED093CDFF}" destId="{35AC5BE4-32A8-471B-BF36-45A4BC8C0B5F}" srcOrd="1" destOrd="0" presId="urn:microsoft.com/office/officeart/2005/8/layout/radial5"/>
    <dgm:cxn modelId="{C397042E-244E-4B56-BA24-28AE353DF183}" type="presOf" srcId="{B5B275A2-920B-4543-9C5C-FF8379AAFF06}" destId="{0E134CB6-4081-4CC2-BF6B-27940CC7A1A5}" srcOrd="0" destOrd="0" presId="urn:microsoft.com/office/officeart/2005/8/layout/radial5"/>
    <dgm:cxn modelId="{AF2DEAB4-B68B-4A79-9C70-DC8015B09181}" type="presOf" srcId="{61CEBA63-F812-43D7-8138-753ABF35791E}" destId="{7AC43626-F3A2-49B5-BE45-3138E8C12193}" srcOrd="0" destOrd="0" presId="urn:microsoft.com/office/officeart/2005/8/layout/radial5"/>
    <dgm:cxn modelId="{F418A7A6-4E3F-4839-88E1-23A4628B8385}" type="presOf" srcId="{E10494C5-6731-472A-B136-ABA2B36033BD}" destId="{40CD1F6C-5222-4EDA-918F-2AB03963E506}" srcOrd="0" destOrd="0" presId="urn:microsoft.com/office/officeart/2005/8/layout/radial5"/>
    <dgm:cxn modelId="{FA908B7A-1686-49A8-AC9D-A8B1FC8D4DBE}" type="presOf" srcId="{9F162265-657C-45B0-9C2B-8F0F1167FAE4}" destId="{BF861275-85BB-4D9B-9845-55B021D648B0}" srcOrd="0" destOrd="0" presId="urn:microsoft.com/office/officeart/2005/8/layout/radial5"/>
    <dgm:cxn modelId="{62E57FC9-322A-4BE7-81BC-6C659D5D2FEE}" type="presOf" srcId="{DA556610-444F-4CB2-9AEA-6EFF0E461AFB}" destId="{A79F8902-B505-4151-86AC-403E0A06E9B2}" srcOrd="0" destOrd="0" presId="urn:microsoft.com/office/officeart/2005/8/layout/radial5"/>
    <dgm:cxn modelId="{F7E7920C-3FE6-4ACF-A660-A6C97FEFC8B0}" type="presOf" srcId="{E223D368-4476-4E0A-8B0C-62E21833C878}" destId="{7E27E9ED-98E0-46E4-A23F-B17D5F6A6F61}" srcOrd="0" destOrd="0" presId="urn:microsoft.com/office/officeart/2005/8/layout/radial5"/>
    <dgm:cxn modelId="{7D52D155-1A46-440D-B46E-3D156C1B3443}" srcId="{E1D8E6AA-C3AC-475B-8860-2B8323C28804}" destId="{DA556610-444F-4CB2-9AEA-6EFF0E461AFB}" srcOrd="0" destOrd="0" parTransId="{9CD9F408-E691-487C-A76E-EA5EC0D94521}" sibTransId="{CE9F41B7-40F7-4147-B673-15CA5BAB6827}"/>
    <dgm:cxn modelId="{6DC370DD-373C-43F4-9AA3-F32B44D897B1}" type="presOf" srcId="{8B54EB51-4915-4706-8927-FC1DDF7A2CB2}" destId="{AD1FFDE7-069D-43C5-98A4-48790E89A31A}" srcOrd="1" destOrd="0" presId="urn:microsoft.com/office/officeart/2005/8/layout/radial5"/>
    <dgm:cxn modelId="{9004B7D8-AEA0-4B27-A5E9-CA216D7679CF}" srcId="{DA556610-444F-4CB2-9AEA-6EFF0E461AFB}" destId="{24D4402B-695B-4084-AE32-0F7128F056AC}" srcOrd="2" destOrd="0" parTransId="{8B54EB51-4915-4706-8927-FC1DDF7A2CB2}" sibTransId="{042C5D33-162A-4A8E-94C0-0DC7A26F972C}"/>
    <dgm:cxn modelId="{08CF8E5E-C9DD-4024-972A-B6922B6E0643}" type="presOf" srcId="{9F162265-657C-45B0-9C2B-8F0F1167FAE4}" destId="{65EAD41C-1890-435D-934C-821AB88B2BAA}" srcOrd="1" destOrd="0" presId="urn:microsoft.com/office/officeart/2005/8/layout/radial5"/>
    <dgm:cxn modelId="{01CF08C3-F3AC-4D74-97E9-DC26885DE045}" type="presParOf" srcId="{DC39D2AD-1669-4584-8B45-223F3EB7DF12}" destId="{A79F8902-B505-4151-86AC-403E0A06E9B2}" srcOrd="0" destOrd="0" presId="urn:microsoft.com/office/officeart/2005/8/layout/radial5"/>
    <dgm:cxn modelId="{6BE9BB29-F7ED-4057-95B2-4ED662C3F00A}" type="presParOf" srcId="{DC39D2AD-1669-4584-8B45-223F3EB7DF12}" destId="{CB101D9E-E65C-4CA6-9D70-91E0D8022A25}" srcOrd="1" destOrd="0" presId="urn:microsoft.com/office/officeart/2005/8/layout/radial5"/>
    <dgm:cxn modelId="{B7B7FAE1-A4B1-4D2B-874A-25352449753E}" type="presParOf" srcId="{CB101D9E-E65C-4CA6-9D70-91E0D8022A25}" destId="{35AC5BE4-32A8-471B-BF36-45A4BC8C0B5F}" srcOrd="0" destOrd="0" presId="urn:microsoft.com/office/officeart/2005/8/layout/radial5"/>
    <dgm:cxn modelId="{6DB01F64-38B0-40E9-8E0E-509069633B97}" type="presParOf" srcId="{DC39D2AD-1669-4584-8B45-223F3EB7DF12}" destId="{40CD1F6C-5222-4EDA-918F-2AB03963E506}" srcOrd="2" destOrd="0" presId="urn:microsoft.com/office/officeart/2005/8/layout/radial5"/>
    <dgm:cxn modelId="{CB4061F3-046E-461C-B216-F0450EFEDFDA}" type="presParOf" srcId="{DC39D2AD-1669-4584-8B45-223F3EB7DF12}" destId="{7AC43626-F3A2-49B5-BE45-3138E8C12193}" srcOrd="3" destOrd="0" presId="urn:microsoft.com/office/officeart/2005/8/layout/radial5"/>
    <dgm:cxn modelId="{7DEB7487-529A-4D82-91D9-DB06E1BE969C}" type="presParOf" srcId="{7AC43626-F3A2-49B5-BE45-3138E8C12193}" destId="{D7F05B6F-6362-4ECD-AC89-49989F7B993F}" srcOrd="0" destOrd="0" presId="urn:microsoft.com/office/officeart/2005/8/layout/radial5"/>
    <dgm:cxn modelId="{5BA8763C-6649-4DFE-B199-156EE3A487A2}" type="presParOf" srcId="{DC39D2AD-1669-4584-8B45-223F3EB7DF12}" destId="{7E27E9ED-98E0-46E4-A23F-B17D5F6A6F61}" srcOrd="4" destOrd="0" presId="urn:microsoft.com/office/officeart/2005/8/layout/radial5"/>
    <dgm:cxn modelId="{0A64BD7F-65D6-461C-9F4D-896CBCD0AB13}" type="presParOf" srcId="{DC39D2AD-1669-4584-8B45-223F3EB7DF12}" destId="{8C719803-8CD1-4974-BC20-FE5FBAEC6C08}" srcOrd="5" destOrd="0" presId="urn:microsoft.com/office/officeart/2005/8/layout/radial5"/>
    <dgm:cxn modelId="{5A98D89D-0FE3-46CF-A808-31A9DAD997FC}" type="presParOf" srcId="{8C719803-8CD1-4974-BC20-FE5FBAEC6C08}" destId="{AD1FFDE7-069D-43C5-98A4-48790E89A31A}" srcOrd="0" destOrd="0" presId="urn:microsoft.com/office/officeart/2005/8/layout/radial5"/>
    <dgm:cxn modelId="{83F06C12-E53D-487B-9404-F5F793497712}" type="presParOf" srcId="{DC39D2AD-1669-4584-8B45-223F3EB7DF12}" destId="{CC25180C-8627-4ACB-9834-B79F434F40F0}" srcOrd="6" destOrd="0" presId="urn:microsoft.com/office/officeart/2005/8/layout/radial5"/>
    <dgm:cxn modelId="{CD1B5F17-5919-4681-8C23-DB50C9D5FA61}" type="presParOf" srcId="{DC39D2AD-1669-4584-8B45-223F3EB7DF12}" destId="{AA091CF6-E2F3-46B1-B920-C8448AEDC5ED}" srcOrd="7" destOrd="0" presId="urn:microsoft.com/office/officeart/2005/8/layout/radial5"/>
    <dgm:cxn modelId="{FE47DAF0-2C9A-4920-9FAC-C654E3D77025}" type="presParOf" srcId="{AA091CF6-E2F3-46B1-B920-C8448AEDC5ED}" destId="{FED8A0F6-7AE4-47B7-92D1-AE40E738F840}" srcOrd="0" destOrd="0" presId="urn:microsoft.com/office/officeart/2005/8/layout/radial5"/>
    <dgm:cxn modelId="{87CD4E62-5677-43D6-83AC-6CDE6516C886}" type="presParOf" srcId="{DC39D2AD-1669-4584-8B45-223F3EB7DF12}" destId="{DE724A84-6932-4727-B1D5-25129CB82869}" srcOrd="8" destOrd="0" presId="urn:microsoft.com/office/officeart/2005/8/layout/radial5"/>
    <dgm:cxn modelId="{C65237CD-828A-48E0-936A-586683425E58}" type="presParOf" srcId="{DC39D2AD-1669-4584-8B45-223F3EB7DF12}" destId="{BF861275-85BB-4D9B-9845-55B021D648B0}" srcOrd="9" destOrd="0" presId="urn:microsoft.com/office/officeart/2005/8/layout/radial5"/>
    <dgm:cxn modelId="{37CC3647-C564-4D8B-A617-C02E75229D5F}" type="presParOf" srcId="{BF861275-85BB-4D9B-9845-55B021D648B0}" destId="{65EAD41C-1890-435D-934C-821AB88B2BAA}" srcOrd="0" destOrd="0" presId="urn:microsoft.com/office/officeart/2005/8/layout/radial5"/>
    <dgm:cxn modelId="{1F052DAF-BC94-4CFC-A088-DE76F5F700BD}" type="presParOf" srcId="{DC39D2AD-1669-4584-8B45-223F3EB7DF12}" destId="{0E134CB6-4081-4CC2-BF6B-27940CC7A1A5}" srcOrd="10" destOrd="0" presId="urn:microsoft.com/office/officeart/2005/8/layout/radial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66FE6F-6C51-4518-B751-67BC1DE2A544}" type="datetimeFigureOut">
              <a:rPr lang="ru-RU" smtClean="0"/>
              <a:pPr/>
              <a:t>01.08.2023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E0315D-91F3-447D-8DB6-BA0A5777615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B82BC70-D619-4921-AEF0-41E5D7F85EA9}" type="slidenum">
              <a:rPr lang="ru-RU" smtClean="0">
                <a:solidFill>
                  <a:srgbClr val="000000"/>
                </a:solidFill>
                <a:latin typeface="Calibri" pitchFamily="34" charset="0"/>
              </a:rPr>
              <a:pPr/>
              <a:t>5</a:t>
            </a:fld>
            <a:endParaRPr lang="ru-RU" smtClean="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CED8375-0A44-49AE-BC47-7F5F821EE9B5}" type="slidenum">
              <a:rPr lang="ru-RU" altLang="ru-RU" smtClean="0">
                <a:latin typeface="Arial" pitchFamily="34" charset="0"/>
              </a:rPr>
              <a:pPr/>
              <a:t>17</a:t>
            </a:fld>
            <a:endParaRPr lang="ru-RU" alt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01.08.2023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96464"/>
                </a:solidFill>
              </a:defRPr>
            </a:lvl1pPr>
          </a:lstStyle>
          <a:p>
            <a:pPr>
              <a:defRPr/>
            </a:pPr>
            <a:fld id="{F98996CE-D46D-4A61-8CEB-F609F65A6FD3}" type="datetime1">
              <a:rPr lang="ru-RU"/>
              <a:pPr>
                <a:defRPr/>
              </a:pPr>
              <a:t>01.08.2023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96464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F5EAA-22C9-4F4E-AC96-F031A3FF84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01.08.2023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kindetsad3@yandex.ru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04956" y="1305342"/>
            <a:ext cx="6734086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Муниципальное бюджетное дошкольное образовательное  учреждение</a:t>
            </a:r>
            <a:br>
              <a:rPr lang="ru-RU" sz="16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детский сад №3 городского округа Кинешма  (МБДОУ </a:t>
            </a:r>
            <a:r>
              <a:rPr lang="ru-RU" sz="1600" b="1" dirty="0" err="1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д</a:t>
            </a: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/с №3)</a:t>
            </a:r>
            <a:endParaRPr lang="ru-RU" sz="1600" b="1" dirty="0" smtClean="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pPr algn="ctr">
              <a:buNone/>
            </a:pPr>
            <a:endParaRPr lang="ru-RU" b="1" dirty="0" smtClean="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Краткая презентация</a:t>
            </a:r>
            <a:br>
              <a:rPr lang="ru-RU" sz="28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образовательной программы дошкольного образования муниципального бюджетного дошкольного образовательного учреждения детского сада №3 городского округа Кинешма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94252" y="759656"/>
            <a:ext cx="71338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ru-RU" altLang="ru-RU" sz="2800" b="1" dirty="0" smtClean="0">
                <a:solidFill>
                  <a:srgbClr val="FF0000"/>
                </a:solidFill>
                <a:latin typeface="Calibri" pitchFamily="34" charset="0"/>
              </a:rPr>
              <a:t>Образовательные области</a:t>
            </a:r>
            <a:r>
              <a:rPr lang="ru-RU" altLang="ru-RU" sz="2800" b="1" dirty="0" smtClean="0">
                <a:solidFill>
                  <a:srgbClr val="FF0000"/>
                </a:solidFill>
              </a:rPr>
              <a:t/>
            </a:r>
            <a:br>
              <a:rPr lang="ru-RU" altLang="ru-RU" sz="2800" b="1" dirty="0" smtClean="0">
                <a:solidFill>
                  <a:srgbClr val="FF0000"/>
                </a:solidFill>
              </a:rPr>
            </a:br>
            <a:endParaRPr lang="ru-RU" sz="28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1009" y="1364566"/>
            <a:ext cx="73152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В Программе области социально-коммуникативного развития представлены основные задачи образовательной деятельности:</a:t>
            </a:r>
            <a:endParaRPr lang="ru-RU" sz="2800" dirty="0" smtClean="0">
              <a:solidFill>
                <a:srgbClr val="C00000"/>
              </a:solidFill>
            </a:endParaRPr>
          </a:p>
          <a:p>
            <a:r>
              <a:rPr lang="ru-RU" sz="2400" b="1" dirty="0" smtClean="0">
                <a:solidFill>
                  <a:srgbClr val="002060"/>
                </a:solidFill>
              </a:rPr>
              <a:t>1</a:t>
            </a:r>
            <a:r>
              <a:rPr lang="ru-RU" sz="2400" b="1" dirty="0" smtClean="0">
                <a:solidFill>
                  <a:srgbClr val="002060"/>
                </a:solidFill>
              </a:rPr>
              <a:t>) в сфере социальных отношений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2) в области формирования основ гражданственности и патриотизма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3) в сфере трудового воспитания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4) в области формирования безопасного поведения</a:t>
            </a:r>
          </a:p>
          <a:p>
            <a:pPr algn="ctr">
              <a:buFont typeface="Wingdings" pitchFamily="2" charset="2"/>
              <a:buChar char="Ø"/>
            </a:pPr>
            <a:endParaRPr lang="ru-RU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835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94252" y="759656"/>
            <a:ext cx="71338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ru-RU" altLang="ru-RU" sz="2800" b="1" dirty="0" smtClean="0">
                <a:solidFill>
                  <a:srgbClr val="FF0000"/>
                </a:solidFill>
                <a:latin typeface="Calibri" pitchFamily="34" charset="0"/>
              </a:rPr>
              <a:t>Образовательные области</a:t>
            </a:r>
            <a:r>
              <a:rPr lang="ru-RU" altLang="ru-RU" sz="2800" b="1" dirty="0" smtClean="0">
                <a:solidFill>
                  <a:srgbClr val="FF0000"/>
                </a:solidFill>
              </a:rPr>
              <a:t/>
            </a:r>
            <a:br>
              <a:rPr lang="ru-RU" altLang="ru-RU" sz="2800" b="1" dirty="0" smtClean="0">
                <a:solidFill>
                  <a:srgbClr val="FF0000"/>
                </a:solidFill>
              </a:rPr>
            </a:br>
            <a:endParaRPr lang="ru-RU" sz="28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1009" y="1364566"/>
            <a:ext cx="7315200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В области художественно-эстетического развития основными задачами образовательной деятельности являются:</a:t>
            </a:r>
            <a:endParaRPr lang="ru-RU" sz="2800" dirty="0" smtClean="0">
              <a:solidFill>
                <a:srgbClr val="C0000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1) приобщение к искусству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2) изобразительная деятельность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3) конструктивная деятельность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4) музыкальная деятельность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5) театрализованная деятельность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6) </a:t>
            </a:r>
            <a:r>
              <a:rPr lang="ru-RU" sz="2800" b="1" dirty="0" err="1" smtClean="0">
                <a:solidFill>
                  <a:srgbClr val="002060"/>
                </a:solidFill>
              </a:rPr>
              <a:t>культурно-досуговая</a:t>
            </a:r>
            <a:r>
              <a:rPr lang="ru-RU" sz="2800" b="1" dirty="0" smtClean="0">
                <a:solidFill>
                  <a:srgbClr val="002060"/>
                </a:solidFill>
              </a:rPr>
              <a:t> деятельность</a:t>
            </a:r>
          </a:p>
          <a:p>
            <a:pPr algn="ctr">
              <a:buFont typeface="Wingdings" pitchFamily="2" charset="2"/>
              <a:buChar char="Ø"/>
            </a:pPr>
            <a:endParaRPr lang="ru-RU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835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94252" y="759656"/>
            <a:ext cx="71338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ru-RU" altLang="ru-RU" sz="2800" b="1" dirty="0" smtClean="0">
                <a:solidFill>
                  <a:srgbClr val="FF0000"/>
                </a:solidFill>
                <a:latin typeface="Calibri" pitchFamily="34" charset="0"/>
              </a:rPr>
              <a:t>Образовательные области</a:t>
            </a:r>
            <a:r>
              <a:rPr lang="ru-RU" altLang="ru-RU" sz="2800" b="1" dirty="0" smtClean="0">
                <a:solidFill>
                  <a:srgbClr val="FF0000"/>
                </a:solidFill>
              </a:rPr>
              <a:t/>
            </a:r>
            <a:br>
              <a:rPr lang="ru-RU" altLang="ru-RU" sz="2800" b="1" dirty="0" smtClean="0">
                <a:solidFill>
                  <a:srgbClr val="FF0000"/>
                </a:solidFill>
              </a:rPr>
            </a:br>
            <a:endParaRPr lang="ru-RU" sz="28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1009" y="1364566"/>
            <a:ext cx="7315200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В области речевого развития основными задачами образовательной деятельности являются:</a:t>
            </a:r>
            <a:endParaRPr lang="ru-RU" sz="2800" dirty="0" smtClean="0">
              <a:solidFill>
                <a:srgbClr val="C0000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1) Формирование словаря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2) Звуковая культура речи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3) Грамматический строй речи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4) Связная речь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5) Подготовка детей к обучению грамоте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6) Интерес к художественной литературе</a:t>
            </a:r>
          </a:p>
          <a:p>
            <a:pPr algn="ctr">
              <a:buFont typeface="Wingdings" pitchFamily="2" charset="2"/>
              <a:buChar char="Ø"/>
            </a:pPr>
            <a:endParaRPr lang="ru-RU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835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94252" y="759656"/>
            <a:ext cx="71338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ru-RU" altLang="ru-RU" sz="2800" b="1" dirty="0" smtClean="0">
                <a:solidFill>
                  <a:srgbClr val="FF0000"/>
                </a:solidFill>
                <a:latin typeface="Calibri" pitchFamily="34" charset="0"/>
              </a:rPr>
              <a:t>Образовательные области</a:t>
            </a:r>
            <a:r>
              <a:rPr lang="ru-RU" altLang="ru-RU" sz="2800" b="1" dirty="0" smtClean="0">
                <a:solidFill>
                  <a:srgbClr val="FF0000"/>
                </a:solidFill>
              </a:rPr>
              <a:t/>
            </a:r>
            <a:br>
              <a:rPr lang="ru-RU" altLang="ru-RU" sz="2800" b="1" dirty="0" smtClean="0">
                <a:solidFill>
                  <a:srgbClr val="FF0000"/>
                </a:solidFill>
              </a:rPr>
            </a:br>
            <a:endParaRPr lang="ru-RU" sz="28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1009" y="1364566"/>
            <a:ext cx="731520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В области </a:t>
            </a:r>
            <a:r>
              <a:rPr lang="ru-RU" sz="2800" b="1" dirty="0" smtClean="0">
                <a:solidFill>
                  <a:srgbClr val="C00000"/>
                </a:solidFill>
              </a:rPr>
              <a:t>познавательного развития представлены основные </a:t>
            </a:r>
            <a:r>
              <a:rPr lang="ru-RU" sz="2800" b="1" dirty="0" smtClean="0">
                <a:solidFill>
                  <a:srgbClr val="C00000"/>
                </a:solidFill>
              </a:rPr>
              <a:t>задачи образовательной </a:t>
            </a:r>
            <a:r>
              <a:rPr lang="ru-RU" sz="2800" b="1" dirty="0" smtClean="0">
                <a:solidFill>
                  <a:srgbClr val="C00000"/>
                </a:solidFill>
              </a:rPr>
              <a:t>деятельности:</a:t>
            </a:r>
            <a:endParaRPr lang="ru-RU" sz="2800" dirty="0" smtClean="0">
              <a:solidFill>
                <a:srgbClr val="C0000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1) Сенсорные эталоны и познавательные действия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2) Математические представления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3) Окружающий мир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4) Природа</a:t>
            </a:r>
          </a:p>
          <a:p>
            <a:pPr algn="ctr">
              <a:buFont typeface="Wingdings" pitchFamily="2" charset="2"/>
              <a:buChar char="Ø"/>
            </a:pPr>
            <a:endParaRPr lang="ru-RU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835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94252" y="759656"/>
            <a:ext cx="71338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ru-RU" altLang="ru-RU" sz="2800" b="1" dirty="0" smtClean="0">
                <a:solidFill>
                  <a:srgbClr val="FF0000"/>
                </a:solidFill>
                <a:latin typeface="Calibri" pitchFamily="34" charset="0"/>
              </a:rPr>
              <a:t>Образовательные области</a:t>
            </a:r>
            <a:r>
              <a:rPr lang="ru-RU" altLang="ru-RU" sz="2800" b="1" dirty="0" smtClean="0">
                <a:solidFill>
                  <a:srgbClr val="FF0000"/>
                </a:solidFill>
              </a:rPr>
              <a:t/>
            </a:r>
            <a:br>
              <a:rPr lang="ru-RU" altLang="ru-RU" sz="2800" b="1" dirty="0" smtClean="0">
                <a:solidFill>
                  <a:srgbClr val="FF0000"/>
                </a:solidFill>
              </a:rPr>
            </a:br>
            <a:endParaRPr lang="ru-RU" sz="28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1009" y="1364566"/>
            <a:ext cx="73152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Основные задачи образовательной деятельности в области физического развития:</a:t>
            </a:r>
            <a:endParaRPr lang="ru-RU" sz="2800" dirty="0" smtClean="0">
              <a:solidFill>
                <a:srgbClr val="C0000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1) Основная гимнастика (основные движения, </a:t>
            </a:r>
            <a:r>
              <a:rPr lang="ru-RU" sz="2800" b="1" dirty="0" err="1" smtClean="0">
                <a:solidFill>
                  <a:srgbClr val="002060"/>
                </a:solidFill>
              </a:rPr>
              <a:t>общеразвивающие</a:t>
            </a:r>
            <a:r>
              <a:rPr lang="ru-RU" sz="2800" b="1" dirty="0" smtClean="0">
                <a:solidFill>
                  <a:srgbClr val="002060"/>
                </a:solidFill>
              </a:rPr>
              <a:t> упражнения, ритмическая гимнастика и строевые упражнения).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2) Подвижные игры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3) Спортивные упражнения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4) Формирование основ здорового образа жизни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5) Активный отдых.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835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1857356" y="2071678"/>
            <a:ext cx="5429709" cy="7080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alt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Основные направления развития детей </a:t>
            </a:r>
            <a:r>
              <a:rPr lang="ru-RU" alt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в образовательных областях</a:t>
            </a:r>
            <a:endParaRPr lang="ru-RU" alt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charset="0"/>
            </a:endParaRPr>
          </a:p>
        </p:txBody>
      </p:sp>
      <p:sp>
        <p:nvSpPr>
          <p:cNvPr id="59395" name="AutoShape 3"/>
          <p:cNvSpPr>
            <a:spLocks noChangeArrowheads="1"/>
          </p:cNvSpPr>
          <p:nvPr/>
        </p:nvSpPr>
        <p:spPr bwMode="auto">
          <a:xfrm>
            <a:off x="467494" y="1214422"/>
            <a:ext cx="2818622" cy="558314"/>
          </a:xfrm>
          <a:prstGeom prst="wedgeRectCallout">
            <a:avLst>
              <a:gd name="adj1" fmla="val 40121"/>
              <a:gd name="adj2" fmla="val 9360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b="1" dirty="0">
                <a:solidFill>
                  <a:schemeClr val="bg1"/>
                </a:solidFill>
              </a:rPr>
              <a:t>Физическое развитие</a:t>
            </a:r>
          </a:p>
        </p:txBody>
      </p:sp>
      <p:sp>
        <p:nvSpPr>
          <p:cNvPr id="59396" name="AutoShape 4"/>
          <p:cNvSpPr>
            <a:spLocks noChangeArrowheads="1"/>
          </p:cNvSpPr>
          <p:nvPr/>
        </p:nvSpPr>
        <p:spPr bwMode="auto">
          <a:xfrm>
            <a:off x="428596" y="3214686"/>
            <a:ext cx="2643206" cy="720000"/>
          </a:xfrm>
          <a:prstGeom prst="wedgeRectCallout">
            <a:avLst>
              <a:gd name="adj1" fmla="val 39926"/>
              <a:gd name="adj2" fmla="val -84979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90000"/>
              </a:lnSpc>
              <a:defRPr/>
            </a:pPr>
            <a:r>
              <a:rPr lang="ru-RU" altLang="ru-RU" b="1" dirty="0" smtClean="0">
                <a:solidFill>
                  <a:schemeClr val="bg1"/>
                </a:solidFill>
              </a:rPr>
              <a:t>Познавательное </a:t>
            </a:r>
            <a:r>
              <a:rPr lang="ru-RU" altLang="ru-RU" b="1" dirty="0">
                <a:solidFill>
                  <a:schemeClr val="bg1"/>
                </a:solidFill>
              </a:rPr>
              <a:t>развитие</a:t>
            </a:r>
          </a:p>
        </p:txBody>
      </p:sp>
      <p:sp>
        <p:nvSpPr>
          <p:cNvPr id="59397" name="AutoShape 5"/>
          <p:cNvSpPr>
            <a:spLocks noChangeArrowheads="1"/>
          </p:cNvSpPr>
          <p:nvPr/>
        </p:nvSpPr>
        <p:spPr bwMode="auto">
          <a:xfrm>
            <a:off x="3714744" y="1214422"/>
            <a:ext cx="5000660" cy="558047"/>
          </a:xfrm>
          <a:prstGeom prst="wedgeRectCallout">
            <a:avLst>
              <a:gd name="adj1" fmla="val -40554"/>
              <a:gd name="adj2" fmla="val 9390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90000"/>
              </a:lnSpc>
              <a:defRPr/>
            </a:pPr>
            <a:r>
              <a:rPr lang="ru-RU" altLang="ru-RU" b="1" dirty="0">
                <a:solidFill>
                  <a:schemeClr val="bg1"/>
                </a:solidFill>
              </a:rPr>
              <a:t>Художественно-эстетическое развитие</a:t>
            </a:r>
          </a:p>
        </p:txBody>
      </p:sp>
      <p:sp>
        <p:nvSpPr>
          <p:cNvPr id="59398" name="AutoShape 6"/>
          <p:cNvSpPr>
            <a:spLocks noChangeArrowheads="1"/>
          </p:cNvSpPr>
          <p:nvPr/>
        </p:nvSpPr>
        <p:spPr bwMode="auto">
          <a:xfrm>
            <a:off x="5214942" y="3212976"/>
            <a:ext cx="3389098" cy="720000"/>
          </a:xfrm>
          <a:prstGeom prst="wedgeRectCallout">
            <a:avLst>
              <a:gd name="adj1" fmla="val -40320"/>
              <a:gd name="adj2" fmla="val -90256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90000"/>
              </a:lnSpc>
              <a:defRPr/>
            </a:pPr>
            <a:r>
              <a:rPr lang="ru-RU" altLang="ru-RU" b="1" dirty="0" smtClean="0">
                <a:solidFill>
                  <a:schemeClr val="bg1"/>
                </a:solidFill>
              </a:rPr>
              <a:t>Социально-коммуникативное развитие</a:t>
            </a:r>
            <a:endParaRPr lang="ru-RU" altLang="ru-RU" b="1" dirty="0">
              <a:solidFill>
                <a:schemeClr val="bg1"/>
              </a:solidFill>
            </a:endParaRP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468313" y="404813"/>
            <a:ext cx="1246167" cy="5762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normAutofit fontScale="70000" lnSpcReduction="20000"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defRPr/>
            </a:pPr>
            <a:r>
              <a:rPr lang="ru-RU" altLang="ru-RU" sz="2000" b="1" dirty="0">
                <a:solidFill>
                  <a:schemeClr val="bg1"/>
                </a:solidFill>
              </a:rPr>
              <a:t>Физическая культура</a:t>
            </a: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1928795" y="404813"/>
            <a:ext cx="1285883" cy="5762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normAutofit fontScale="70000" lnSpcReduction="20000"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defRPr/>
            </a:pPr>
            <a:r>
              <a:rPr lang="ru-RU" altLang="ru-RU" sz="2000" b="1" dirty="0" smtClean="0">
                <a:solidFill>
                  <a:schemeClr val="bg1"/>
                </a:solidFill>
              </a:rPr>
              <a:t>Здоровый образ жизни</a:t>
            </a:r>
            <a:endParaRPr lang="ru-RU" altLang="ru-RU" sz="2000" b="1" dirty="0">
              <a:solidFill>
                <a:schemeClr val="bg1"/>
              </a:solidFill>
            </a:endParaRPr>
          </a:p>
        </p:txBody>
      </p:sp>
      <p:sp>
        <p:nvSpPr>
          <p:cNvPr id="59401" name="Text Box 9"/>
          <p:cNvSpPr txBox="1">
            <a:spLocks noChangeArrowheads="1"/>
          </p:cNvSpPr>
          <p:nvPr/>
        </p:nvSpPr>
        <p:spPr bwMode="auto">
          <a:xfrm>
            <a:off x="6215075" y="404813"/>
            <a:ext cx="1214445" cy="5762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normAutofit fontScale="70000" lnSpcReduction="20000"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defRPr/>
            </a:pPr>
            <a:r>
              <a:rPr lang="ru-RU" altLang="ru-RU" sz="2000" b="1" dirty="0">
                <a:solidFill>
                  <a:schemeClr val="bg1"/>
                </a:solidFill>
              </a:rPr>
              <a:t>Художественное творчество</a:t>
            </a:r>
          </a:p>
        </p:txBody>
      </p:sp>
      <p:sp>
        <p:nvSpPr>
          <p:cNvPr id="59402" name="Text Box 10"/>
          <p:cNvSpPr txBox="1">
            <a:spLocks noChangeArrowheads="1"/>
          </p:cNvSpPr>
          <p:nvPr/>
        </p:nvSpPr>
        <p:spPr bwMode="auto">
          <a:xfrm>
            <a:off x="500035" y="4005064"/>
            <a:ext cx="500065" cy="228145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defRPr/>
            </a:pPr>
            <a:r>
              <a:rPr lang="ru-RU" altLang="ru-RU" sz="2000" b="1" dirty="0" smtClean="0">
                <a:solidFill>
                  <a:schemeClr val="bg1"/>
                </a:solidFill>
              </a:rPr>
              <a:t>ФЭМП</a:t>
            </a:r>
            <a:endParaRPr lang="ru-RU" altLang="ru-RU" sz="2000" b="1" dirty="0">
              <a:solidFill>
                <a:schemeClr val="bg1"/>
              </a:solidFill>
            </a:endParaRPr>
          </a:p>
        </p:txBody>
      </p:sp>
      <p:sp>
        <p:nvSpPr>
          <p:cNvPr id="59403" name="Text Box 11"/>
          <p:cNvSpPr txBox="1">
            <a:spLocks noChangeArrowheads="1"/>
          </p:cNvSpPr>
          <p:nvPr/>
        </p:nvSpPr>
        <p:spPr bwMode="auto">
          <a:xfrm>
            <a:off x="3643307" y="404813"/>
            <a:ext cx="1071569" cy="5762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defRPr/>
            </a:pPr>
            <a:r>
              <a:rPr lang="ru-RU" altLang="ru-RU" b="1" dirty="0" smtClean="0">
                <a:solidFill>
                  <a:schemeClr val="bg1"/>
                </a:solidFill>
              </a:rPr>
              <a:t>Музыка</a:t>
            </a:r>
            <a:endParaRPr lang="ru-RU" altLang="ru-RU" b="1" dirty="0">
              <a:solidFill>
                <a:schemeClr val="bg1"/>
              </a:solidFill>
            </a:endParaRPr>
          </a:p>
        </p:txBody>
      </p:sp>
      <p:sp>
        <p:nvSpPr>
          <p:cNvPr id="59404" name="Text Box 12"/>
          <p:cNvSpPr txBox="1">
            <a:spLocks noChangeArrowheads="1"/>
          </p:cNvSpPr>
          <p:nvPr/>
        </p:nvSpPr>
        <p:spPr bwMode="auto">
          <a:xfrm>
            <a:off x="3428992" y="4005064"/>
            <a:ext cx="642942" cy="228145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vert270" anchor="ctr">
            <a:normAutofit fontScale="70000" lnSpcReduction="20000"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defRPr/>
            </a:pPr>
            <a:r>
              <a:rPr lang="ru-RU" altLang="ru-RU" sz="2000" b="1" dirty="0">
                <a:solidFill>
                  <a:schemeClr val="bg1"/>
                </a:solidFill>
              </a:rPr>
              <a:t>Чтение художественной литературы</a:t>
            </a:r>
          </a:p>
        </p:txBody>
      </p:sp>
      <p:sp>
        <p:nvSpPr>
          <p:cNvPr id="59405" name="Text Box 13"/>
          <p:cNvSpPr txBox="1">
            <a:spLocks noChangeArrowheads="1"/>
          </p:cNvSpPr>
          <p:nvPr/>
        </p:nvSpPr>
        <p:spPr bwMode="auto">
          <a:xfrm>
            <a:off x="1071538" y="4000504"/>
            <a:ext cx="571504" cy="228601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vert270" anchor="ctr">
            <a:normAutofit fontScale="85000" lnSpcReduction="20000"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defRPr/>
            </a:pPr>
            <a:r>
              <a:rPr lang="ru-RU" altLang="ru-RU" sz="2000" b="1" dirty="0" smtClean="0">
                <a:solidFill>
                  <a:schemeClr val="bg1"/>
                </a:solidFill>
              </a:rPr>
              <a:t>Исследовательская деятельность</a:t>
            </a:r>
            <a:endParaRPr lang="ru-RU" altLang="ru-RU" sz="2000" b="1" dirty="0">
              <a:solidFill>
                <a:schemeClr val="bg1"/>
              </a:solidFill>
            </a:endParaRPr>
          </a:p>
        </p:txBody>
      </p:sp>
      <p:sp>
        <p:nvSpPr>
          <p:cNvPr id="59407" name="Text Box 15"/>
          <p:cNvSpPr txBox="1">
            <a:spLocks noChangeArrowheads="1"/>
          </p:cNvSpPr>
          <p:nvPr/>
        </p:nvSpPr>
        <p:spPr bwMode="auto">
          <a:xfrm>
            <a:off x="4214811" y="4005064"/>
            <a:ext cx="571504" cy="228145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defRPr/>
            </a:pPr>
            <a:r>
              <a:rPr lang="ru-RU" altLang="ru-RU" sz="2000" b="1" dirty="0" smtClean="0">
                <a:solidFill>
                  <a:schemeClr val="bg1"/>
                </a:solidFill>
              </a:rPr>
              <a:t>Развитие речи</a:t>
            </a:r>
            <a:endParaRPr lang="ru-RU" altLang="ru-RU" sz="2000" b="1" dirty="0">
              <a:solidFill>
                <a:schemeClr val="bg1"/>
              </a:solidFill>
            </a:endParaRPr>
          </a:p>
        </p:txBody>
      </p:sp>
      <p:sp>
        <p:nvSpPr>
          <p:cNvPr id="59408" name="Text Box 16"/>
          <p:cNvSpPr txBox="1">
            <a:spLocks noChangeArrowheads="1"/>
          </p:cNvSpPr>
          <p:nvPr/>
        </p:nvSpPr>
        <p:spPr bwMode="auto">
          <a:xfrm>
            <a:off x="6643702" y="4005064"/>
            <a:ext cx="571504" cy="228145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defRPr/>
            </a:pPr>
            <a:r>
              <a:rPr lang="ru-RU" altLang="ru-RU" sz="2000" b="1" dirty="0">
                <a:solidFill>
                  <a:schemeClr val="bg1"/>
                </a:solidFill>
              </a:rPr>
              <a:t>Труд</a:t>
            </a:r>
          </a:p>
        </p:txBody>
      </p:sp>
      <p:sp>
        <p:nvSpPr>
          <p:cNvPr id="59409" name="Text Box 17"/>
          <p:cNvSpPr txBox="1">
            <a:spLocks noChangeArrowheads="1"/>
          </p:cNvSpPr>
          <p:nvPr/>
        </p:nvSpPr>
        <p:spPr bwMode="auto">
          <a:xfrm>
            <a:off x="7358082" y="4005064"/>
            <a:ext cx="571504" cy="228145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defRPr/>
            </a:pPr>
            <a:r>
              <a:rPr lang="ru-RU" altLang="ru-RU" sz="2000" b="1" dirty="0">
                <a:solidFill>
                  <a:schemeClr val="bg1"/>
                </a:solidFill>
              </a:rPr>
              <a:t>Безопасность</a:t>
            </a:r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EF9507-E653-41A6-86B9-D0460AF3B345}" type="slidenum">
              <a:rPr lang="ru-RU"/>
              <a:pPr>
                <a:defRPr/>
              </a:pPr>
              <a:t>16</a:t>
            </a:fld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214678" y="3214686"/>
            <a:ext cx="1785950" cy="7143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Речевое развитие</a:t>
            </a:r>
            <a:endParaRPr lang="ru-RU" b="1" dirty="0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3786182" y="2857496"/>
            <a:ext cx="428628" cy="357190"/>
          </a:xfrm>
          <a:prstGeom prst="triangl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714480" y="4000504"/>
            <a:ext cx="1357322" cy="2286016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Познание (с предметным миром, с социальным миром, с миром природы)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286380" y="4071942"/>
            <a:ext cx="571504" cy="221457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Социализация, развитие общения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000760" y="4071942"/>
            <a:ext cx="571504" cy="221457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Патриотическое воспитание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072462" y="4071942"/>
            <a:ext cx="642942" cy="221457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Нравственное воспитание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786314" y="428604"/>
            <a:ext cx="1357322" cy="57150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Конструктивно-модельная деятельность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500958" y="428604"/>
            <a:ext cx="1214446" cy="57150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+mj-lt"/>
                <a:cs typeface="Calibri" pitchFamily="34" charset="0"/>
              </a:rPr>
              <a:t>Приобщение к искусству</a:t>
            </a:r>
            <a:endParaRPr lang="ru-RU" sz="1400" b="1" dirty="0">
              <a:solidFill>
                <a:schemeClr val="bg1"/>
              </a:solidFill>
              <a:latin typeface="+mj-lt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857250" y="500063"/>
            <a:ext cx="6000750" cy="1143000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36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8675" name="Содержимое 2"/>
          <p:cNvSpPr>
            <a:spLocks noGrp="1"/>
          </p:cNvSpPr>
          <p:nvPr>
            <p:ph idx="1"/>
          </p:nvPr>
        </p:nvSpPr>
        <p:spPr>
          <a:xfrm>
            <a:off x="1000125" y="285750"/>
            <a:ext cx="7358063" cy="785813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altLang="ru-RU" sz="2800" b="1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ФГОС   ДОШКОЛЬНОГО ОБРАЗОВАНИЯ</a:t>
            </a:r>
            <a:endParaRPr lang="ru-RU" sz="2800" smtClean="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85852" y="1214422"/>
            <a:ext cx="6715172" cy="35719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b="1" dirty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Развивающая </a:t>
            </a:r>
            <a:r>
              <a:rPr lang="ru-RU" sz="2200" b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предметно- пространственная </a:t>
            </a:r>
            <a:r>
              <a:rPr lang="ru-RU" sz="2200" b="1" dirty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среда </a:t>
            </a:r>
            <a:r>
              <a:rPr lang="ru-RU" sz="2200" b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(РППС)</a:t>
            </a:r>
            <a:r>
              <a:rPr lang="ru-RU" sz="2200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—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ru-RU" sz="22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часть </a:t>
            </a:r>
            <a:r>
              <a:rPr lang="ru-RU" sz="2200" b="1" dirty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образовательной среды, представленная специально организованным пространством,  материалами, оборудованием   и инвентарём для развития детей дошкольного возраста в соответствии с особенностями каждого возрастного этапа, охраны и укрепления  их здоровья, учёта особенностей  и коррекции недостатков их развития.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97279" y="604911"/>
            <a:ext cx="73574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Требования к развивающей предметно-пространственной среде. 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98806" y="1055077"/>
            <a:ext cx="7343336" cy="50044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None/>
            </a:pPr>
            <a:endParaRPr lang="ru-RU" sz="1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РППС должна быть: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Clr>
                <a:srgbClr val="002060"/>
              </a:buClr>
              <a:buFont typeface="Wingdings" pitchFamily="2" charset="2"/>
              <a:buChar char="Ø"/>
            </a:pPr>
            <a:r>
              <a:rPr lang="ru-RU" sz="1400" b="1" i="1" u="sng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Содержательно-насыщенной</a:t>
            </a:r>
            <a:r>
              <a:rPr lang="ru-RU" sz="1400" b="1" u="sng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ru-RU" sz="1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т.е. включать средства обучения, материалы, инвентарь, оборудование, которые позволяют обеспечить игровую, познавательную, исследовательскую, двигательную и творческую активность всех детей;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Clr>
                <a:srgbClr val="002060"/>
              </a:buClr>
              <a:buFont typeface="Wingdings" pitchFamily="2" charset="2"/>
              <a:buChar char="Ø"/>
            </a:pPr>
            <a:r>
              <a:rPr lang="ru-RU" sz="1400" b="1" i="1" u="sng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Полифункциональной</a:t>
            </a:r>
            <a:r>
              <a:rPr lang="ru-RU" sz="1400" b="1" u="sng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ru-RU" sz="1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т.е. обеспечивать возможность разнообразного использования составляющих РППС (например, детской мебели, матов, мягких модулей, ширм, в том числе природных материалов) в разных видах детской активности;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Clr>
                <a:srgbClr val="002060"/>
              </a:buClr>
              <a:buFont typeface="Wingdings" pitchFamily="2" charset="2"/>
              <a:buChar char="Ø"/>
            </a:pPr>
            <a:r>
              <a:rPr lang="ru-RU" sz="1400" b="1" i="1" u="sng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Трансформируемой</a:t>
            </a:r>
            <a:r>
              <a:rPr lang="ru-RU" sz="14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ru-RU" sz="1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т.е. обеспечивать возможность изменений РППС в зависимости от образовательной ситуации и меняющихся интересов и возможностей детей;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Clr>
                <a:srgbClr val="002060"/>
              </a:buClr>
              <a:buFont typeface="Wingdings" pitchFamily="2" charset="2"/>
              <a:buChar char="Ø"/>
            </a:pPr>
            <a:r>
              <a:rPr lang="ru-RU" sz="1400" b="1" i="1" u="sng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Вариативной, </a:t>
            </a:r>
            <a:r>
              <a:rPr lang="ru-RU" sz="1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т.е. наличие различных пространств, периодическая сменяемость игрового материала, разнообразие материалов и игрушек для обеспечения свободного выбора детьми, появление новых предметов;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Clr>
                <a:srgbClr val="002060"/>
              </a:buClr>
              <a:buFont typeface="Wingdings" pitchFamily="2" charset="2"/>
              <a:buChar char="Ø"/>
            </a:pPr>
            <a:r>
              <a:rPr lang="ru-RU" sz="1400" b="1" i="1" u="sng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Доступной, </a:t>
            </a:r>
            <a:r>
              <a:rPr lang="ru-RU" sz="1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т.е. обеспечивать свободный доступ воспитанников к играм, игрушкам, материалам, пособиям, обеспечивающим все основные виды детской активности;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Clr>
                <a:srgbClr val="002060"/>
              </a:buClr>
              <a:buFont typeface="Wingdings" pitchFamily="2" charset="2"/>
              <a:buChar char="Ø"/>
            </a:pPr>
            <a:r>
              <a:rPr lang="ru-RU" sz="1400" b="1" i="1" u="sng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Безопасной, </a:t>
            </a:r>
            <a:r>
              <a:rPr lang="ru-RU" sz="1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т.е. все элементы РППС должны соответствовать требованиям по обеспечению надежности и безопасности их использования, такими как санитарно- эпидемиологические правила и нормативы и правила пожарной безопасности (п. 3.3.4 — ФГОС ДО);</a:t>
            </a:r>
          </a:p>
        </p:txBody>
      </p:sp>
    </p:spTree>
    <p:extLst>
      <p:ext uri="{BB962C8B-B14F-4D97-AF65-F5344CB8AC3E}">
        <p14:creationId xmlns="" xmlns:p14="http://schemas.microsoft.com/office/powerpoint/2010/main" val="149835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00166" y="857231"/>
          <a:ext cx="6572296" cy="5536693"/>
        </p:xfrm>
        <a:graphic>
          <a:graphicData uri="http://schemas.openxmlformats.org/drawingml/2006/table">
            <a:tbl>
              <a:tblPr/>
              <a:tblGrid>
                <a:gridCol w="1766083"/>
                <a:gridCol w="4806213"/>
              </a:tblGrid>
              <a:tr h="2133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Направления </a:t>
                      </a: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Центры развития</a:t>
                      </a: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48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Социально- коммуникативное развитие</a:t>
                      </a: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Центр игры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Arial"/>
                        <a:buChar char="•"/>
                      </a:pPr>
                      <a:r>
                        <a:rPr lang="ru-RU" sz="1400" b="1" spc="-15" dirty="0">
                          <a:solidFill>
                            <a:srgbClr val="002060"/>
                          </a:solidFill>
                          <a:latin typeface="Calibri" pitchFamily="34" charset="0"/>
                          <a:ea typeface="Arial"/>
                          <a:cs typeface="Calibri" pitchFamily="34" charset="0"/>
                        </a:rPr>
                        <a:t>уголок сюжетно-ролевой игры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Arial"/>
                        <a:buChar char="•"/>
                      </a:pPr>
                      <a:r>
                        <a:rPr lang="ru-RU" sz="1400" b="1" spc="-15" dirty="0">
                          <a:solidFill>
                            <a:srgbClr val="002060"/>
                          </a:solidFill>
                          <a:latin typeface="Calibri" pitchFamily="34" charset="0"/>
                          <a:ea typeface="Arial"/>
                          <a:cs typeface="Calibri" pitchFamily="34" charset="0"/>
                        </a:rPr>
                        <a:t>уголок дидактической игры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Центр 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социального 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развития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Arial"/>
                        <a:buChar char="•"/>
                      </a:pPr>
                      <a:r>
                        <a:rPr lang="ru-RU" sz="1400" b="1" spc="-15" dirty="0">
                          <a:solidFill>
                            <a:srgbClr val="002060"/>
                          </a:solidFill>
                          <a:latin typeface="Calibri" pitchFamily="34" charset="0"/>
                          <a:ea typeface="Arial"/>
                          <a:cs typeface="Calibri" pitchFamily="34" charset="0"/>
                        </a:rPr>
                        <a:t>уголок краеведения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Arial"/>
                        <a:buChar char="•"/>
                      </a:pPr>
                      <a:r>
                        <a:rPr lang="ru-RU" sz="1400" b="1" spc="-15" dirty="0">
                          <a:solidFill>
                            <a:srgbClr val="002060"/>
                          </a:solidFill>
                          <a:latin typeface="Calibri" pitchFamily="34" charset="0"/>
                          <a:ea typeface="Arial"/>
                          <a:cs typeface="Calibri" pitchFamily="34" charset="0"/>
                        </a:rPr>
                        <a:t>патриотический уголок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 Центр безопасности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 Центр труда и уголок дежурств</a:t>
                      </a: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08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Познавательное развитие</a:t>
                      </a: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 Центр математики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Центр конструктивной деятельности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Центр науки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Arial"/>
                        <a:buChar char="•"/>
                      </a:pPr>
                      <a:r>
                        <a:rPr lang="ru-RU" sz="1400" b="1" spc="-15" dirty="0">
                          <a:solidFill>
                            <a:srgbClr val="002060"/>
                          </a:solidFill>
                          <a:latin typeface="Calibri" pitchFamily="34" charset="0"/>
                          <a:ea typeface="Arial"/>
                          <a:cs typeface="Calibri" pitchFamily="34" charset="0"/>
                        </a:rPr>
                        <a:t>уголок познания или экологии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Arial"/>
                        <a:buChar char="•"/>
                      </a:pPr>
                      <a:r>
                        <a:rPr lang="ru-RU" sz="1400" b="1" spc="-15" dirty="0">
                          <a:solidFill>
                            <a:srgbClr val="002060"/>
                          </a:solidFill>
                          <a:latin typeface="Calibri" pitchFamily="34" charset="0"/>
                          <a:ea typeface="Arial"/>
                          <a:cs typeface="Calibri" pitchFamily="34" charset="0"/>
                        </a:rPr>
                        <a:t>уголок экспериментирования</a:t>
                      </a: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0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Речевое развитие</a:t>
                      </a: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Центр грамотности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Arial"/>
                        <a:buChar char="•"/>
                      </a:pPr>
                      <a:r>
                        <a:rPr lang="ru-RU" sz="1400" b="1" spc="-15" dirty="0">
                          <a:solidFill>
                            <a:srgbClr val="002060"/>
                          </a:solidFill>
                          <a:latin typeface="Calibri" pitchFamily="34" charset="0"/>
                          <a:ea typeface="Arial"/>
                          <a:cs typeface="Calibri" pitchFamily="34" charset="0"/>
                        </a:rPr>
                        <a:t>книжный уголок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Arial"/>
                        <a:buChar char="•"/>
                      </a:pPr>
                      <a:r>
                        <a:rPr lang="ru-RU" sz="1400" b="1" spc="-15" dirty="0">
                          <a:solidFill>
                            <a:srgbClr val="002060"/>
                          </a:solidFill>
                          <a:latin typeface="Calibri" pitchFamily="34" charset="0"/>
                          <a:ea typeface="Arial"/>
                          <a:cs typeface="Calibri" pitchFamily="34" charset="0"/>
                        </a:rPr>
                        <a:t>уголок развития речи</a:t>
                      </a: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945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Художественно-эстетическое развитие</a:t>
                      </a: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Центр искусства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Arial"/>
                        <a:buChar char="•"/>
                      </a:pPr>
                      <a:r>
                        <a:rPr lang="ru-RU" sz="1400" b="1" spc="-15" dirty="0">
                          <a:solidFill>
                            <a:srgbClr val="002060"/>
                          </a:solidFill>
                          <a:latin typeface="Calibri" pitchFamily="34" charset="0"/>
                          <a:ea typeface="Arial"/>
                          <a:cs typeface="Calibri" pitchFamily="34" charset="0"/>
                        </a:rPr>
                        <a:t>уголок изобразительной деятельности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Arial"/>
                        <a:buChar char="•"/>
                      </a:pPr>
                      <a:r>
                        <a:rPr lang="ru-RU" sz="1400" b="1" spc="-15" dirty="0">
                          <a:solidFill>
                            <a:srgbClr val="002060"/>
                          </a:solidFill>
                          <a:latin typeface="Calibri" pitchFamily="34" charset="0"/>
                          <a:ea typeface="Arial"/>
                          <a:cs typeface="Calibri" pitchFamily="34" charset="0"/>
                        </a:rPr>
                        <a:t>уголок ручного труда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Arial"/>
                        <a:buChar char="•"/>
                      </a:pPr>
                      <a:r>
                        <a:rPr lang="ru-RU" sz="1400" b="1" spc="-15" dirty="0">
                          <a:solidFill>
                            <a:srgbClr val="002060"/>
                          </a:solidFill>
                          <a:latin typeface="Calibri" pitchFamily="34" charset="0"/>
                          <a:ea typeface="Arial"/>
                          <a:cs typeface="Calibri" pitchFamily="34" charset="0"/>
                        </a:rPr>
                        <a:t>уголок музыкально- театрализованной деятельности</a:t>
                      </a: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0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Физическое развитие</a:t>
                      </a: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Спортивный центр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Arial"/>
                        <a:buChar char="•"/>
                      </a:pPr>
                      <a:r>
                        <a:rPr lang="ru-RU" sz="1400" b="1" spc="-15" dirty="0">
                          <a:solidFill>
                            <a:srgbClr val="002060"/>
                          </a:solidFill>
                          <a:latin typeface="Calibri" pitchFamily="34" charset="0"/>
                          <a:ea typeface="Arial"/>
                          <a:cs typeface="Calibri" pitchFamily="34" charset="0"/>
                        </a:rPr>
                        <a:t>уголок физического развития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Arial"/>
                        <a:buChar char="•"/>
                      </a:pPr>
                      <a:r>
                        <a:rPr lang="ru-RU" sz="1400" b="1" spc="-15" dirty="0">
                          <a:solidFill>
                            <a:srgbClr val="002060"/>
                          </a:solidFill>
                          <a:latin typeface="Calibri" pitchFamily="34" charset="0"/>
                          <a:ea typeface="Arial"/>
                          <a:cs typeface="Calibri" pitchFamily="34" charset="0"/>
                        </a:rPr>
                        <a:t>уголок сохранения здоровья</a:t>
                      </a: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571736" y="357166"/>
            <a:ext cx="51435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Примерные центры развития в ДОУ</a:t>
            </a:r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00166" y="857232"/>
          <a:ext cx="6572296" cy="5782057"/>
        </p:xfrm>
        <a:graphic>
          <a:graphicData uri="http://schemas.openxmlformats.org/drawingml/2006/table">
            <a:tbl>
              <a:tblPr/>
              <a:tblGrid>
                <a:gridCol w="1766083"/>
                <a:gridCol w="4806213"/>
              </a:tblGrid>
              <a:tr h="2133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onstantia" pitchFamily="18" charset="0"/>
                          <a:ea typeface="Times New Roman"/>
                          <a:cs typeface="Calibri" pitchFamily="34" charset="0"/>
                        </a:rPr>
                        <a:t>Направления </a:t>
                      </a: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Constantia" pitchFamily="18" charset="0"/>
                          <a:ea typeface="Times New Roman"/>
                          <a:cs typeface="Calibri" pitchFamily="34" charset="0"/>
                        </a:rPr>
                        <a:t>Центры развития</a:t>
                      </a: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8348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Constantia" pitchFamily="18" charset="0"/>
                          <a:ea typeface="Times New Roman"/>
                          <a:cs typeface="Calibri" pitchFamily="34" charset="0"/>
                        </a:rPr>
                        <a:t>Социально- коммуникативное развитие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Constant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onstantia" pitchFamily="18" charset="0"/>
                          <a:ea typeface="Times New Roman"/>
                          <a:cs typeface="Calibri" pitchFamily="34" charset="0"/>
                        </a:rPr>
                        <a:t>Центр игры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Arial"/>
                        <a:buChar char="•"/>
                      </a:pPr>
                      <a:r>
                        <a:rPr lang="ru-RU" sz="1400" b="1" spc="-15" dirty="0">
                          <a:solidFill>
                            <a:srgbClr val="002060"/>
                          </a:solidFill>
                          <a:latin typeface="Constantia" pitchFamily="18" charset="0"/>
                          <a:ea typeface="Arial"/>
                          <a:cs typeface="Calibri" pitchFamily="34" charset="0"/>
                        </a:rPr>
                        <a:t>уголок сюжетно-ролевой игры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Arial"/>
                        <a:buChar char="•"/>
                      </a:pPr>
                      <a:r>
                        <a:rPr lang="ru-RU" sz="1400" b="1" spc="-15" dirty="0">
                          <a:solidFill>
                            <a:srgbClr val="002060"/>
                          </a:solidFill>
                          <a:latin typeface="Constantia" pitchFamily="18" charset="0"/>
                          <a:ea typeface="Arial"/>
                          <a:cs typeface="Calibri" pitchFamily="34" charset="0"/>
                        </a:rPr>
                        <a:t>уголок дидактической игры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onstantia" pitchFamily="18" charset="0"/>
                          <a:ea typeface="Times New Roman"/>
                          <a:cs typeface="Calibri" pitchFamily="34" charset="0"/>
                        </a:rPr>
                        <a:t>Центр 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Constantia" pitchFamily="18" charset="0"/>
                          <a:ea typeface="Times New Roman"/>
                          <a:cs typeface="Calibri" pitchFamily="34" charset="0"/>
                        </a:rPr>
                        <a:t>социального 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onstantia" pitchFamily="18" charset="0"/>
                          <a:ea typeface="Times New Roman"/>
                          <a:cs typeface="Calibri" pitchFamily="34" charset="0"/>
                        </a:rPr>
                        <a:t>развития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Arial"/>
                        <a:buChar char="•"/>
                      </a:pPr>
                      <a:r>
                        <a:rPr lang="ru-RU" sz="1400" b="1" spc="-15" dirty="0">
                          <a:solidFill>
                            <a:srgbClr val="002060"/>
                          </a:solidFill>
                          <a:latin typeface="Constantia" pitchFamily="18" charset="0"/>
                          <a:ea typeface="Arial"/>
                          <a:cs typeface="Calibri" pitchFamily="34" charset="0"/>
                        </a:rPr>
                        <a:t>уголок краеведения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Arial"/>
                        <a:buChar char="•"/>
                      </a:pPr>
                      <a:r>
                        <a:rPr lang="ru-RU" sz="1400" b="1" spc="-15" dirty="0">
                          <a:solidFill>
                            <a:srgbClr val="002060"/>
                          </a:solidFill>
                          <a:latin typeface="Constantia" pitchFamily="18" charset="0"/>
                          <a:ea typeface="Arial"/>
                          <a:cs typeface="Calibri" pitchFamily="34" charset="0"/>
                        </a:rPr>
                        <a:t>патриотический уголок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onstantia" pitchFamily="18" charset="0"/>
                          <a:ea typeface="Times New Roman"/>
                          <a:cs typeface="Calibri" pitchFamily="34" charset="0"/>
                        </a:rPr>
                        <a:t> Центр безопасности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onstantia" pitchFamily="18" charset="0"/>
                          <a:ea typeface="Times New Roman"/>
                          <a:cs typeface="Calibri" pitchFamily="34" charset="0"/>
                        </a:rPr>
                        <a:t> Центр труда и уголок дежурств</a:t>
                      </a: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1308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onstantia" pitchFamily="18" charset="0"/>
                          <a:ea typeface="Times New Roman"/>
                          <a:cs typeface="Calibri" pitchFamily="34" charset="0"/>
                        </a:rPr>
                        <a:t>Познавательное развитие</a:t>
                      </a: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onstantia" pitchFamily="18" charset="0"/>
                          <a:ea typeface="Times New Roman"/>
                          <a:cs typeface="Calibri" pitchFamily="34" charset="0"/>
                        </a:rPr>
                        <a:t> Центр математики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onstantia" pitchFamily="18" charset="0"/>
                          <a:ea typeface="Times New Roman"/>
                          <a:cs typeface="Calibri" pitchFamily="34" charset="0"/>
                        </a:rPr>
                        <a:t>Центр конструктивной деятельности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onstantia" pitchFamily="18" charset="0"/>
                          <a:ea typeface="Times New Roman"/>
                          <a:cs typeface="Calibri" pitchFamily="34" charset="0"/>
                        </a:rPr>
                        <a:t>Центр науки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Arial"/>
                        <a:buChar char="•"/>
                      </a:pPr>
                      <a:r>
                        <a:rPr lang="ru-RU" sz="1400" b="1" spc="-15" dirty="0">
                          <a:solidFill>
                            <a:srgbClr val="002060"/>
                          </a:solidFill>
                          <a:latin typeface="Constantia" pitchFamily="18" charset="0"/>
                          <a:ea typeface="Arial"/>
                          <a:cs typeface="Calibri" pitchFamily="34" charset="0"/>
                        </a:rPr>
                        <a:t>уголок познания или экологии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Arial"/>
                        <a:buChar char="•"/>
                      </a:pPr>
                      <a:r>
                        <a:rPr lang="ru-RU" sz="1400" b="1" spc="-15" dirty="0">
                          <a:solidFill>
                            <a:srgbClr val="002060"/>
                          </a:solidFill>
                          <a:latin typeface="Constantia" pitchFamily="18" charset="0"/>
                          <a:ea typeface="Arial"/>
                          <a:cs typeface="Calibri" pitchFamily="34" charset="0"/>
                        </a:rPr>
                        <a:t>уголок экспериментирования</a:t>
                      </a: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7040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Constantia" pitchFamily="18" charset="0"/>
                          <a:ea typeface="Times New Roman"/>
                          <a:cs typeface="Calibri" pitchFamily="34" charset="0"/>
                        </a:rPr>
                        <a:t>Речевое развитие</a:t>
                      </a: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onstantia" pitchFamily="18" charset="0"/>
                          <a:ea typeface="Times New Roman"/>
                          <a:cs typeface="Calibri" pitchFamily="34" charset="0"/>
                        </a:rPr>
                        <a:t>Центр грамотности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Arial"/>
                        <a:buChar char="•"/>
                      </a:pPr>
                      <a:r>
                        <a:rPr lang="ru-RU" sz="1400" b="1" spc="-15" dirty="0">
                          <a:solidFill>
                            <a:srgbClr val="002060"/>
                          </a:solidFill>
                          <a:latin typeface="Constantia" pitchFamily="18" charset="0"/>
                          <a:ea typeface="Arial"/>
                          <a:cs typeface="Calibri" pitchFamily="34" charset="0"/>
                        </a:rPr>
                        <a:t>книжный уголок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Arial"/>
                        <a:buChar char="•"/>
                      </a:pPr>
                      <a:r>
                        <a:rPr lang="ru-RU" sz="1400" b="1" spc="-15" dirty="0">
                          <a:solidFill>
                            <a:srgbClr val="002060"/>
                          </a:solidFill>
                          <a:latin typeface="Constantia" pitchFamily="18" charset="0"/>
                          <a:ea typeface="Arial"/>
                          <a:cs typeface="Calibri" pitchFamily="34" charset="0"/>
                        </a:rPr>
                        <a:t>уголок развития речи</a:t>
                      </a: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94945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Constantia" pitchFamily="18" charset="0"/>
                          <a:ea typeface="Times New Roman"/>
                          <a:cs typeface="Calibri" pitchFamily="34" charset="0"/>
                        </a:rPr>
                        <a:t>Художественно-эстетическое развитие</a:t>
                      </a: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onstantia" pitchFamily="18" charset="0"/>
                          <a:ea typeface="Times New Roman"/>
                          <a:cs typeface="Calibri" pitchFamily="34" charset="0"/>
                        </a:rPr>
                        <a:t>Центр искусства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Arial"/>
                        <a:buChar char="•"/>
                      </a:pPr>
                      <a:r>
                        <a:rPr lang="ru-RU" sz="1400" b="1" spc="-15" dirty="0">
                          <a:solidFill>
                            <a:srgbClr val="002060"/>
                          </a:solidFill>
                          <a:latin typeface="Constantia" pitchFamily="18" charset="0"/>
                          <a:ea typeface="Arial"/>
                          <a:cs typeface="Calibri" pitchFamily="34" charset="0"/>
                        </a:rPr>
                        <a:t>уголок изобразительной деятельности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Arial"/>
                        <a:buChar char="•"/>
                      </a:pPr>
                      <a:r>
                        <a:rPr lang="ru-RU" sz="1400" b="1" spc="-15" dirty="0">
                          <a:solidFill>
                            <a:srgbClr val="002060"/>
                          </a:solidFill>
                          <a:latin typeface="Constantia" pitchFamily="18" charset="0"/>
                          <a:ea typeface="Arial"/>
                          <a:cs typeface="Calibri" pitchFamily="34" charset="0"/>
                        </a:rPr>
                        <a:t>уголок ручного труда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Arial"/>
                        <a:buChar char="•"/>
                      </a:pPr>
                      <a:r>
                        <a:rPr lang="ru-RU" sz="1400" b="1" spc="-15" dirty="0">
                          <a:solidFill>
                            <a:srgbClr val="002060"/>
                          </a:solidFill>
                          <a:latin typeface="Constantia" pitchFamily="18" charset="0"/>
                          <a:ea typeface="Arial"/>
                          <a:cs typeface="Calibri" pitchFamily="34" charset="0"/>
                        </a:rPr>
                        <a:t>уголок музыкально- театрализованной деятельности</a:t>
                      </a: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7040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Constantia" pitchFamily="18" charset="0"/>
                          <a:ea typeface="Times New Roman"/>
                          <a:cs typeface="Calibri" pitchFamily="34" charset="0"/>
                        </a:rPr>
                        <a:t>Физическое развитие</a:t>
                      </a: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onstantia" pitchFamily="18" charset="0"/>
                          <a:ea typeface="Times New Roman"/>
                          <a:cs typeface="Calibri" pitchFamily="34" charset="0"/>
                        </a:rPr>
                        <a:t>Спортивный центр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Arial"/>
                        <a:buChar char="•"/>
                      </a:pPr>
                      <a:r>
                        <a:rPr lang="ru-RU" sz="1400" b="1" spc="-15" dirty="0">
                          <a:solidFill>
                            <a:srgbClr val="002060"/>
                          </a:solidFill>
                          <a:latin typeface="Constantia" pitchFamily="18" charset="0"/>
                          <a:ea typeface="Arial"/>
                          <a:cs typeface="Calibri" pitchFamily="34" charset="0"/>
                        </a:rPr>
                        <a:t>уголок физического развития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Arial"/>
                        <a:buChar char="•"/>
                      </a:pPr>
                      <a:r>
                        <a:rPr lang="ru-RU" sz="1400" b="1" spc="-15" dirty="0">
                          <a:solidFill>
                            <a:srgbClr val="002060"/>
                          </a:solidFill>
                          <a:latin typeface="Constantia" pitchFamily="18" charset="0"/>
                          <a:ea typeface="Arial"/>
                          <a:cs typeface="Calibri" pitchFamily="34" charset="0"/>
                        </a:rPr>
                        <a:t>уголок сохранения здоровья</a:t>
                      </a: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94252" y="1552818"/>
            <a:ext cx="714789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Согласно Федеральному закону 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«Об образовании в Российской Федерации»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 от 29 декабря 2012 г. №273-ФЗ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 дошкольное образование является уровнем общего образования наряду с начальным общим, основным общим и средним общим образованием</a:t>
            </a:r>
            <a:endParaRPr lang="ru-RU" sz="3200" b="1" dirty="0" smtClean="0">
              <a:solidFill>
                <a:srgbClr val="FF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559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78634" y="874455"/>
            <a:ext cx="6766560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/>
            <a:r>
              <a:rPr lang="ru-RU" altLang="ja-JP" sz="2000" b="1" dirty="0" smtClean="0">
                <a:solidFill>
                  <a:srgbClr val="FF0000"/>
                </a:solidFill>
                <a:latin typeface="Calibri" pitchFamily="34" charset="0"/>
                <a:ea typeface="MS Mincho" pitchFamily="49" charset="-128"/>
              </a:rPr>
              <a:t>Контактная информация:</a:t>
            </a:r>
          </a:p>
          <a:p>
            <a:pPr indent="228600"/>
            <a:endParaRPr lang="ru-RU" altLang="ja-JP" b="1" dirty="0" smtClean="0">
              <a:solidFill>
                <a:srgbClr val="FF0000"/>
              </a:solidFill>
              <a:latin typeface="Calibri" pitchFamily="34" charset="0"/>
              <a:cs typeface="HGｺﾞｼｯｸE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Наименование городского поселения (муниципального района):  </a:t>
            </a:r>
            <a:r>
              <a:rPr lang="ru-RU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городской округ Кинешма.</a:t>
            </a:r>
            <a:endParaRPr lang="ru-RU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Полное наименование: </a:t>
            </a:r>
            <a:r>
              <a:rPr lang="ru-RU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Муниципальное бюджетное дошкольное образовательное учреждение детский сад №3 городского округа Кинешма</a:t>
            </a:r>
            <a:endParaRPr lang="ru-RU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Сокращенное наименование - </a:t>
            </a:r>
            <a:r>
              <a:rPr lang="ru-RU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МБДОУ </a:t>
            </a:r>
            <a:r>
              <a:rPr lang="ru-RU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д</a:t>
            </a:r>
            <a:r>
              <a:rPr lang="ru-RU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/с №3</a:t>
            </a:r>
            <a:endParaRPr lang="ru-RU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Юридический адрес: </a:t>
            </a:r>
            <a:r>
              <a:rPr lang="ru-RU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155801, Ивановская область,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г. Кинешма, ул. Дзержинского, д.28</a:t>
            </a:r>
            <a:endParaRPr lang="ru-RU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Контактный телефон: </a:t>
            </a:r>
            <a:r>
              <a:rPr lang="ru-RU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8 (49331)  5-78-04</a:t>
            </a:r>
            <a:endParaRPr lang="ru-RU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Адрес </a:t>
            </a:r>
            <a:r>
              <a:rPr lang="ru-RU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эл</a:t>
            </a:r>
            <a:r>
              <a:rPr lang="ru-RU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 почты: </a:t>
            </a:r>
            <a:r>
              <a:rPr lang="ru-RU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  <a:hlinkClick r:id="rId3"/>
              </a:rPr>
              <a:t>kindetsad3@yandex.ru</a:t>
            </a:r>
            <a:endParaRPr lang="ru-RU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Исполняющий обязанности заведующий</a:t>
            </a:r>
            <a:r>
              <a:rPr lang="ru-RU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ru-RU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Гусева Светлана Николаевна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9835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94252" y="879960"/>
            <a:ext cx="719009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onstantia" pitchFamily="18" charset="0"/>
                <a:cs typeface="Calibri" pitchFamily="34" charset="0"/>
              </a:rPr>
              <a:t>Образовательная программа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onstantia" pitchFamily="18" charset="0"/>
                <a:cs typeface="Calibri" pitchFamily="34" charset="0"/>
              </a:rPr>
              <a:t>дошкольного образования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onstantia" pitchFamily="18" charset="0"/>
                <a:cs typeface="Calibri" pitchFamily="34" charset="0"/>
              </a:rPr>
              <a:t> Муниципального бюджетного дошкольного образовательного учреждения детский сад №3  городского округа Кинешма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onstantia" pitchFamily="18" charset="0"/>
                <a:cs typeface="Calibri" pitchFamily="34" charset="0"/>
              </a:rPr>
              <a:t>(далее – Программа) определяет стратегические направления в области воспитания детей раннего и дошкольного возраста.</a:t>
            </a:r>
          </a:p>
        </p:txBody>
      </p:sp>
    </p:spTree>
    <p:extLst>
      <p:ext uri="{BB962C8B-B14F-4D97-AF65-F5344CB8AC3E}">
        <p14:creationId xmlns="" xmlns:p14="http://schemas.microsoft.com/office/powerpoint/2010/main" val="149835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84739" y="647113"/>
            <a:ext cx="737147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Образовательная программа дошкольного образования  Муниципального бюджетного дошкольного образовательного учреждения детский сад №3 городского округа Кинешма (далее - Программа)  разработана в соответствии с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Порядком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разработки и утверждения федеральных основных общеобразовательных программ, утверждённым приказом Министерства просвещения Российской Федерации от 30 сентября 2022 г. N 874 (зарегистрирован Министерством юстиции Российской Федерации 2 ноября 2022 г., регистрационный N 70809).</a:t>
            </a:r>
          </a:p>
          <a:p>
            <a:pPr>
              <a:buNone/>
            </a:pP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835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15888"/>
            <a:ext cx="8713788" cy="1143000"/>
          </a:xfrm>
          <a:effectLst/>
        </p:spPr>
        <p:txBody>
          <a:bodyPr rtlCol="0">
            <a:noAutofit/>
          </a:bodyPr>
          <a:lstStyle/>
          <a:p>
            <a:pPr algn="ctr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C0000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CED0D9-6A2B-4102-9B0A-7CD26E2FE699}" type="slidenum">
              <a:rPr lang="ru-RU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115616" y="1309384"/>
            <a:ext cx="7056783" cy="1446550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Утвержден приказом Минобрнауки России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от 17 октября 2013 г. № 1155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Зарегистрирован в Минюсте России 14 ноября 2013 г., регистрационный № 30 384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71600" y="4171000"/>
            <a:ext cx="2848228" cy="70788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latin typeface="Calibri" pitchFamily="34" charset="0"/>
              </a:rPr>
              <a:t>Обязательная часть (не менее 60%)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427984" y="4185374"/>
            <a:ext cx="3888432" cy="10156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latin typeface="Calibri" pitchFamily="34" charset="0"/>
              </a:rPr>
              <a:t>Часть, формируемая участниками образовательных отношений (не более 40%)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37638" y="2996952"/>
            <a:ext cx="6790350" cy="769441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smtClean="0">
                <a:solidFill>
                  <a:srgbClr val="000000"/>
                </a:solidFill>
                <a:latin typeface="Calibri" pitchFamily="34" charset="0"/>
              </a:rPr>
              <a:t> ОБРАЗОВАТЕЛЬНАЯ ПРОГРАММА ДОШКОЛЬНОГО ОБРАЗОВАНИЯ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94252" y="759656"/>
            <a:ext cx="7133822" cy="1318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ru-RU" altLang="ru-RU" sz="2800" b="1" dirty="0" smtClean="0">
                <a:solidFill>
                  <a:srgbClr val="FF0000"/>
                </a:solidFill>
              </a:rPr>
              <a:t>ЦЕЛЬ ПРОГРАММЫ:</a:t>
            </a:r>
            <a:br>
              <a:rPr lang="ru-RU" altLang="ru-RU" sz="2800" b="1" dirty="0" smtClean="0">
                <a:solidFill>
                  <a:srgbClr val="FF0000"/>
                </a:solidFill>
              </a:rPr>
            </a:br>
            <a:endParaRPr lang="ru-RU" sz="28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1009" y="1561513"/>
            <a:ext cx="73152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является разностороннее развитие ребёнка в период дошкольного детства с учётом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835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94252" y="759656"/>
            <a:ext cx="71338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 smtClean="0">
                <a:solidFill>
                  <a:srgbClr val="FF0000"/>
                </a:solidFill>
                <a:latin typeface="Constantia" pitchFamily="18" charset="0"/>
              </a:rPr>
              <a:t>ЗАДАЧИ, РЕШЕНИЕ КОТОРЫХ НЕОБХОДИМО ДЛЯ РЕАЛИЗАЦИИ ЦЕЛИ</a:t>
            </a:r>
            <a:endParaRPr lang="ru-RU" sz="2000" dirty="0">
              <a:latin typeface="Constantia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1009" y="1561513"/>
            <a:ext cx="73152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обеспечение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единых для Российской Федерации содержания ДО и планируемых результатов освоения образовательной программы ДО;</a:t>
            </a:r>
          </a:p>
          <a:p>
            <a:pPr lvl="0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приобщение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детей (в соответствии с возрастными особенностями)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</a:p>
          <a:p>
            <a:pPr lvl="0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построение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(структурирование) содержания образовательной деятельности на основе учёта возрастных и индивидуальных особенностей развития;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835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41009" y="689316"/>
            <a:ext cx="73152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dirty="0" smtClean="0"/>
              <a:t> 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создание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условий для равного доступа к образованию для всех детей дошкольного возраста с учётом разнообразия образовательных потребностей и индивидуальных возможностей;</a:t>
            </a:r>
          </a:p>
          <a:p>
            <a:pPr lvl="0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охрана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и укрепление физического и психического здоровья детей, в том числе их эмоционального благополучия;</a:t>
            </a:r>
          </a:p>
          <a:p>
            <a:pPr lvl="0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обеспечение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развития физических, личностных, нравственных качеств и основ патриотизма, интеллектуальных и художественно-творческих способностей ребёнка, его инициативности, самостоятельности и ответственности;</a:t>
            </a:r>
          </a:p>
          <a:p>
            <a:pPr lvl="0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обеспечение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психолого-педагогической поддержки семьи и повышение компетентности родителей (законных представителей) в вопросах воспитания, обучения и развития, охраны и укрепления здоровья детей, обеспечения их безопасности;</a:t>
            </a:r>
          </a:p>
          <a:p>
            <a:pPr lvl="0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достижение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образования.</a:t>
            </a:r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9835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94252" y="759656"/>
            <a:ext cx="713382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000" b="1" dirty="0" smtClean="0">
                <a:solidFill>
                  <a:srgbClr val="FF0000"/>
                </a:solidFill>
              </a:rPr>
              <a:t>Структура Программы</a:t>
            </a:r>
            <a:endParaRPr lang="ru-RU" altLang="ru-RU" sz="30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1009" y="1561513"/>
            <a:ext cx="7315200" cy="3613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altLang="ru-RU" sz="2600" b="1" dirty="0" smtClean="0">
                <a:solidFill>
                  <a:srgbClr val="002060"/>
                </a:solidFill>
                <a:latin typeface="Constantia" pitchFamily="18" charset="0"/>
                <a:cs typeface="Times New Roman" pitchFamily="18" charset="0"/>
              </a:rPr>
              <a:t>Программа включает  три основных раздела: 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ru-RU" altLang="ru-RU" sz="2600" b="1" dirty="0" smtClean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rPr>
              <a:t> целевой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ru-RU" altLang="ru-RU" sz="2600" b="1" dirty="0" smtClean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rPr>
              <a:t> содержательный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ru-RU" altLang="ru-RU" sz="2600" b="1" dirty="0" smtClean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rPr>
              <a:t> организационный</a:t>
            </a:r>
          </a:p>
          <a:p>
            <a:pPr>
              <a:spcBef>
                <a:spcPct val="20000"/>
              </a:spcBef>
            </a:pPr>
            <a:r>
              <a:rPr lang="ru-RU" altLang="ru-RU" sz="2600" b="1" dirty="0" smtClean="0">
                <a:solidFill>
                  <a:srgbClr val="002060"/>
                </a:solidFill>
                <a:latin typeface="Constantia" pitchFamily="18" charset="0"/>
                <a:cs typeface="Times New Roman" pitchFamily="18" charset="0"/>
              </a:rPr>
              <a:t>В каждом из них отражается обязательная часть и часть, формируемая участниками образовательных отношений</a:t>
            </a:r>
            <a:endParaRPr lang="ru-RU" altLang="ru-RU" sz="2600" b="1" dirty="0">
              <a:solidFill>
                <a:srgbClr val="002060"/>
              </a:solidFill>
              <a:latin typeface="Constant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835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645</TotalTime>
  <Words>1202</Words>
  <Application>Microsoft Office PowerPoint</Application>
  <PresentationFormat>Экран (4:3)</PresentationFormat>
  <Paragraphs>187</Paragraphs>
  <Slides>20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Поток</vt:lpstr>
      <vt:lpstr>Слайд 1</vt:lpstr>
      <vt:lpstr>Слайд 2</vt:lpstr>
      <vt:lpstr>Слайд 3</vt:lpstr>
      <vt:lpstr>Слайд 4</vt:lpstr>
      <vt:lpstr>Федеральный государственный образовательный стандарт дошкольного образования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 </vt:lpstr>
      <vt:lpstr>Слайд 18</vt:lpstr>
      <vt:lpstr>Слайд 19</vt:lpstr>
      <vt:lpstr>Слайд 20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МДОУ3</cp:lastModifiedBy>
  <cp:revision>101</cp:revision>
  <dcterms:created xsi:type="dcterms:W3CDTF">2013-11-19T05:52:05Z</dcterms:created>
  <dcterms:modified xsi:type="dcterms:W3CDTF">2023-08-01T07:45:12Z</dcterms:modified>
</cp:coreProperties>
</file>